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E641AC-CCF1-4841-BDB9-F0A5EE0603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0AE095-B28B-4BC5-A41E-1D1E8D45F4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6BCA31-D650-4D27-859C-3E9E8A68DB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Pavlova\&#1052;&#1086;&#1080;%20&#1076;&#1086;&#1082;&#1091;&#1084;&#1077;&#1085;&#1090;&#1099;\Pavlova\&#1055;&#1072;&#1074;&#1083;&#1086;&#1074;&#1072;%20&#1051;.&#1051;\017%20Pete%20tex_Lonely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WordArt 2"/>
          <p:cNvSpPr>
            <a:spLocks noChangeArrowheads="1" noChangeShapeType="1" noTextEdit="1"/>
          </p:cNvSpPr>
          <p:nvPr/>
        </p:nvSpPr>
        <p:spPr bwMode="auto">
          <a:xfrm>
            <a:off x="2195513" y="2924175"/>
            <a:ext cx="486727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spc="480">
                <a:ln w="9525">
                  <a:solidFill>
                    <a:srgbClr val="33CC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33CC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Урок геометрии в 9 классе</a:t>
            </a:r>
          </a:p>
        </p:txBody>
      </p:sp>
      <p:sp>
        <p:nvSpPr>
          <p:cNvPr id="73731" name="WordArt 3"/>
          <p:cNvSpPr>
            <a:spLocks noChangeArrowheads="1" noChangeShapeType="1" noTextEdit="1"/>
          </p:cNvSpPr>
          <p:nvPr/>
        </p:nvSpPr>
        <p:spPr bwMode="auto">
          <a:xfrm>
            <a:off x="3995738" y="4149725"/>
            <a:ext cx="4537075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33CC33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Arial"/>
                <a:cs typeface="Arial"/>
              </a:rPr>
              <a:t>Учитель математики</a:t>
            </a:r>
          </a:p>
          <a:p>
            <a:pPr algn="ctr"/>
            <a:r>
              <a:rPr lang="ru-RU" sz="2000" kern="10" dirty="0">
                <a:ln w="9525">
                  <a:solidFill>
                    <a:srgbClr val="33CC33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Arial"/>
                <a:cs typeface="Arial"/>
              </a:rPr>
              <a:t>Павлова Лариса Леонидовна</a:t>
            </a:r>
          </a:p>
        </p:txBody>
      </p:sp>
      <p:sp>
        <p:nvSpPr>
          <p:cNvPr id="73732" name="WordArt 4"/>
          <p:cNvSpPr>
            <a:spLocks noChangeArrowheads="1" noChangeShapeType="1" noTextEdit="1"/>
          </p:cNvSpPr>
          <p:nvPr/>
        </p:nvSpPr>
        <p:spPr bwMode="auto">
          <a:xfrm>
            <a:off x="1042988" y="1196975"/>
            <a:ext cx="7345362" cy="1422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"Решение треугольников".</a:t>
            </a:r>
          </a:p>
        </p:txBody>
      </p:sp>
      <p:sp>
        <p:nvSpPr>
          <p:cNvPr id="73733" name="WordArt 5"/>
          <p:cNvSpPr>
            <a:spLocks noChangeArrowheads="1" noChangeShapeType="1" noTextEdit="1"/>
          </p:cNvSpPr>
          <p:nvPr/>
        </p:nvSpPr>
        <p:spPr bwMode="auto">
          <a:xfrm>
            <a:off x="755650" y="476250"/>
            <a:ext cx="75628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dirty="0" smtClean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«</a:t>
            </a:r>
            <a:r>
              <a:rPr lang="ru-RU" sz="2400" kern="10" dirty="0" err="1" smtClean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Бабкинская</a:t>
            </a:r>
            <a:r>
              <a:rPr lang="ru-RU" sz="2400" kern="10" dirty="0" smtClean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ru-RU" sz="2400" kern="10" dirty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средняя </a:t>
            </a:r>
            <a:r>
              <a:rPr lang="ru-RU" sz="2400" kern="10" dirty="0" smtClean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школа»</a:t>
            </a:r>
            <a:endParaRPr lang="ru-RU" sz="2400" kern="10" dirty="0">
              <a:ln w="9525">
                <a:solidFill>
                  <a:srgbClr val="339966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73736" name="017 Pete tex_Lonel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5650" y="60213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737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36"/>
                </p:tgtEl>
              </p:cMediaNode>
            </p:audio>
          </p:childTnLst>
        </p:cTn>
      </p:par>
    </p:tnLst>
    <p:bldLst>
      <p:bldP spid="73730" grpId="0" animBg="1"/>
      <p:bldP spid="73731" grpId="0" animBg="1"/>
      <p:bldP spid="73732" grpId="0" animBg="1"/>
      <p:bldP spid="737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ru-RU" sz="2400" b="1"/>
              <a:t>Решите задачи</a:t>
            </a:r>
            <a:br>
              <a:rPr lang="ru-RU" sz="2400" b="1"/>
            </a:br>
            <a:endParaRPr lang="ru-RU" sz="2400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b="1"/>
              <a:t>Для определения ширины реки</a:t>
            </a:r>
          </a:p>
          <a:p>
            <a:pPr>
              <a:buFontTx/>
              <a:buNone/>
            </a:pPr>
            <a:r>
              <a:rPr lang="ru-RU" sz="2000" b="1"/>
              <a:t>отметили  два  пункта  А и В на</a:t>
            </a:r>
          </a:p>
          <a:p>
            <a:pPr>
              <a:buFontTx/>
              <a:buNone/>
            </a:pPr>
            <a:r>
              <a:rPr lang="ru-RU" sz="2000" b="1"/>
              <a:t>берегу реки на расстоянии 70 м</a:t>
            </a:r>
          </a:p>
          <a:p>
            <a:pPr>
              <a:buFontTx/>
              <a:buNone/>
            </a:pPr>
            <a:r>
              <a:rPr lang="ru-RU" sz="2000" b="1"/>
              <a:t>друг от друга и  измерили углы</a:t>
            </a:r>
          </a:p>
          <a:p>
            <a:pPr>
              <a:buFontTx/>
              <a:buNone/>
            </a:pPr>
            <a:r>
              <a:rPr lang="ru-RU" sz="2000" b="1"/>
              <a:t>САВ  и  АВС,   где  С  –  дерево,</a:t>
            </a:r>
          </a:p>
          <a:p>
            <a:pPr>
              <a:buFontTx/>
              <a:buNone/>
            </a:pPr>
            <a:r>
              <a:rPr lang="ru-RU" sz="2000" b="1"/>
              <a:t>стоящее   на   другом  берегу  у</a:t>
            </a:r>
          </a:p>
          <a:p>
            <a:pPr>
              <a:buFontTx/>
              <a:buNone/>
            </a:pPr>
            <a:r>
              <a:rPr lang="ru-RU" sz="2000" b="1"/>
              <a:t>кромки  воды.  Оказалось,  что</a:t>
            </a:r>
          </a:p>
          <a:p>
            <a:pPr>
              <a:buFontTx/>
              <a:buNone/>
            </a:pPr>
            <a:r>
              <a:rPr lang="ru-RU" sz="2000" b="1"/>
              <a:t>угол САВ = 12</a:t>
            </a:r>
            <a:r>
              <a:rPr lang="en-US" sz="2000" b="1">
                <a:cs typeface="Arial" charset="0"/>
              </a:rPr>
              <a:t>º</a:t>
            </a:r>
            <a:r>
              <a:rPr lang="ru-RU" sz="2000" b="1">
                <a:cs typeface="Arial" charset="0"/>
              </a:rPr>
              <a:t>30</a:t>
            </a:r>
            <a:r>
              <a:rPr lang="en-US" sz="2000" b="1">
                <a:cs typeface="Arial" charset="0"/>
              </a:rPr>
              <a:t>'</a:t>
            </a:r>
            <a:r>
              <a:rPr lang="ru-RU" sz="2000" b="1">
                <a:cs typeface="Arial" charset="0"/>
              </a:rPr>
              <a:t>, </a:t>
            </a:r>
          </a:p>
          <a:p>
            <a:pPr>
              <a:buFontTx/>
              <a:buNone/>
            </a:pPr>
            <a:r>
              <a:rPr lang="ru-RU" sz="2000" b="1">
                <a:cs typeface="Arial" charset="0"/>
              </a:rPr>
              <a:t>угол АВС = 72</a:t>
            </a:r>
            <a:r>
              <a:rPr lang="en-US" sz="2000" b="1">
                <a:cs typeface="Arial" charset="0"/>
              </a:rPr>
              <a:t>º</a:t>
            </a:r>
            <a:r>
              <a:rPr lang="ru-RU" sz="2000" b="1">
                <a:cs typeface="Arial" charset="0"/>
              </a:rPr>
              <a:t> 42</a:t>
            </a:r>
            <a:r>
              <a:rPr lang="en-US" sz="2000" b="1">
                <a:cs typeface="Arial" charset="0"/>
              </a:rPr>
              <a:t>‘</a:t>
            </a:r>
            <a:r>
              <a:rPr lang="ru-RU" sz="2000" b="1">
                <a:cs typeface="Arial" charset="0"/>
              </a:rPr>
              <a:t>.</a:t>
            </a:r>
          </a:p>
          <a:p>
            <a:pPr>
              <a:buFontTx/>
              <a:buNone/>
            </a:pPr>
            <a:r>
              <a:rPr lang="ru-RU" sz="2000" b="1">
                <a:cs typeface="Arial" charset="0"/>
              </a:rPr>
              <a:t>Найдите ширину реки</a:t>
            </a:r>
            <a:r>
              <a:rPr lang="ru-RU" b="1">
                <a:cs typeface="Arial" charset="0"/>
              </a:rPr>
              <a:t>.</a:t>
            </a:r>
            <a:endParaRPr lang="en-US" b="1">
              <a:cs typeface="Arial" charset="0"/>
            </a:endParaRPr>
          </a:p>
          <a:p>
            <a:pPr>
              <a:buFontTx/>
              <a:buNone/>
            </a:pPr>
            <a:endParaRPr lang="ru-RU" b="1"/>
          </a:p>
          <a:p>
            <a:endParaRPr lang="ru-RU" b="1"/>
          </a:p>
        </p:txBody>
      </p:sp>
      <p:sp>
        <p:nvSpPr>
          <p:cNvPr id="17414" name="Tree"/>
          <p:cNvSpPr>
            <a:spLocks noEditPoints="1" noChangeArrowheads="1"/>
          </p:cNvSpPr>
          <p:nvPr/>
        </p:nvSpPr>
        <p:spPr bwMode="auto">
          <a:xfrm>
            <a:off x="6443663" y="981075"/>
            <a:ext cx="1809750" cy="18097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822825" y="2276475"/>
            <a:ext cx="432117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572000" y="3357563"/>
            <a:ext cx="45720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148263" y="386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4895850" y="2692400"/>
            <a:ext cx="590550" cy="109538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180" y="32"/>
              </a:cxn>
              <a:cxn ang="0">
                <a:pos x="372" y="56"/>
              </a:cxn>
            </a:cxnLst>
            <a:rect l="0" t="0" r="r" b="b"/>
            <a:pathLst>
              <a:path w="372" h="69">
                <a:moveTo>
                  <a:pt x="0" y="68"/>
                </a:moveTo>
                <a:cubicBezTo>
                  <a:pt x="102" y="0"/>
                  <a:pt x="43" y="17"/>
                  <a:pt x="180" y="32"/>
                </a:cubicBezTo>
                <a:cubicBezTo>
                  <a:pt x="290" y="69"/>
                  <a:pt x="227" y="56"/>
                  <a:pt x="372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5505450" y="3170238"/>
            <a:ext cx="590550" cy="220662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132" y="19"/>
              </a:cxn>
              <a:cxn ang="0">
                <a:pos x="180" y="91"/>
              </a:cxn>
              <a:cxn ang="0">
                <a:pos x="372" y="139"/>
              </a:cxn>
            </a:cxnLst>
            <a:rect l="0" t="0" r="r" b="b"/>
            <a:pathLst>
              <a:path w="372" h="139">
                <a:moveTo>
                  <a:pt x="0" y="7"/>
                </a:moveTo>
                <a:cubicBezTo>
                  <a:pt x="44" y="11"/>
                  <a:pt x="92" y="0"/>
                  <a:pt x="132" y="19"/>
                </a:cubicBezTo>
                <a:cubicBezTo>
                  <a:pt x="158" y="31"/>
                  <a:pt x="164" y="67"/>
                  <a:pt x="180" y="91"/>
                </a:cubicBezTo>
                <a:cubicBezTo>
                  <a:pt x="198" y="117"/>
                  <a:pt x="346" y="126"/>
                  <a:pt x="372" y="13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6267450" y="3035300"/>
            <a:ext cx="682625" cy="18415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44" y="20"/>
              </a:cxn>
              <a:cxn ang="0">
                <a:pos x="216" y="80"/>
              </a:cxn>
              <a:cxn ang="0">
                <a:pos x="420" y="116"/>
              </a:cxn>
            </a:cxnLst>
            <a:rect l="0" t="0" r="r" b="b"/>
            <a:pathLst>
              <a:path w="430" h="116">
                <a:moveTo>
                  <a:pt x="0" y="32"/>
                </a:moveTo>
                <a:cubicBezTo>
                  <a:pt x="95" y="0"/>
                  <a:pt x="47" y="4"/>
                  <a:pt x="144" y="20"/>
                </a:cubicBezTo>
                <a:cubicBezTo>
                  <a:pt x="155" y="31"/>
                  <a:pt x="196" y="77"/>
                  <a:pt x="216" y="80"/>
                </a:cubicBezTo>
                <a:cubicBezTo>
                  <a:pt x="430" y="116"/>
                  <a:pt x="349" y="45"/>
                  <a:pt x="420" y="1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7829550" y="3429000"/>
            <a:ext cx="438150" cy="152400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120" y="0"/>
              </a:cxn>
              <a:cxn ang="0">
                <a:pos x="180" y="96"/>
              </a:cxn>
              <a:cxn ang="0">
                <a:pos x="240" y="84"/>
              </a:cxn>
              <a:cxn ang="0">
                <a:pos x="276" y="72"/>
              </a:cxn>
            </a:cxnLst>
            <a:rect l="0" t="0" r="r" b="b"/>
            <a:pathLst>
              <a:path w="276" h="96">
                <a:moveTo>
                  <a:pt x="0" y="60"/>
                </a:moveTo>
                <a:cubicBezTo>
                  <a:pt x="40" y="33"/>
                  <a:pt x="80" y="27"/>
                  <a:pt x="120" y="0"/>
                </a:cubicBezTo>
                <a:cubicBezTo>
                  <a:pt x="149" y="86"/>
                  <a:pt x="123" y="58"/>
                  <a:pt x="180" y="96"/>
                </a:cubicBezTo>
                <a:cubicBezTo>
                  <a:pt x="200" y="92"/>
                  <a:pt x="220" y="89"/>
                  <a:pt x="240" y="84"/>
                </a:cubicBezTo>
                <a:cubicBezTo>
                  <a:pt x="252" y="81"/>
                  <a:pt x="276" y="72"/>
                  <a:pt x="276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5148263" y="4149725"/>
            <a:ext cx="30956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V="1">
            <a:off x="5148263" y="2852738"/>
            <a:ext cx="22320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 flipV="1">
            <a:off x="7380288" y="2852738"/>
            <a:ext cx="792162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4787900" y="40052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</a:t>
            </a:r>
            <a:endParaRPr lang="ru-RU" b="1"/>
          </a:p>
        </p:txBody>
      </p:sp>
      <p:sp>
        <p:nvSpPr>
          <p:cNvPr id="17430" name="Freeform 22"/>
          <p:cNvSpPr>
            <a:spLocks/>
          </p:cNvSpPr>
          <p:nvPr/>
        </p:nvSpPr>
        <p:spPr bwMode="auto">
          <a:xfrm>
            <a:off x="8172450" y="4953000"/>
            <a:ext cx="19050" cy="57150"/>
          </a:xfrm>
          <a:custGeom>
            <a:avLst/>
            <a:gdLst/>
            <a:ahLst/>
            <a:cxnLst>
              <a:cxn ang="0">
                <a:pos x="12" y="36"/>
              </a:cxn>
              <a:cxn ang="0">
                <a:pos x="0" y="0"/>
              </a:cxn>
              <a:cxn ang="0">
                <a:pos x="12" y="36"/>
              </a:cxn>
            </a:cxnLst>
            <a:rect l="0" t="0" r="r" b="b"/>
            <a:pathLst>
              <a:path w="12" h="36">
                <a:moveTo>
                  <a:pt x="12" y="36"/>
                </a:moveTo>
                <a:cubicBezTo>
                  <a:pt x="8" y="24"/>
                  <a:pt x="0" y="0"/>
                  <a:pt x="0" y="0"/>
                </a:cubicBezTo>
                <a:cubicBezTo>
                  <a:pt x="0" y="0"/>
                  <a:pt x="8" y="24"/>
                  <a:pt x="12" y="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8224838" y="49609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B</a:t>
            </a:r>
            <a:endParaRPr lang="ru-RU" b="1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524750" y="27082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endParaRPr lang="ru-RU" b="1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280150" y="4673600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70 </a:t>
            </a:r>
            <a:r>
              <a:rPr lang="ru-RU" b="1"/>
              <a:t>м</a:t>
            </a:r>
          </a:p>
        </p:txBody>
      </p:sp>
      <p:sp>
        <p:nvSpPr>
          <p:cNvPr id="17434" name="Freeform 26"/>
          <p:cNvSpPr>
            <a:spLocks/>
          </p:cNvSpPr>
          <p:nvPr/>
        </p:nvSpPr>
        <p:spPr bwMode="auto">
          <a:xfrm>
            <a:off x="5467350" y="3981450"/>
            <a:ext cx="52388" cy="247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156"/>
              </a:cxn>
            </a:cxnLst>
            <a:rect l="0" t="0" r="r" b="b"/>
            <a:pathLst>
              <a:path w="33" h="156">
                <a:moveTo>
                  <a:pt x="0" y="0"/>
                </a:moveTo>
                <a:cubicBezTo>
                  <a:pt x="33" y="99"/>
                  <a:pt x="24" y="47"/>
                  <a:pt x="24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7" name="Freeform 29"/>
          <p:cNvSpPr>
            <a:spLocks/>
          </p:cNvSpPr>
          <p:nvPr/>
        </p:nvSpPr>
        <p:spPr bwMode="auto">
          <a:xfrm>
            <a:off x="7829550" y="4686300"/>
            <a:ext cx="209550" cy="190500"/>
          </a:xfrm>
          <a:custGeom>
            <a:avLst/>
            <a:gdLst/>
            <a:ahLst/>
            <a:cxnLst>
              <a:cxn ang="0">
                <a:pos x="132" y="0"/>
              </a:cxn>
              <a:cxn ang="0">
                <a:pos x="0" y="120"/>
              </a:cxn>
            </a:cxnLst>
            <a:rect l="0" t="0" r="r" b="b"/>
            <a:pathLst>
              <a:path w="132" h="120">
                <a:moveTo>
                  <a:pt x="132" y="0"/>
                </a:moveTo>
                <a:cubicBezTo>
                  <a:pt x="65" y="17"/>
                  <a:pt x="0" y="37"/>
                  <a:pt x="0" y="1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632450" y="3881438"/>
            <a:ext cx="90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12</a:t>
            </a:r>
            <a:r>
              <a:rPr lang="en-US" b="1">
                <a:cs typeface="Arial" charset="0"/>
              </a:rPr>
              <a:t>°</a:t>
            </a:r>
            <a:r>
              <a:rPr lang="ru-RU" b="1"/>
              <a:t> 30</a:t>
            </a:r>
            <a:r>
              <a:rPr lang="en-US" b="1">
                <a:cs typeface="Arial" charset="0"/>
              </a:rPr>
              <a:t>'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948488" y="42926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72</a:t>
            </a:r>
            <a:r>
              <a:rPr lang="en-US" b="1">
                <a:cs typeface="Arial" charset="0"/>
              </a:rPr>
              <a:t>°</a:t>
            </a:r>
            <a:r>
              <a:rPr lang="ru-RU" b="1"/>
              <a:t> 42</a:t>
            </a:r>
            <a:r>
              <a:rPr lang="en-US" b="1">
                <a:cs typeface="Arial" charset="0"/>
              </a:rPr>
              <a:t>'</a:t>
            </a:r>
          </a:p>
        </p:txBody>
      </p:sp>
      <p:pic>
        <p:nvPicPr>
          <p:cNvPr id="17441" name="Picture 33" descr="a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60350"/>
            <a:ext cx="1441450" cy="1512888"/>
          </a:xfrm>
          <a:prstGeom prst="rect">
            <a:avLst/>
          </a:prstGeom>
          <a:noFill/>
        </p:spPr>
      </p:pic>
      <p:sp>
        <p:nvSpPr>
          <p:cNvPr id="17447" name="Line 39"/>
          <p:cNvSpPr>
            <a:spLocks noChangeShapeType="1"/>
          </p:cNvSpPr>
          <p:nvPr/>
        </p:nvSpPr>
        <p:spPr bwMode="auto">
          <a:xfrm flipH="1">
            <a:off x="6156325" y="2852738"/>
            <a:ext cx="1223963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6300788" y="4292600"/>
            <a:ext cx="2873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6443663" y="4365625"/>
            <a:ext cx="1444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12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16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16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920"/>
                            </p:stCondLst>
                            <p:childTnLst>
                              <p:par>
                                <p:cTn id="5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92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6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2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  <p:bldP spid="174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2268538" y="2205038"/>
            <a:ext cx="914400" cy="3095625"/>
          </a:xfrm>
          <a:prstGeom prst="rect">
            <a:avLst/>
          </a:prstGeom>
          <a:solidFill>
            <a:srgbClr val="FFCC66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2195513" y="549275"/>
            <a:ext cx="1057275" cy="1778000"/>
          </a:xfrm>
          <a:prstGeom prst="triangle">
            <a:avLst>
              <a:gd name="adj" fmla="val 50000"/>
            </a:avLst>
          </a:prstGeom>
          <a:solidFill>
            <a:srgbClr val="439C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8" name="Freeform 4"/>
          <p:cNvSpPr>
            <a:spLocks/>
          </p:cNvSpPr>
          <p:nvPr/>
        </p:nvSpPr>
        <p:spPr bwMode="auto">
          <a:xfrm>
            <a:off x="571500" y="5408613"/>
            <a:ext cx="2416175" cy="1189037"/>
          </a:xfrm>
          <a:custGeom>
            <a:avLst/>
            <a:gdLst/>
            <a:ahLst/>
            <a:cxnLst>
              <a:cxn ang="0">
                <a:pos x="0" y="853"/>
              </a:cxn>
              <a:cxn ang="0">
                <a:pos x="48" y="721"/>
              </a:cxn>
              <a:cxn ang="0">
                <a:pos x="96" y="577"/>
              </a:cxn>
              <a:cxn ang="0">
                <a:pos x="132" y="469"/>
              </a:cxn>
              <a:cxn ang="0">
                <a:pos x="156" y="385"/>
              </a:cxn>
              <a:cxn ang="0">
                <a:pos x="228" y="313"/>
              </a:cxn>
              <a:cxn ang="0">
                <a:pos x="252" y="265"/>
              </a:cxn>
              <a:cxn ang="0">
                <a:pos x="348" y="193"/>
              </a:cxn>
              <a:cxn ang="0">
                <a:pos x="468" y="145"/>
              </a:cxn>
              <a:cxn ang="0">
                <a:pos x="540" y="121"/>
              </a:cxn>
              <a:cxn ang="0">
                <a:pos x="672" y="25"/>
              </a:cxn>
              <a:cxn ang="0">
                <a:pos x="924" y="1"/>
              </a:cxn>
              <a:cxn ang="0">
                <a:pos x="1008" y="13"/>
              </a:cxn>
              <a:cxn ang="0">
                <a:pos x="1044" y="61"/>
              </a:cxn>
              <a:cxn ang="0">
                <a:pos x="1080" y="97"/>
              </a:cxn>
              <a:cxn ang="0">
                <a:pos x="1128" y="169"/>
              </a:cxn>
              <a:cxn ang="0">
                <a:pos x="1284" y="385"/>
              </a:cxn>
              <a:cxn ang="0">
                <a:pos x="1296" y="421"/>
              </a:cxn>
              <a:cxn ang="0">
                <a:pos x="1368" y="493"/>
              </a:cxn>
              <a:cxn ang="0">
                <a:pos x="1512" y="697"/>
              </a:cxn>
              <a:cxn ang="0">
                <a:pos x="1536" y="733"/>
              </a:cxn>
              <a:cxn ang="0">
                <a:pos x="1548" y="769"/>
              </a:cxn>
              <a:cxn ang="0">
                <a:pos x="1584" y="793"/>
              </a:cxn>
            </a:cxnLst>
            <a:rect l="0" t="0" r="r" b="b"/>
            <a:pathLst>
              <a:path w="1584" h="853">
                <a:moveTo>
                  <a:pt x="0" y="853"/>
                </a:moveTo>
                <a:cubicBezTo>
                  <a:pt x="12" y="805"/>
                  <a:pt x="33" y="767"/>
                  <a:pt x="48" y="721"/>
                </a:cubicBezTo>
                <a:cubicBezTo>
                  <a:pt x="105" y="551"/>
                  <a:pt x="42" y="685"/>
                  <a:pt x="96" y="577"/>
                </a:cubicBezTo>
                <a:cubicBezTo>
                  <a:pt x="125" y="405"/>
                  <a:pt x="86" y="576"/>
                  <a:pt x="132" y="469"/>
                </a:cubicBezTo>
                <a:cubicBezTo>
                  <a:pt x="134" y="464"/>
                  <a:pt x="149" y="395"/>
                  <a:pt x="156" y="385"/>
                </a:cubicBezTo>
                <a:cubicBezTo>
                  <a:pt x="177" y="358"/>
                  <a:pt x="204" y="337"/>
                  <a:pt x="228" y="313"/>
                </a:cubicBezTo>
                <a:cubicBezTo>
                  <a:pt x="241" y="300"/>
                  <a:pt x="239" y="278"/>
                  <a:pt x="252" y="265"/>
                </a:cubicBezTo>
                <a:cubicBezTo>
                  <a:pt x="280" y="237"/>
                  <a:pt x="315" y="215"/>
                  <a:pt x="348" y="193"/>
                </a:cubicBezTo>
                <a:cubicBezTo>
                  <a:pt x="390" y="165"/>
                  <a:pt x="420" y="159"/>
                  <a:pt x="468" y="145"/>
                </a:cubicBezTo>
                <a:cubicBezTo>
                  <a:pt x="492" y="138"/>
                  <a:pt x="540" y="121"/>
                  <a:pt x="540" y="121"/>
                </a:cubicBezTo>
                <a:cubicBezTo>
                  <a:pt x="557" y="104"/>
                  <a:pt x="646" y="31"/>
                  <a:pt x="672" y="25"/>
                </a:cubicBezTo>
                <a:cubicBezTo>
                  <a:pt x="754" y="7"/>
                  <a:pt x="840" y="13"/>
                  <a:pt x="924" y="1"/>
                </a:cubicBezTo>
                <a:cubicBezTo>
                  <a:pt x="952" y="5"/>
                  <a:pt x="983" y="0"/>
                  <a:pt x="1008" y="13"/>
                </a:cubicBezTo>
                <a:cubicBezTo>
                  <a:pt x="1026" y="22"/>
                  <a:pt x="1031" y="46"/>
                  <a:pt x="1044" y="61"/>
                </a:cubicBezTo>
                <a:cubicBezTo>
                  <a:pt x="1055" y="74"/>
                  <a:pt x="1070" y="84"/>
                  <a:pt x="1080" y="97"/>
                </a:cubicBezTo>
                <a:cubicBezTo>
                  <a:pt x="1098" y="120"/>
                  <a:pt x="1128" y="169"/>
                  <a:pt x="1128" y="169"/>
                </a:cubicBezTo>
                <a:cubicBezTo>
                  <a:pt x="1150" y="255"/>
                  <a:pt x="1231" y="315"/>
                  <a:pt x="1284" y="385"/>
                </a:cubicBezTo>
                <a:cubicBezTo>
                  <a:pt x="1288" y="397"/>
                  <a:pt x="1288" y="411"/>
                  <a:pt x="1296" y="421"/>
                </a:cubicBezTo>
                <a:cubicBezTo>
                  <a:pt x="1317" y="448"/>
                  <a:pt x="1368" y="493"/>
                  <a:pt x="1368" y="493"/>
                </a:cubicBezTo>
                <a:cubicBezTo>
                  <a:pt x="1395" y="574"/>
                  <a:pt x="1459" y="633"/>
                  <a:pt x="1512" y="697"/>
                </a:cubicBezTo>
                <a:cubicBezTo>
                  <a:pt x="1521" y="708"/>
                  <a:pt x="1530" y="720"/>
                  <a:pt x="1536" y="733"/>
                </a:cubicBezTo>
                <a:cubicBezTo>
                  <a:pt x="1542" y="744"/>
                  <a:pt x="1540" y="759"/>
                  <a:pt x="1548" y="769"/>
                </a:cubicBezTo>
                <a:cubicBezTo>
                  <a:pt x="1557" y="780"/>
                  <a:pt x="1584" y="793"/>
                  <a:pt x="1584" y="793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49" name="Freeform 5"/>
          <p:cNvSpPr>
            <a:spLocks/>
          </p:cNvSpPr>
          <p:nvPr/>
        </p:nvSpPr>
        <p:spPr bwMode="auto">
          <a:xfrm>
            <a:off x="1287463" y="4191000"/>
            <a:ext cx="966787" cy="1409700"/>
          </a:xfrm>
          <a:custGeom>
            <a:avLst/>
            <a:gdLst/>
            <a:ahLst/>
            <a:cxnLst>
              <a:cxn ang="0">
                <a:pos x="17" y="888"/>
              </a:cxn>
              <a:cxn ang="0">
                <a:pos x="41" y="696"/>
              </a:cxn>
              <a:cxn ang="0">
                <a:pos x="125" y="624"/>
              </a:cxn>
              <a:cxn ang="0">
                <a:pos x="185" y="540"/>
              </a:cxn>
              <a:cxn ang="0">
                <a:pos x="197" y="492"/>
              </a:cxn>
              <a:cxn ang="0">
                <a:pos x="209" y="168"/>
              </a:cxn>
              <a:cxn ang="0">
                <a:pos x="293" y="144"/>
              </a:cxn>
              <a:cxn ang="0">
                <a:pos x="449" y="84"/>
              </a:cxn>
              <a:cxn ang="0">
                <a:pos x="569" y="24"/>
              </a:cxn>
              <a:cxn ang="0">
                <a:pos x="605" y="0"/>
              </a:cxn>
            </a:cxnLst>
            <a:rect l="0" t="0" r="r" b="b"/>
            <a:pathLst>
              <a:path w="609" h="888">
                <a:moveTo>
                  <a:pt x="17" y="888"/>
                </a:moveTo>
                <a:cubicBezTo>
                  <a:pt x="22" y="824"/>
                  <a:pt x="0" y="746"/>
                  <a:pt x="41" y="696"/>
                </a:cubicBezTo>
                <a:cubicBezTo>
                  <a:pt x="123" y="598"/>
                  <a:pt x="58" y="718"/>
                  <a:pt x="125" y="624"/>
                </a:cubicBezTo>
                <a:cubicBezTo>
                  <a:pt x="204" y="513"/>
                  <a:pt x="91" y="634"/>
                  <a:pt x="185" y="540"/>
                </a:cubicBezTo>
                <a:cubicBezTo>
                  <a:pt x="189" y="524"/>
                  <a:pt x="196" y="508"/>
                  <a:pt x="197" y="492"/>
                </a:cubicBezTo>
                <a:cubicBezTo>
                  <a:pt x="204" y="384"/>
                  <a:pt x="194" y="275"/>
                  <a:pt x="209" y="168"/>
                </a:cubicBezTo>
                <a:cubicBezTo>
                  <a:pt x="210" y="164"/>
                  <a:pt x="265" y="151"/>
                  <a:pt x="293" y="144"/>
                </a:cubicBezTo>
                <a:cubicBezTo>
                  <a:pt x="342" y="111"/>
                  <a:pt x="393" y="103"/>
                  <a:pt x="449" y="84"/>
                </a:cubicBezTo>
                <a:cubicBezTo>
                  <a:pt x="517" y="33"/>
                  <a:pt x="478" y="54"/>
                  <a:pt x="569" y="24"/>
                </a:cubicBezTo>
                <a:cubicBezTo>
                  <a:pt x="609" y="11"/>
                  <a:pt x="605" y="25"/>
                  <a:pt x="605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708400" y="52292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2124075" y="5300663"/>
            <a:ext cx="417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2771775" y="5492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2555875" y="68580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2339975" y="6858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2700338" y="549275"/>
            <a:ext cx="3600450" cy="597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771775" y="2708275"/>
            <a:ext cx="144463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2627313" y="3284538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5" name="Oval 21"/>
          <p:cNvSpPr>
            <a:spLocks noChangeArrowheads="1"/>
          </p:cNvSpPr>
          <p:nvPr/>
        </p:nvSpPr>
        <p:spPr bwMode="auto">
          <a:xfrm>
            <a:off x="2411413" y="25654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2700338" y="4292600"/>
            <a:ext cx="287337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2843213" y="5300663"/>
            <a:ext cx="352901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2700338" y="549275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6604000" y="6442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4356100" y="50847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74" name="Line 30"/>
          <p:cNvSpPr>
            <a:spLocks noChangeShapeType="1"/>
          </p:cNvSpPr>
          <p:nvPr/>
        </p:nvSpPr>
        <p:spPr bwMode="auto">
          <a:xfrm>
            <a:off x="4859338" y="53006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3003550" y="54927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60</a:t>
            </a:r>
            <a:r>
              <a:rPr lang="en-US" b="1">
                <a:cs typeface="Arial" charset="0"/>
              </a:rPr>
              <a:t>°</a:t>
            </a:r>
          </a:p>
        </p:txBody>
      </p:sp>
      <p:sp>
        <p:nvSpPr>
          <p:cNvPr id="57377" name="Text Box 33"/>
          <p:cNvSpPr txBox="1">
            <a:spLocks noChangeArrowheads="1"/>
          </p:cNvSpPr>
          <p:nvPr/>
        </p:nvSpPr>
        <p:spPr bwMode="auto">
          <a:xfrm>
            <a:off x="3687763" y="524827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30</a:t>
            </a:r>
            <a:r>
              <a:rPr lang="en-US" b="1">
                <a:cs typeface="Arial" charset="0"/>
              </a:rPr>
              <a:t>°</a:t>
            </a:r>
          </a:p>
        </p:txBody>
      </p:sp>
      <p:sp>
        <p:nvSpPr>
          <p:cNvPr id="57379" name="Text Box 35"/>
          <p:cNvSpPr txBox="1">
            <a:spLocks noChangeArrowheads="1"/>
          </p:cNvSpPr>
          <p:nvPr/>
        </p:nvSpPr>
        <p:spPr bwMode="auto">
          <a:xfrm>
            <a:off x="4408488" y="2655888"/>
            <a:ext cx="798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100 </a:t>
            </a:r>
            <a:r>
              <a:rPr lang="ru-RU" b="1"/>
              <a:t>м</a:t>
            </a:r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984750" y="56086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H</a:t>
            </a:r>
            <a:endParaRPr lang="ru-RU" b="1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>
            <a:off x="4284663" y="549275"/>
            <a:ext cx="71437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82" name="Freeform 38"/>
          <p:cNvSpPr>
            <a:spLocks/>
          </p:cNvSpPr>
          <p:nvPr/>
        </p:nvSpPr>
        <p:spPr bwMode="auto">
          <a:xfrm>
            <a:off x="1822450" y="5314950"/>
            <a:ext cx="349250" cy="101600"/>
          </a:xfrm>
          <a:custGeom>
            <a:avLst/>
            <a:gdLst/>
            <a:ahLst/>
            <a:cxnLst>
              <a:cxn ang="0">
                <a:pos x="220" y="0"/>
              </a:cxn>
              <a:cxn ang="0">
                <a:pos x="136" y="12"/>
              </a:cxn>
              <a:cxn ang="0">
                <a:pos x="40" y="60"/>
              </a:cxn>
            </a:cxnLst>
            <a:rect l="0" t="0" r="r" b="b"/>
            <a:pathLst>
              <a:path w="220" h="64">
                <a:moveTo>
                  <a:pt x="220" y="0"/>
                </a:moveTo>
                <a:cubicBezTo>
                  <a:pt x="192" y="4"/>
                  <a:pt x="162" y="2"/>
                  <a:pt x="136" y="12"/>
                </a:cubicBezTo>
                <a:cubicBezTo>
                  <a:pt x="0" y="64"/>
                  <a:pt x="109" y="60"/>
                  <a:pt x="40" y="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372225" y="63817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</a:t>
            </a:r>
            <a:endParaRPr lang="ru-RU" b="1"/>
          </a:p>
        </p:txBody>
      </p:sp>
      <p:sp>
        <p:nvSpPr>
          <p:cNvPr id="57389" name="AutoShape 45"/>
          <p:cNvSpPr>
            <a:spLocks noChangeArrowheads="1"/>
          </p:cNvSpPr>
          <p:nvPr/>
        </p:nvSpPr>
        <p:spPr bwMode="auto">
          <a:xfrm>
            <a:off x="755650" y="765175"/>
            <a:ext cx="720725" cy="7191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90" name="Line 46"/>
          <p:cNvSpPr>
            <a:spLocks noChangeShapeType="1"/>
          </p:cNvSpPr>
          <p:nvPr/>
        </p:nvSpPr>
        <p:spPr bwMode="auto">
          <a:xfrm flipH="1" flipV="1">
            <a:off x="611188" y="47625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1" name="Line 47"/>
          <p:cNvSpPr>
            <a:spLocks noChangeShapeType="1"/>
          </p:cNvSpPr>
          <p:nvPr/>
        </p:nvSpPr>
        <p:spPr bwMode="auto">
          <a:xfrm flipV="1">
            <a:off x="1116013" y="2603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2" name="Line 48"/>
          <p:cNvSpPr>
            <a:spLocks noChangeShapeType="1"/>
          </p:cNvSpPr>
          <p:nvPr/>
        </p:nvSpPr>
        <p:spPr bwMode="auto">
          <a:xfrm flipH="1" flipV="1">
            <a:off x="323850" y="836613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3" name="Line 49"/>
          <p:cNvSpPr>
            <a:spLocks noChangeShapeType="1"/>
          </p:cNvSpPr>
          <p:nvPr/>
        </p:nvSpPr>
        <p:spPr bwMode="auto">
          <a:xfrm flipH="1">
            <a:off x="323850" y="134143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4" name="Line 50"/>
          <p:cNvSpPr>
            <a:spLocks noChangeShapeType="1"/>
          </p:cNvSpPr>
          <p:nvPr/>
        </p:nvSpPr>
        <p:spPr bwMode="auto">
          <a:xfrm flipH="1">
            <a:off x="755650" y="148431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5" name="Line 51"/>
          <p:cNvSpPr>
            <a:spLocks noChangeShapeType="1"/>
          </p:cNvSpPr>
          <p:nvPr/>
        </p:nvSpPr>
        <p:spPr bwMode="auto">
          <a:xfrm>
            <a:off x="1187450" y="14843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6" name="Line 52"/>
          <p:cNvSpPr>
            <a:spLocks noChangeShapeType="1"/>
          </p:cNvSpPr>
          <p:nvPr/>
        </p:nvSpPr>
        <p:spPr bwMode="auto">
          <a:xfrm>
            <a:off x="1403350" y="1341438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 flipV="1">
            <a:off x="1403350" y="40481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1476375" y="1125538"/>
            <a:ext cx="5032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243638" y="9699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7401" name="Freeform 57"/>
          <p:cNvSpPr>
            <a:spLocks/>
          </p:cNvSpPr>
          <p:nvPr/>
        </p:nvSpPr>
        <p:spPr bwMode="auto">
          <a:xfrm>
            <a:off x="2895600" y="533400"/>
            <a:ext cx="153988" cy="36195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84" y="156"/>
              </a:cxn>
              <a:cxn ang="0">
                <a:pos x="0" y="228"/>
              </a:cxn>
            </a:cxnLst>
            <a:rect l="0" t="0" r="r" b="b"/>
            <a:pathLst>
              <a:path w="97" h="228">
                <a:moveTo>
                  <a:pt x="96" y="0"/>
                </a:moveTo>
                <a:cubicBezTo>
                  <a:pt x="92" y="52"/>
                  <a:pt x="97" y="105"/>
                  <a:pt x="84" y="156"/>
                </a:cubicBezTo>
                <a:cubicBezTo>
                  <a:pt x="73" y="201"/>
                  <a:pt x="19" y="190"/>
                  <a:pt x="0" y="2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404" name="Freeform 60"/>
          <p:cNvSpPr>
            <a:spLocks/>
          </p:cNvSpPr>
          <p:nvPr/>
        </p:nvSpPr>
        <p:spPr bwMode="auto">
          <a:xfrm>
            <a:off x="3562350" y="5295900"/>
            <a:ext cx="174625" cy="25082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60" y="144"/>
              </a:cxn>
              <a:cxn ang="0">
                <a:pos x="0" y="144"/>
              </a:cxn>
            </a:cxnLst>
            <a:rect l="0" t="0" r="r" b="b"/>
            <a:pathLst>
              <a:path w="110" h="158">
                <a:moveTo>
                  <a:pt x="24" y="0"/>
                </a:moveTo>
                <a:cubicBezTo>
                  <a:pt x="54" y="30"/>
                  <a:pt x="110" y="94"/>
                  <a:pt x="60" y="144"/>
                </a:cubicBezTo>
                <a:cubicBezTo>
                  <a:pt x="46" y="158"/>
                  <a:pt x="20" y="144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405" name="Line 61"/>
          <p:cNvSpPr>
            <a:spLocks noChangeShapeType="1"/>
          </p:cNvSpPr>
          <p:nvPr/>
        </p:nvSpPr>
        <p:spPr bwMode="auto">
          <a:xfrm>
            <a:off x="468313" y="6524625"/>
            <a:ext cx="590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406" name="Text Box 62"/>
          <p:cNvSpPr txBox="1">
            <a:spLocks noChangeArrowheads="1"/>
          </p:cNvSpPr>
          <p:nvPr/>
        </p:nvSpPr>
        <p:spPr bwMode="auto">
          <a:xfrm>
            <a:off x="5364163" y="639763"/>
            <a:ext cx="3311525" cy="42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1"/>
          </a:p>
          <a:p>
            <a:endParaRPr lang="ru-RU" b="1"/>
          </a:p>
          <a:p>
            <a:endParaRPr lang="ru-RU"/>
          </a:p>
          <a:p>
            <a:r>
              <a:rPr lang="ru-RU" b="1"/>
              <a:t>   </a:t>
            </a:r>
            <a:r>
              <a:rPr lang="ru-RU" sz="2000" b="1"/>
              <a:t>На горе находится башня, высота которой 100 м. Некоторый</a:t>
            </a:r>
          </a:p>
          <a:p>
            <a:r>
              <a:rPr lang="ru-RU" sz="2000" b="1"/>
              <a:t> предмет А у подножия горы наблюдают сначала  с вершины В башни под углом 60</a:t>
            </a:r>
            <a:r>
              <a:rPr lang="en-US" sz="2000" b="1">
                <a:cs typeface="Arial" charset="0"/>
              </a:rPr>
              <a:t>°</a:t>
            </a:r>
            <a:r>
              <a:rPr lang="ru-RU" sz="2000" b="1">
                <a:cs typeface="Arial" charset="0"/>
              </a:rPr>
              <a:t> к горизонту, а потом с ее основания С под углом 30</a:t>
            </a:r>
            <a:r>
              <a:rPr lang="en-US" sz="2000" b="1">
                <a:cs typeface="Arial" charset="0"/>
              </a:rPr>
              <a:t>°</a:t>
            </a:r>
            <a:r>
              <a:rPr lang="ru-RU" sz="2000" b="1">
                <a:cs typeface="Arial" charset="0"/>
              </a:rPr>
              <a:t>.</a:t>
            </a:r>
          </a:p>
          <a:p>
            <a:r>
              <a:rPr lang="ru-RU" sz="2000" b="1">
                <a:cs typeface="Arial" charset="0"/>
              </a:rPr>
              <a:t>Найдите высоту Н горы</a:t>
            </a:r>
            <a:r>
              <a:rPr lang="ru-RU">
                <a:cs typeface="Arial" charset="0"/>
              </a:rPr>
              <a:t>.</a:t>
            </a:r>
            <a:endParaRPr lang="en-US">
              <a:cs typeface="Arial" charset="0"/>
            </a:endParaRPr>
          </a:p>
        </p:txBody>
      </p:sp>
      <p:sp>
        <p:nvSpPr>
          <p:cNvPr id="57407" name="Freeform 63"/>
          <p:cNvSpPr>
            <a:spLocks/>
          </p:cNvSpPr>
          <p:nvPr/>
        </p:nvSpPr>
        <p:spPr bwMode="auto">
          <a:xfrm>
            <a:off x="3200400" y="3905250"/>
            <a:ext cx="2582863" cy="2647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0" y="60"/>
              </a:cxn>
              <a:cxn ang="0">
                <a:pos x="312" y="96"/>
              </a:cxn>
              <a:cxn ang="0">
                <a:pos x="420" y="144"/>
              </a:cxn>
              <a:cxn ang="0">
                <a:pos x="576" y="192"/>
              </a:cxn>
              <a:cxn ang="0">
                <a:pos x="720" y="276"/>
              </a:cxn>
              <a:cxn ang="0">
                <a:pos x="804" y="336"/>
              </a:cxn>
              <a:cxn ang="0">
                <a:pos x="876" y="372"/>
              </a:cxn>
              <a:cxn ang="0">
                <a:pos x="948" y="444"/>
              </a:cxn>
              <a:cxn ang="0">
                <a:pos x="984" y="468"/>
              </a:cxn>
              <a:cxn ang="0">
                <a:pos x="1164" y="624"/>
              </a:cxn>
              <a:cxn ang="0">
                <a:pos x="1188" y="780"/>
              </a:cxn>
              <a:cxn ang="0">
                <a:pos x="1248" y="936"/>
              </a:cxn>
              <a:cxn ang="0">
                <a:pos x="1320" y="1032"/>
              </a:cxn>
              <a:cxn ang="0">
                <a:pos x="1356" y="1152"/>
              </a:cxn>
              <a:cxn ang="0">
                <a:pos x="1368" y="1368"/>
              </a:cxn>
              <a:cxn ang="0">
                <a:pos x="1560" y="1536"/>
              </a:cxn>
              <a:cxn ang="0">
                <a:pos x="1584" y="1572"/>
              </a:cxn>
              <a:cxn ang="0">
                <a:pos x="1620" y="1608"/>
              </a:cxn>
              <a:cxn ang="0">
                <a:pos x="1620" y="1668"/>
              </a:cxn>
            </a:cxnLst>
            <a:rect l="0" t="0" r="r" b="b"/>
            <a:pathLst>
              <a:path w="1627" h="1668">
                <a:moveTo>
                  <a:pt x="0" y="0"/>
                </a:moveTo>
                <a:cubicBezTo>
                  <a:pt x="60" y="60"/>
                  <a:pt x="87" y="50"/>
                  <a:pt x="180" y="60"/>
                </a:cubicBezTo>
                <a:cubicBezTo>
                  <a:pt x="224" y="71"/>
                  <a:pt x="271" y="76"/>
                  <a:pt x="312" y="96"/>
                </a:cubicBezTo>
                <a:cubicBezTo>
                  <a:pt x="426" y="153"/>
                  <a:pt x="234" y="82"/>
                  <a:pt x="420" y="144"/>
                </a:cubicBezTo>
                <a:cubicBezTo>
                  <a:pt x="467" y="160"/>
                  <a:pt x="533" y="168"/>
                  <a:pt x="576" y="192"/>
                </a:cubicBezTo>
                <a:cubicBezTo>
                  <a:pt x="629" y="222"/>
                  <a:pt x="664" y="257"/>
                  <a:pt x="720" y="276"/>
                </a:cubicBezTo>
                <a:cubicBezTo>
                  <a:pt x="731" y="284"/>
                  <a:pt x="786" y="327"/>
                  <a:pt x="804" y="336"/>
                </a:cubicBezTo>
                <a:cubicBezTo>
                  <a:pt x="852" y="360"/>
                  <a:pt x="832" y="333"/>
                  <a:pt x="876" y="372"/>
                </a:cubicBezTo>
                <a:cubicBezTo>
                  <a:pt x="901" y="395"/>
                  <a:pt x="920" y="425"/>
                  <a:pt x="948" y="444"/>
                </a:cubicBezTo>
                <a:cubicBezTo>
                  <a:pt x="960" y="452"/>
                  <a:pt x="973" y="459"/>
                  <a:pt x="984" y="468"/>
                </a:cubicBezTo>
                <a:cubicBezTo>
                  <a:pt x="1047" y="521"/>
                  <a:pt x="1082" y="597"/>
                  <a:pt x="1164" y="624"/>
                </a:cubicBezTo>
                <a:cubicBezTo>
                  <a:pt x="1193" y="711"/>
                  <a:pt x="1161" y="608"/>
                  <a:pt x="1188" y="780"/>
                </a:cubicBezTo>
                <a:cubicBezTo>
                  <a:pt x="1197" y="837"/>
                  <a:pt x="1223" y="886"/>
                  <a:pt x="1248" y="936"/>
                </a:cubicBezTo>
                <a:cubicBezTo>
                  <a:pt x="1271" y="982"/>
                  <a:pt x="1275" y="1002"/>
                  <a:pt x="1320" y="1032"/>
                </a:cubicBezTo>
                <a:cubicBezTo>
                  <a:pt x="1377" y="1118"/>
                  <a:pt x="1375" y="1076"/>
                  <a:pt x="1356" y="1152"/>
                </a:cubicBezTo>
                <a:cubicBezTo>
                  <a:pt x="1360" y="1224"/>
                  <a:pt x="1358" y="1297"/>
                  <a:pt x="1368" y="1368"/>
                </a:cubicBezTo>
                <a:cubicBezTo>
                  <a:pt x="1374" y="1413"/>
                  <a:pt x="1524" y="1518"/>
                  <a:pt x="1560" y="1536"/>
                </a:cubicBezTo>
                <a:cubicBezTo>
                  <a:pt x="1568" y="1548"/>
                  <a:pt x="1575" y="1561"/>
                  <a:pt x="1584" y="1572"/>
                </a:cubicBezTo>
                <a:cubicBezTo>
                  <a:pt x="1595" y="1585"/>
                  <a:pt x="1614" y="1592"/>
                  <a:pt x="1620" y="1608"/>
                </a:cubicBezTo>
                <a:cubicBezTo>
                  <a:pt x="1627" y="1627"/>
                  <a:pt x="1620" y="1648"/>
                  <a:pt x="1620" y="166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409" name="Text Box 65"/>
          <p:cNvSpPr txBox="1">
            <a:spLocks noChangeArrowheads="1"/>
          </p:cNvSpPr>
          <p:nvPr/>
        </p:nvSpPr>
        <p:spPr bwMode="auto">
          <a:xfrm>
            <a:off x="2700338" y="5300663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Дополнительная задача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 b="1"/>
              <a:t> Футбольный мяч находится</a:t>
            </a:r>
          </a:p>
          <a:p>
            <a:pPr>
              <a:buFontTx/>
              <a:buNone/>
            </a:pPr>
            <a:r>
              <a:rPr lang="ru-RU" sz="2400" b="1"/>
              <a:t>в точке А футбольного поля</a:t>
            </a:r>
          </a:p>
          <a:p>
            <a:pPr>
              <a:buFontTx/>
              <a:buNone/>
            </a:pPr>
            <a:r>
              <a:rPr lang="ru-RU" sz="2400" b="1"/>
              <a:t>на расстояниях 16 и 17 м от</a:t>
            </a:r>
          </a:p>
          <a:p>
            <a:pPr>
              <a:buFontTx/>
              <a:buNone/>
            </a:pPr>
            <a:r>
              <a:rPr lang="ru-RU" sz="2400" b="1"/>
              <a:t>оснований В и С стоек ворот.</a:t>
            </a:r>
          </a:p>
          <a:p>
            <a:pPr>
              <a:buFontTx/>
              <a:buNone/>
            </a:pPr>
            <a:r>
              <a:rPr lang="ru-RU" sz="2400" b="1"/>
              <a:t>Найдите угол попадания</a:t>
            </a:r>
          </a:p>
          <a:p>
            <a:pPr>
              <a:buFontTx/>
              <a:buNone/>
            </a:pPr>
            <a:r>
              <a:rPr lang="ru-RU" sz="2400" b="1"/>
              <a:t>мяча в ворота, если ширина</a:t>
            </a:r>
          </a:p>
          <a:p>
            <a:pPr>
              <a:buFontTx/>
              <a:buNone/>
            </a:pPr>
            <a:r>
              <a:rPr lang="ru-RU" sz="2400" b="1"/>
              <a:t>ворот равна 7 м.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156325" y="1844675"/>
            <a:ext cx="14398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6156325" y="2133600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6156325" y="2205038"/>
            <a:ext cx="1439863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992813" y="52482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</a:t>
            </a:r>
            <a:endParaRPr lang="ru-RU" b="1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848350" y="20081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B</a:t>
            </a:r>
            <a:endParaRPr lang="ru-RU" b="1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524750" y="1989138"/>
            <a:ext cx="473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C</a:t>
            </a:r>
            <a:endParaRPr lang="ru-RU" b="1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508625" y="3141663"/>
            <a:ext cx="854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16 </a:t>
            </a:r>
            <a:r>
              <a:rPr lang="ru-RU" b="1"/>
              <a:t>м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000875" y="3736975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17 м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640513" y="2224088"/>
            <a:ext cx="544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7 м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6372225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6588125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804025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019925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7235825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7380288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6156325" y="191611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156325" y="1989138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6156325" y="2060575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6156325" y="21336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9482" name="Picture 26" descr="j02997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5516563"/>
            <a:ext cx="649288" cy="568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92275" y="765175"/>
            <a:ext cx="5976938" cy="5145088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Т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ы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Р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астешь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Е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сли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У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чишь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Г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еометрию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О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божаешь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Л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огику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Ь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Н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аходишь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И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нтересное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3300"/>
                </a:solidFill>
              </a:rPr>
              <a:t>К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ru-RU" sz="2400" b="1"/>
              <a:t>расивое решение.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Итоги  урока: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5829312" cy="46799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	</a:t>
            </a:r>
            <a:r>
              <a:rPr lang="ru-RU" i="1" u="sng" dirty="0"/>
              <a:t>Вы сегодня молодцы!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		</a:t>
            </a:r>
            <a:r>
              <a:rPr lang="ru-RU" sz="2400" b="1" dirty="0"/>
              <a:t>Научились вычислять</a:t>
            </a: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/>
              <a:t> </a:t>
            </a:r>
            <a:r>
              <a:rPr lang="en-US" sz="2400" b="1" dirty="0"/>
              <a:t>   </a:t>
            </a:r>
            <a:r>
              <a:rPr lang="ru-RU" sz="2400" b="1" dirty="0"/>
              <a:t>высоту любого объекта </a:t>
            </a:r>
            <a:r>
              <a:rPr lang="en-US" sz="2400" b="1" dirty="0" smtClean="0"/>
              <a:t> </a:t>
            </a:r>
            <a:r>
              <a:rPr lang="ru-RU" sz="2400" b="1" dirty="0"/>
              <a:t>и расстояние </a:t>
            </a:r>
            <a:r>
              <a:rPr lang="ru-RU" sz="2400" b="1" dirty="0" smtClean="0"/>
              <a:t>до </a:t>
            </a:r>
            <a:r>
              <a:rPr lang="en-US" sz="2400" b="1" dirty="0" smtClean="0"/>
              <a:t> </a:t>
            </a:r>
            <a:r>
              <a:rPr lang="ru-RU" sz="2400" b="1" dirty="0" smtClean="0"/>
              <a:t>недоступной  </a:t>
            </a:r>
            <a:r>
              <a:rPr lang="en-US" sz="2400" b="1" dirty="0" smtClean="0"/>
              <a:t> </a:t>
            </a:r>
            <a:r>
              <a:rPr lang="ru-RU" sz="2400" b="1" dirty="0"/>
              <a:t>точки.</a:t>
            </a: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/>
              <a:t>	Домашнее задание: повторить </a:t>
            </a:r>
            <a:endParaRPr lang="ru-RU" sz="24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    п</a:t>
            </a:r>
            <a:r>
              <a:rPr lang="ru-RU" sz="2400" b="1" dirty="0"/>
              <a:t>. </a:t>
            </a:r>
            <a:r>
              <a:rPr lang="ru-RU" sz="2400" b="1" dirty="0" smtClean="0"/>
              <a:t>110-113</a:t>
            </a:r>
            <a:endParaRPr lang="ru-RU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/>
              <a:t>	решить задачи: </a:t>
            </a: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   </a:t>
            </a:r>
            <a:r>
              <a:rPr lang="ru-RU" sz="2400" b="1" dirty="0" smtClean="0"/>
              <a:t> </a:t>
            </a:r>
            <a:r>
              <a:rPr lang="en-US" sz="2400" b="1" dirty="0" smtClean="0"/>
              <a:t> </a:t>
            </a:r>
            <a:r>
              <a:rPr lang="ru-RU" sz="2400" b="1" dirty="0"/>
              <a:t>№</a:t>
            </a:r>
            <a:r>
              <a:rPr lang="en-US" sz="2400" b="1" dirty="0"/>
              <a:t> </a:t>
            </a:r>
            <a:r>
              <a:rPr lang="ru-RU" sz="2400" b="1" dirty="0" smtClean="0"/>
              <a:t>16 стр.178, </a:t>
            </a:r>
            <a:r>
              <a:rPr lang="ru-RU" sz="2400" b="1" dirty="0"/>
              <a:t>№</a:t>
            </a:r>
            <a:r>
              <a:rPr lang="en-US" sz="2400" b="1" dirty="0"/>
              <a:t> </a:t>
            </a:r>
            <a:r>
              <a:rPr lang="ru-RU" sz="2400" b="1" dirty="0" smtClean="0"/>
              <a:t>27(6) стр.179</a:t>
            </a:r>
            <a:endParaRPr lang="ru-RU" sz="2400" b="1" dirty="0"/>
          </a:p>
        </p:txBody>
      </p:sp>
      <p:pic>
        <p:nvPicPr>
          <p:cNvPr id="20485" name="Picture 5" descr="coo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285860"/>
            <a:ext cx="1633879" cy="15716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6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9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4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32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32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4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WordArt 10"/>
          <p:cNvSpPr>
            <a:spLocks noChangeArrowheads="1" noChangeShapeType="1" noTextEdit="1"/>
          </p:cNvSpPr>
          <p:nvPr/>
        </p:nvSpPr>
        <p:spPr bwMode="auto">
          <a:xfrm>
            <a:off x="1187450" y="981075"/>
            <a:ext cx="6624638" cy="3095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" Геометрия является самым</a:t>
            </a: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могущественным средством</a:t>
            </a: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для изощрения наших</a:t>
            </a: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умственных способностей</a:t>
            </a: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и дает нам возможность</a:t>
            </a: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правильно мыслить и рассуждать"</a:t>
            </a:r>
          </a:p>
          <a:p>
            <a:pPr algn="ctr"/>
            <a:endParaRPr lang="ru-RU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               </a:t>
            </a:r>
          </a:p>
          <a:p>
            <a:pPr algn="ctr"/>
            <a:endParaRPr lang="ru-RU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4283" name="WordArt 11"/>
          <p:cNvSpPr>
            <a:spLocks noChangeArrowheads="1" noChangeShapeType="1" noTextEdit="1"/>
          </p:cNvSpPr>
          <p:nvPr/>
        </p:nvSpPr>
        <p:spPr bwMode="auto">
          <a:xfrm>
            <a:off x="3343275" y="3716338"/>
            <a:ext cx="3389313" cy="10080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Галилео Галилей</a:t>
            </a:r>
          </a:p>
        </p:txBody>
      </p:sp>
      <p:pic>
        <p:nvPicPr>
          <p:cNvPr id="54284" name="Picture 12" descr="tr03_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500438"/>
            <a:ext cx="1905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 animBg="1"/>
      <p:bldP spid="542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/>
              <a:t>				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3284538"/>
            <a:ext cx="6851650" cy="357346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b="1"/>
              <a:t>				</a:t>
            </a:r>
            <a:endParaRPr lang="ru-RU" sz="2400" b="1" i="1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 b="1" i="1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Настройтесь на успех.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Для решения необходимо хорошо понимать смысл правил и теорем.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Создайте себе окружение из формул.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Внимательно читайте задание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Действуйте методически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b="1"/>
              <a:t>Постоянно контролируйте свои действия.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ru-RU" sz="2000" b="1"/>
          </a:p>
        </p:txBody>
      </p:sp>
      <p:pic>
        <p:nvPicPr>
          <p:cNvPr id="3076" name="Picture 4" descr="PRAV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133600"/>
            <a:ext cx="1333500" cy="1428750"/>
          </a:xfrm>
          <a:prstGeom prst="rect">
            <a:avLst/>
          </a:prstGeom>
          <a:noFill/>
        </p:spPr>
      </p:pic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5148263" y="260350"/>
            <a:ext cx="3455987" cy="1368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"Путь познания увлекателен,</a:t>
            </a:r>
          </a:p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Но не усыпан розами"</a:t>
            </a:r>
          </a:p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                               </a:t>
            </a:r>
          </a:p>
        </p:txBody>
      </p:sp>
      <p:sp>
        <p:nvSpPr>
          <p:cNvPr id="3078" name="WordArt 6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124075" y="1989138"/>
            <a:ext cx="540067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Несколько полезных советов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627313" y="3141663"/>
            <a:ext cx="4249737" cy="431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Дорогие ребята!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559425" y="7264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7" grpId="0" animBg="1"/>
      <p:bldP spid="3078" grpId="0" animBg="1"/>
      <p:bldP spid="30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6" name="WordArt 8"/>
          <p:cNvSpPr>
            <a:spLocks noChangeArrowheads="1" noChangeShapeType="1" noTextEdit="1"/>
          </p:cNvSpPr>
          <p:nvPr/>
        </p:nvSpPr>
        <p:spPr bwMode="auto">
          <a:xfrm>
            <a:off x="827088" y="692150"/>
            <a:ext cx="5903912" cy="143986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Перед нами стоит проблема: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323850" y="1628775"/>
            <a:ext cx="55435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b="1"/>
              <a:t>         </a:t>
            </a:r>
            <a:r>
              <a:rPr lang="ru-RU" b="1"/>
              <a:t>Нужно построить мост через речку.</a:t>
            </a:r>
            <a:r>
              <a:rPr lang="en-US" b="1"/>
              <a:t> </a:t>
            </a:r>
          </a:p>
          <a:p>
            <a:pPr lvl="1"/>
            <a:endParaRPr lang="en-US" b="1"/>
          </a:p>
          <a:p>
            <a:pPr lvl="1"/>
            <a:r>
              <a:rPr lang="en-US" b="1"/>
              <a:t> </a:t>
            </a:r>
            <a:r>
              <a:rPr lang="ru-RU" b="1"/>
              <a:t>Для этого необходимо</a:t>
            </a:r>
            <a:r>
              <a:rPr lang="en-US" b="1"/>
              <a:t> </a:t>
            </a:r>
            <a:r>
              <a:rPr lang="ru-RU" b="1"/>
              <a:t>знать ее ширину. </a:t>
            </a:r>
            <a:endParaRPr lang="en-US" b="1"/>
          </a:p>
          <a:p>
            <a:pPr lvl="1"/>
            <a:endParaRPr lang="en-US" b="1"/>
          </a:p>
          <a:p>
            <a:pPr lvl="1"/>
            <a:r>
              <a:rPr lang="en-US" b="1"/>
              <a:t> </a:t>
            </a:r>
            <a:r>
              <a:rPr lang="ru-RU" b="1"/>
              <a:t>У </a:t>
            </a:r>
            <a:r>
              <a:rPr lang="en-US" b="1"/>
              <a:t> </a:t>
            </a:r>
            <a:r>
              <a:rPr lang="ru-RU" b="1"/>
              <a:t>вас</a:t>
            </a:r>
            <a:r>
              <a:rPr lang="en-US" b="1"/>
              <a:t> </a:t>
            </a:r>
            <a:r>
              <a:rPr lang="ru-RU" b="1"/>
              <a:t> имеется </a:t>
            </a:r>
            <a:r>
              <a:rPr lang="en-US" b="1"/>
              <a:t> </a:t>
            </a:r>
            <a:r>
              <a:rPr lang="ru-RU" b="1"/>
              <a:t>рулетка</a:t>
            </a:r>
            <a:r>
              <a:rPr lang="en-US" b="1"/>
              <a:t> </a:t>
            </a:r>
          </a:p>
          <a:p>
            <a:pPr lvl="1"/>
            <a:endParaRPr lang="en-US" b="1"/>
          </a:p>
          <a:p>
            <a:pPr lvl="1"/>
            <a:r>
              <a:rPr lang="ru-RU" b="1"/>
              <a:t> и</a:t>
            </a:r>
            <a:r>
              <a:rPr lang="en-US" b="1"/>
              <a:t>  </a:t>
            </a:r>
            <a:r>
              <a:rPr lang="ru-RU" b="1"/>
              <a:t> астролябия. </a:t>
            </a:r>
            <a:endParaRPr lang="en-US" b="1"/>
          </a:p>
          <a:p>
            <a:pPr lvl="1"/>
            <a:r>
              <a:rPr lang="en-US" b="1"/>
              <a:t> </a:t>
            </a:r>
          </a:p>
          <a:p>
            <a:pPr lvl="1"/>
            <a:r>
              <a:rPr lang="en-US" b="1"/>
              <a:t> </a:t>
            </a:r>
            <a:r>
              <a:rPr lang="ru-RU" b="1"/>
              <a:t>Как поступите?</a:t>
            </a:r>
          </a:p>
        </p:txBody>
      </p:sp>
      <p:pic>
        <p:nvPicPr>
          <p:cNvPr id="48138" name="Picture 10" descr="J02827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221163"/>
            <a:ext cx="2087562" cy="1871662"/>
          </a:xfrm>
          <a:prstGeom prst="rect">
            <a:avLst/>
          </a:prstGeom>
          <a:noFill/>
        </p:spPr>
      </p:pic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840288" y="3232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48141" name="Picture 13" descr="Изображение 4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2781300"/>
            <a:ext cx="4752975" cy="35274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nimBg="1"/>
      <p:bldP spid="48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Тема урока: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229600" cy="5032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Практическое применение решения </a:t>
            </a:r>
          </a:p>
        </p:txBody>
      </p:sp>
      <p:pic>
        <p:nvPicPr>
          <p:cNvPr id="4132" name="Picture 36" descr="03[1]"/>
          <p:cNvPicPr>
            <a:picLocks noChangeAspect="1" noChangeArrowheads="1"/>
          </p:cNvPicPr>
          <p:nvPr/>
        </p:nvPicPr>
        <p:blipFill>
          <a:blip r:embed="rId2"/>
          <a:srcRect l="52351" r="12108" b="67160"/>
          <a:stretch>
            <a:fillRect/>
          </a:stretch>
        </p:blipFill>
        <p:spPr bwMode="auto">
          <a:xfrm>
            <a:off x="971550" y="2349500"/>
            <a:ext cx="1943100" cy="2232025"/>
          </a:xfrm>
          <a:prstGeom prst="rect">
            <a:avLst/>
          </a:prstGeom>
          <a:noFill/>
        </p:spPr>
      </p:pic>
      <p:sp>
        <p:nvSpPr>
          <p:cNvPr id="4133" name="Freeform 37"/>
          <p:cNvSpPr>
            <a:spLocks/>
          </p:cNvSpPr>
          <p:nvPr/>
        </p:nvSpPr>
        <p:spPr bwMode="auto">
          <a:xfrm>
            <a:off x="2916238" y="3068638"/>
            <a:ext cx="211137" cy="444500"/>
          </a:xfrm>
          <a:custGeom>
            <a:avLst/>
            <a:gdLst/>
            <a:ahLst/>
            <a:cxnLst>
              <a:cxn ang="0">
                <a:pos x="1" y="24"/>
              </a:cxn>
              <a:cxn ang="0">
                <a:pos x="13" y="252"/>
              </a:cxn>
              <a:cxn ang="0">
                <a:pos x="25" y="168"/>
              </a:cxn>
              <a:cxn ang="0">
                <a:pos x="61" y="144"/>
              </a:cxn>
              <a:cxn ang="0">
                <a:pos x="121" y="36"/>
              </a:cxn>
              <a:cxn ang="0">
                <a:pos x="133" y="0"/>
              </a:cxn>
            </a:cxnLst>
            <a:rect l="0" t="0" r="r" b="b"/>
            <a:pathLst>
              <a:path w="133" h="280">
                <a:moveTo>
                  <a:pt x="1" y="24"/>
                </a:moveTo>
                <a:cubicBezTo>
                  <a:pt x="5" y="100"/>
                  <a:pt x="0" y="177"/>
                  <a:pt x="13" y="252"/>
                </a:cubicBezTo>
                <a:cubicBezTo>
                  <a:pt x="18" y="280"/>
                  <a:pt x="14" y="194"/>
                  <a:pt x="25" y="168"/>
                </a:cubicBezTo>
                <a:cubicBezTo>
                  <a:pt x="31" y="155"/>
                  <a:pt x="49" y="152"/>
                  <a:pt x="61" y="144"/>
                </a:cubicBezTo>
                <a:cubicBezTo>
                  <a:pt x="82" y="81"/>
                  <a:pt x="66" y="119"/>
                  <a:pt x="121" y="36"/>
                </a:cubicBezTo>
                <a:cubicBezTo>
                  <a:pt x="128" y="25"/>
                  <a:pt x="133" y="0"/>
                  <a:pt x="13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5" name="Oval 39"/>
          <p:cNvSpPr>
            <a:spLocks noChangeArrowheads="1"/>
          </p:cNvSpPr>
          <p:nvPr/>
        </p:nvSpPr>
        <p:spPr bwMode="auto">
          <a:xfrm>
            <a:off x="3276600" y="3068638"/>
            <a:ext cx="215900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6" name="Freeform 40"/>
          <p:cNvSpPr>
            <a:spLocks/>
          </p:cNvSpPr>
          <p:nvPr/>
        </p:nvSpPr>
        <p:spPr bwMode="auto">
          <a:xfrm>
            <a:off x="3419475" y="3068638"/>
            <a:ext cx="228600" cy="3619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96" y="228"/>
              </a:cxn>
              <a:cxn ang="0">
                <a:pos x="144" y="168"/>
              </a:cxn>
            </a:cxnLst>
            <a:rect l="0" t="0" r="r" b="b"/>
            <a:pathLst>
              <a:path w="144" h="228">
                <a:moveTo>
                  <a:pt x="72" y="0"/>
                </a:moveTo>
                <a:cubicBezTo>
                  <a:pt x="24" y="71"/>
                  <a:pt x="0" y="196"/>
                  <a:pt x="96" y="228"/>
                </a:cubicBezTo>
                <a:cubicBezTo>
                  <a:pt x="134" y="215"/>
                  <a:pt x="144" y="211"/>
                  <a:pt x="144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7" name="Freeform 41"/>
          <p:cNvSpPr>
            <a:spLocks/>
          </p:cNvSpPr>
          <p:nvPr/>
        </p:nvSpPr>
        <p:spPr bwMode="auto">
          <a:xfrm>
            <a:off x="2843213" y="3213100"/>
            <a:ext cx="857250" cy="144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0" y="0"/>
              </a:cxn>
            </a:cxnLst>
            <a:rect l="0" t="0" r="r" b="b"/>
            <a:pathLst>
              <a:path w="540" h="1">
                <a:moveTo>
                  <a:pt x="0" y="0"/>
                </a:moveTo>
                <a:cubicBezTo>
                  <a:pt x="180" y="0"/>
                  <a:pt x="360" y="0"/>
                  <a:pt x="540" y="0"/>
                </a:cubicBezTo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9" name="Freeform 43"/>
          <p:cNvSpPr>
            <a:spLocks/>
          </p:cNvSpPr>
          <p:nvPr/>
        </p:nvSpPr>
        <p:spPr bwMode="auto">
          <a:xfrm>
            <a:off x="3132138" y="2420938"/>
            <a:ext cx="287337" cy="457200"/>
          </a:xfrm>
          <a:custGeom>
            <a:avLst/>
            <a:gdLst/>
            <a:ahLst/>
            <a:cxnLst>
              <a:cxn ang="0">
                <a:pos x="35" y="0"/>
              </a:cxn>
              <a:cxn ang="0">
                <a:pos x="107" y="288"/>
              </a:cxn>
              <a:cxn ang="0">
                <a:pos x="155" y="276"/>
              </a:cxn>
              <a:cxn ang="0">
                <a:pos x="179" y="192"/>
              </a:cxn>
              <a:cxn ang="0">
                <a:pos x="95" y="96"/>
              </a:cxn>
              <a:cxn ang="0">
                <a:pos x="59" y="156"/>
              </a:cxn>
            </a:cxnLst>
            <a:rect l="0" t="0" r="r" b="b"/>
            <a:pathLst>
              <a:path w="181" h="288">
                <a:moveTo>
                  <a:pt x="35" y="0"/>
                </a:moveTo>
                <a:cubicBezTo>
                  <a:pt x="43" y="156"/>
                  <a:pt x="0" y="217"/>
                  <a:pt x="107" y="288"/>
                </a:cubicBezTo>
                <a:cubicBezTo>
                  <a:pt x="123" y="284"/>
                  <a:pt x="143" y="288"/>
                  <a:pt x="155" y="276"/>
                </a:cubicBezTo>
                <a:cubicBezTo>
                  <a:pt x="176" y="255"/>
                  <a:pt x="170" y="220"/>
                  <a:pt x="179" y="192"/>
                </a:cubicBezTo>
                <a:cubicBezTo>
                  <a:pt x="168" y="118"/>
                  <a:pt x="181" y="67"/>
                  <a:pt x="95" y="96"/>
                </a:cubicBezTo>
                <a:cubicBezTo>
                  <a:pt x="66" y="139"/>
                  <a:pt x="77" y="119"/>
                  <a:pt x="59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141" name="Picture 45" descr="i?id=2707731&amp;tov=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276475"/>
            <a:ext cx="2105025" cy="2159000"/>
          </a:xfrm>
          <a:prstGeom prst="rect">
            <a:avLst/>
          </a:prstGeom>
          <a:solidFill>
            <a:srgbClr val="00CC00"/>
          </a:solidFill>
        </p:spPr>
      </p:pic>
      <p:sp>
        <p:nvSpPr>
          <p:cNvPr id="4144" name="Freeform 48"/>
          <p:cNvSpPr>
            <a:spLocks/>
          </p:cNvSpPr>
          <p:nvPr/>
        </p:nvSpPr>
        <p:spPr bwMode="auto">
          <a:xfrm>
            <a:off x="3009900" y="3276600"/>
            <a:ext cx="160338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24"/>
              </a:cxn>
              <a:cxn ang="0">
                <a:pos x="96" y="144"/>
              </a:cxn>
            </a:cxnLst>
            <a:rect l="0" t="0" r="r" b="b"/>
            <a:pathLst>
              <a:path w="101" h="144">
                <a:moveTo>
                  <a:pt x="0" y="0"/>
                </a:moveTo>
                <a:cubicBezTo>
                  <a:pt x="24" y="8"/>
                  <a:pt x="64" y="0"/>
                  <a:pt x="72" y="24"/>
                </a:cubicBezTo>
                <a:cubicBezTo>
                  <a:pt x="101" y="111"/>
                  <a:pt x="96" y="71"/>
                  <a:pt x="9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7235825" y="2997200"/>
            <a:ext cx="288925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7" name="Oval 51"/>
          <p:cNvSpPr>
            <a:spLocks noChangeArrowheads="1"/>
          </p:cNvSpPr>
          <p:nvPr/>
        </p:nvSpPr>
        <p:spPr bwMode="auto">
          <a:xfrm>
            <a:off x="7740650" y="2997200"/>
            <a:ext cx="287338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8" name="Freeform 52"/>
          <p:cNvSpPr>
            <a:spLocks/>
          </p:cNvSpPr>
          <p:nvPr/>
        </p:nvSpPr>
        <p:spPr bwMode="auto">
          <a:xfrm>
            <a:off x="7686675" y="2609850"/>
            <a:ext cx="219075" cy="457200"/>
          </a:xfrm>
          <a:custGeom>
            <a:avLst/>
            <a:gdLst/>
            <a:ahLst/>
            <a:cxnLst>
              <a:cxn ang="0">
                <a:pos x="54" y="288"/>
              </a:cxn>
              <a:cxn ang="0">
                <a:pos x="138" y="0"/>
              </a:cxn>
              <a:cxn ang="0">
                <a:pos x="126" y="108"/>
              </a:cxn>
              <a:cxn ang="0">
                <a:pos x="78" y="180"/>
              </a:cxn>
              <a:cxn ang="0">
                <a:pos x="54" y="288"/>
              </a:cxn>
            </a:cxnLst>
            <a:rect l="0" t="0" r="r" b="b"/>
            <a:pathLst>
              <a:path w="138" h="288">
                <a:moveTo>
                  <a:pt x="54" y="288"/>
                </a:moveTo>
                <a:cubicBezTo>
                  <a:pt x="64" y="87"/>
                  <a:pt x="0" y="46"/>
                  <a:pt x="138" y="0"/>
                </a:cubicBezTo>
                <a:cubicBezTo>
                  <a:pt x="134" y="36"/>
                  <a:pt x="137" y="74"/>
                  <a:pt x="126" y="108"/>
                </a:cubicBezTo>
                <a:cubicBezTo>
                  <a:pt x="117" y="135"/>
                  <a:pt x="78" y="180"/>
                  <a:pt x="78" y="180"/>
                </a:cubicBezTo>
                <a:cubicBezTo>
                  <a:pt x="61" y="248"/>
                  <a:pt x="69" y="212"/>
                  <a:pt x="54" y="28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9" name="Oval 53"/>
          <p:cNvSpPr>
            <a:spLocks noChangeArrowheads="1"/>
          </p:cNvSpPr>
          <p:nvPr/>
        </p:nvSpPr>
        <p:spPr bwMode="auto">
          <a:xfrm>
            <a:off x="3924300" y="22764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157" name="Line 61"/>
          <p:cNvSpPr>
            <a:spLocks noChangeShapeType="1"/>
          </p:cNvSpPr>
          <p:nvPr/>
        </p:nvSpPr>
        <p:spPr bwMode="auto">
          <a:xfrm>
            <a:off x="4284663" y="2349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9" name="Line 63"/>
          <p:cNvSpPr>
            <a:spLocks noChangeShapeType="1"/>
          </p:cNvSpPr>
          <p:nvPr/>
        </p:nvSpPr>
        <p:spPr bwMode="auto">
          <a:xfrm flipH="1">
            <a:off x="3995738" y="2349500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61" name="Oval 65"/>
          <p:cNvSpPr>
            <a:spLocks noChangeArrowheads="1"/>
          </p:cNvSpPr>
          <p:nvPr/>
        </p:nvSpPr>
        <p:spPr bwMode="auto">
          <a:xfrm>
            <a:off x="4211638" y="2276475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162" name="Oval 66"/>
          <p:cNvSpPr>
            <a:spLocks noChangeArrowheads="1"/>
          </p:cNvSpPr>
          <p:nvPr/>
        </p:nvSpPr>
        <p:spPr bwMode="auto">
          <a:xfrm>
            <a:off x="4500563" y="2276475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164" name="Line 68"/>
          <p:cNvSpPr>
            <a:spLocks noChangeShapeType="1"/>
          </p:cNvSpPr>
          <p:nvPr/>
        </p:nvSpPr>
        <p:spPr bwMode="auto">
          <a:xfrm flipH="1">
            <a:off x="4284663" y="2349500"/>
            <a:ext cx="714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65" name="Line 69"/>
          <p:cNvSpPr>
            <a:spLocks noChangeShapeType="1"/>
          </p:cNvSpPr>
          <p:nvPr/>
        </p:nvSpPr>
        <p:spPr bwMode="auto">
          <a:xfrm flipH="1">
            <a:off x="4572000" y="2349500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8" name="Picture 3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3429000"/>
            <a:ext cx="2881312" cy="2143125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ru-RU" sz="1800" b="1"/>
              <a:t>	 Для этого мы должны: </a:t>
            </a:r>
            <a:br>
              <a:rPr lang="ru-RU" sz="1800" b="1"/>
            </a:br>
            <a:r>
              <a:rPr lang="ru-RU" sz="1800" b="1"/>
              <a:t>1) Знать теоремы синусов, косинусов, теорему о площади </a:t>
            </a:r>
            <a:r>
              <a:rPr lang="en-US" sz="1800" b="1"/>
              <a:t>     </a:t>
            </a:r>
            <a:r>
              <a:rPr lang="ru-RU" sz="1800" b="1"/>
              <a:t>треугольника</a:t>
            </a:r>
            <a:br>
              <a:rPr lang="ru-RU" sz="1800" b="1"/>
            </a:br>
            <a:r>
              <a:rPr lang="ru-RU" sz="1800" b="1"/>
              <a:t>2) Использовать эти теоремы при решении практических задач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755650" y="1773238"/>
          <a:ext cx="5014913" cy="1150937"/>
        </p:xfrm>
        <a:graphic>
          <a:graphicData uri="http://schemas.openxmlformats.org/presentationml/2006/ole">
            <p:oleObj spid="_x0000_s1027" name="Формула" r:id="rId5" imgW="1676160" imgH="583920" progId="Equation.3">
              <p:embed/>
            </p:oleObj>
          </a:graphicData>
        </a:graphic>
      </p:graphicFrame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827088" y="3284538"/>
            <a:ext cx="54006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/>
              <a:t>a² = b² + c ²- 2bccosA</a:t>
            </a:r>
          </a:p>
          <a:p>
            <a:endParaRPr lang="en-US" sz="3200" b="1"/>
          </a:p>
          <a:p>
            <a:r>
              <a:rPr lang="en-US" sz="3200" b="1"/>
              <a:t>S =    </a:t>
            </a:r>
            <a:r>
              <a:rPr lang="en-US" sz="3200" b="1">
                <a:cs typeface="Arial" charset="0"/>
              </a:rPr>
              <a:t>absinC </a:t>
            </a:r>
            <a:endParaRPr lang="en-US"/>
          </a:p>
        </p:txBody>
      </p:sp>
      <p:graphicFrame>
        <p:nvGraphicFramePr>
          <p:cNvPr id="6170" name="Object 26"/>
          <p:cNvGraphicFramePr>
            <a:graphicFrameLocks noChangeAspect="1"/>
          </p:cNvGraphicFramePr>
          <p:nvPr/>
        </p:nvGraphicFramePr>
        <p:xfrm>
          <a:off x="1476375" y="4005263"/>
          <a:ext cx="447675" cy="1152525"/>
        </p:xfrm>
        <a:graphic>
          <a:graphicData uri="http://schemas.openxmlformats.org/presentationml/2006/ole">
            <p:oleObj spid="_x0000_s1028" name="Формула" r:id="rId6" imgW="152280" imgH="393480" progId="Equation.3">
              <p:embed/>
            </p:oleObj>
          </a:graphicData>
        </a:graphic>
      </p:graphicFrame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5795963" y="4652963"/>
            <a:ext cx="893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A</a:t>
            </a:r>
            <a:endParaRPr lang="ru-RU" b="1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948488" y="3284538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B</a:t>
            </a:r>
            <a:endParaRPr lang="ru-RU" b="1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8316913" y="50847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C</a:t>
            </a:r>
            <a:endParaRPr lang="ru-RU" b="1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7667625" y="409733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a</a:t>
            </a:r>
            <a:endParaRPr lang="ru-RU" b="1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372225" y="3860800"/>
            <a:ext cx="78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c</a:t>
            </a:r>
            <a:endParaRPr lang="ru-RU" b="1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6732588" y="50133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b</a:t>
            </a:r>
            <a:endParaRPr lang="ru-RU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Вычислите: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7632700" cy="4525963"/>
          </a:xfrm>
        </p:spPr>
        <p:txBody>
          <a:bodyPr/>
          <a:lstStyle/>
          <a:p>
            <a:pPr marL="609600" indent="-609600"/>
            <a:endParaRPr lang="ru-RU" sz="2800" dirty="0"/>
          </a:p>
          <a:p>
            <a:pPr marL="609600" indent="-609600">
              <a:buFontTx/>
              <a:buAutoNum type="arabicParenR"/>
            </a:pPr>
            <a:r>
              <a:rPr lang="ru-RU" sz="2800" dirty="0"/>
              <a:t>с</a:t>
            </a:r>
            <a:r>
              <a:rPr lang="en-US" sz="2800" dirty="0"/>
              <a:t>os60</a:t>
            </a:r>
            <a:r>
              <a:rPr lang="en-US" sz="2800" dirty="0">
                <a:cs typeface="Arial" charset="0"/>
              </a:rPr>
              <a:t>° + tg45° + sin30° =</a:t>
            </a:r>
          </a:p>
          <a:p>
            <a:pPr marL="609600" indent="-609600">
              <a:buFontTx/>
              <a:buNone/>
            </a:pPr>
            <a:endParaRPr lang="en-US" sz="2800" dirty="0">
              <a:cs typeface="Arial" charset="0"/>
            </a:endParaRPr>
          </a:p>
          <a:p>
            <a:pPr marL="609600" indent="-609600">
              <a:buFontTx/>
              <a:buAutoNum type="arabicParenR" startAt="2"/>
            </a:pPr>
            <a:r>
              <a:rPr lang="en-US" sz="2800" dirty="0">
                <a:cs typeface="Arial" charset="0"/>
              </a:rPr>
              <a:t>sin60</a:t>
            </a:r>
            <a:r>
              <a:rPr lang="en-US" sz="2800" dirty="0" smtClean="0">
                <a:cs typeface="Arial" charset="0"/>
              </a:rPr>
              <a:t>°</a:t>
            </a:r>
            <a:r>
              <a:rPr lang="ru-RU" sz="2800" dirty="0" smtClean="0">
                <a:cs typeface="Arial" charset="0"/>
              </a:rPr>
              <a:t>*</a:t>
            </a:r>
            <a:r>
              <a:rPr lang="en-US" sz="2800" dirty="0" smtClean="0">
                <a:cs typeface="Arial" charset="0"/>
              </a:rPr>
              <a:t>  tg60</a:t>
            </a:r>
            <a:r>
              <a:rPr lang="en-US" sz="2800" dirty="0">
                <a:cs typeface="Arial" charset="0"/>
              </a:rPr>
              <a:t>° + cos60° - tg45° =</a:t>
            </a:r>
          </a:p>
          <a:p>
            <a:pPr marL="609600" indent="-609600">
              <a:buNone/>
            </a:pPr>
            <a:endParaRPr lang="en-US" sz="2800" dirty="0">
              <a:cs typeface="Arial" charset="0"/>
            </a:endParaRPr>
          </a:p>
          <a:p>
            <a:pPr marL="609600" indent="-609600">
              <a:buFontTx/>
              <a:buNone/>
            </a:pPr>
            <a:r>
              <a:rPr lang="en-US" sz="2800" dirty="0">
                <a:cs typeface="Arial" charset="0"/>
              </a:rPr>
              <a:t>3)  sin90</a:t>
            </a:r>
            <a:r>
              <a:rPr lang="en-US" sz="2800" baseline="30000" dirty="0">
                <a:cs typeface="Arial" charset="0"/>
              </a:rPr>
              <a:t>°</a:t>
            </a:r>
            <a:r>
              <a:rPr lang="en-US" sz="2800" dirty="0">
                <a:cs typeface="Arial" charset="0"/>
              </a:rPr>
              <a:t> </a:t>
            </a:r>
            <a:r>
              <a:rPr lang="ru-RU" sz="2800" dirty="0" smtClean="0">
                <a:cs typeface="Arial" charset="0"/>
              </a:rPr>
              <a:t>*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cos45° – sin 45° =</a:t>
            </a:r>
          </a:p>
        </p:txBody>
      </p:sp>
      <p:pic>
        <p:nvPicPr>
          <p:cNvPr id="11314" name="Picture 50" descr="AG00218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636838"/>
            <a:ext cx="1727200" cy="1584325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            П </a:t>
            </a:r>
            <a:r>
              <a:rPr lang="ru-RU" sz="3200" b="1" dirty="0" err="1"/>
              <a:t>р</a:t>
            </a:r>
            <a:r>
              <a:rPr lang="ru-RU" sz="3200" b="1" dirty="0"/>
              <a:t> о ч и т а </a:t>
            </a:r>
            <a:r>
              <a:rPr lang="ru-RU" sz="3200" b="1" dirty="0" err="1"/>
              <a:t>й</a:t>
            </a:r>
            <a:r>
              <a:rPr lang="ru-RU" sz="3200" b="1" dirty="0"/>
              <a:t>    в </a:t>
            </a:r>
            <a:r>
              <a:rPr lang="ru-RU" sz="3200" b="1" dirty="0" err="1"/>
              <a:t>н</a:t>
            </a:r>
            <a:r>
              <a:rPr lang="ru-RU" sz="3200" b="1" dirty="0"/>
              <a:t> и м а т е л </a:t>
            </a:r>
            <a:r>
              <a:rPr lang="ru-RU" sz="3200" b="1" dirty="0" err="1"/>
              <a:t>ь</a:t>
            </a:r>
            <a:r>
              <a:rPr lang="ru-RU" sz="3200" b="1" dirty="0"/>
              <a:t> </a:t>
            </a:r>
            <a:r>
              <a:rPr lang="ru-RU" sz="3200" b="1" dirty="0" err="1"/>
              <a:t>н</a:t>
            </a:r>
            <a:r>
              <a:rPr lang="ru-RU" sz="3200" b="1" dirty="0"/>
              <a:t> о!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377348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	</a:t>
            </a:r>
            <a:r>
              <a:rPr lang="en-US" sz="2400" dirty="0"/>
              <a:t>          </a:t>
            </a:r>
            <a:r>
              <a:rPr lang="ru-RU" sz="2400" b="1" i="1" dirty="0"/>
              <a:t>Для вычисления углов предпочтительнее использовать </a:t>
            </a:r>
            <a:r>
              <a:rPr lang="en-US" sz="2400" b="1" i="1" dirty="0"/>
              <a:t> </a:t>
            </a:r>
            <a:r>
              <a:rPr lang="ru-RU" sz="2400" b="1" i="1" dirty="0"/>
              <a:t>теорему </a:t>
            </a:r>
            <a:r>
              <a:rPr lang="en-US" sz="2400" b="1" i="1" dirty="0"/>
              <a:t> </a:t>
            </a:r>
            <a:r>
              <a:rPr lang="ru-RU" sz="2400" b="1" i="1" dirty="0"/>
              <a:t>косинусов, </a:t>
            </a:r>
            <a:r>
              <a:rPr lang="en-US" sz="2400" b="1" i="1" dirty="0"/>
              <a:t> </a:t>
            </a:r>
            <a:r>
              <a:rPr lang="ru-RU" sz="2400" b="1" i="1" dirty="0"/>
              <a:t>а </a:t>
            </a:r>
            <a:r>
              <a:rPr lang="en-US" sz="2400" b="1" i="1" dirty="0"/>
              <a:t> </a:t>
            </a:r>
            <a:r>
              <a:rPr lang="ru-RU" sz="2400" b="1" i="1" dirty="0"/>
              <a:t>не синусов, </a:t>
            </a:r>
            <a:endParaRPr lang="en-US" sz="2400" b="1" i="1" dirty="0"/>
          </a:p>
          <a:p>
            <a:pPr>
              <a:buFontTx/>
              <a:buNone/>
            </a:pPr>
            <a:r>
              <a:rPr lang="en-US" sz="2400" b="1" i="1" dirty="0"/>
              <a:t>    </a:t>
            </a:r>
            <a:r>
              <a:rPr lang="ru-RU" sz="2400" b="1" i="1" dirty="0"/>
              <a:t>т.к. </a:t>
            </a:r>
            <a:r>
              <a:rPr lang="en-US" sz="2400" b="1" i="1" dirty="0"/>
              <a:t> </a:t>
            </a:r>
            <a:r>
              <a:rPr lang="ru-RU" sz="2400" b="1" i="1" dirty="0"/>
              <a:t>по </a:t>
            </a:r>
            <a:r>
              <a:rPr lang="en-US" sz="2400" b="1" i="1" dirty="0"/>
              <a:t> </a:t>
            </a:r>
            <a:r>
              <a:rPr lang="ru-RU" sz="2400" b="1" i="1" dirty="0"/>
              <a:t>найденному </a:t>
            </a:r>
            <a:r>
              <a:rPr lang="en-US" sz="2400" b="1" i="1" dirty="0"/>
              <a:t> </a:t>
            </a:r>
            <a:r>
              <a:rPr lang="ru-RU" sz="2400" b="1" i="1" dirty="0"/>
              <a:t>значению </a:t>
            </a:r>
            <a:r>
              <a:rPr lang="en-US" sz="2400" b="1" i="1" dirty="0"/>
              <a:t> </a:t>
            </a:r>
            <a:r>
              <a:rPr lang="ru-RU" sz="2400" b="1" i="1" dirty="0"/>
              <a:t>синуса угла</a:t>
            </a:r>
            <a:r>
              <a:rPr lang="en-US" sz="2400" b="1" i="1" dirty="0"/>
              <a:t> </a:t>
            </a:r>
            <a:r>
              <a:rPr lang="ru-RU" sz="2400" b="1" i="1" dirty="0"/>
              <a:t> нельзя определить, </a:t>
            </a:r>
            <a:r>
              <a:rPr lang="en-US" sz="2400" b="1" i="1" dirty="0"/>
              <a:t> </a:t>
            </a:r>
            <a:r>
              <a:rPr lang="ru-RU" sz="2400" b="1" i="1" dirty="0"/>
              <a:t>какой это </a:t>
            </a:r>
            <a:r>
              <a:rPr lang="en-US" sz="2400" b="1" i="1" dirty="0"/>
              <a:t> </a:t>
            </a:r>
            <a:r>
              <a:rPr lang="ru-RU" sz="2400" b="1" i="1" dirty="0"/>
              <a:t>угол – тупой или острый. Косинус тупого угла имеет отрицательное значение.</a:t>
            </a:r>
          </a:p>
          <a:p>
            <a:endParaRPr lang="ru-RU" sz="2000" b="1" i="1" dirty="0"/>
          </a:p>
          <a:p>
            <a:pPr>
              <a:buFontTx/>
              <a:buNone/>
            </a:pPr>
            <a:r>
              <a:rPr lang="en-US" sz="2000" b="1" i="1" dirty="0"/>
              <a:t>	</a:t>
            </a:r>
            <a:endParaRPr lang="ru-RU" sz="2000" b="1" i="1" dirty="0"/>
          </a:p>
        </p:txBody>
      </p:sp>
      <p:pic>
        <p:nvPicPr>
          <p:cNvPr id="22532" name="Picture 4" descr="AG00051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92150"/>
            <a:ext cx="1535093" cy="792163"/>
          </a:xfrm>
          <a:prstGeom prst="rect">
            <a:avLst/>
          </a:prstGeom>
          <a:noFill/>
        </p:spPr>
      </p:pic>
      <p:graphicFrame>
        <p:nvGraphicFramePr>
          <p:cNvPr id="22543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2339975" y="4005263"/>
          <a:ext cx="4319588" cy="1152525"/>
        </p:xfrm>
        <a:graphic>
          <a:graphicData uri="http://schemas.openxmlformats.org/presentationml/2006/ole">
            <p:oleObj spid="_x0000_s3074" name="Формула" r:id="rId4" imgW="124452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9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b="1"/>
              <a:t>Выполните следующие упражнения, используя калькулятор и таблицу Брадиса. </a:t>
            </a:r>
          </a:p>
        </p:txBody>
      </p:sp>
      <p:graphicFrame>
        <p:nvGraphicFramePr>
          <p:cNvPr id="12499" name="Group 211"/>
          <p:cNvGraphicFramePr>
            <a:graphicFrameLocks noGrp="1"/>
          </p:cNvGraphicFramePr>
          <p:nvPr>
            <p:ph idx="1"/>
          </p:nvPr>
        </p:nvGraphicFramePr>
        <p:xfrm>
          <a:off x="827088" y="1484313"/>
          <a:ext cx="7848600" cy="4802188"/>
        </p:xfrm>
        <a:graphic>
          <a:graphicData uri="http://schemas.openxmlformats.org/drawingml/2006/table">
            <a:tbl>
              <a:tblPr/>
              <a:tblGrid>
                <a:gridCol w="869950"/>
                <a:gridCol w="874712"/>
                <a:gridCol w="871538"/>
                <a:gridCol w="871537"/>
                <a:gridCol w="873125"/>
                <a:gridCol w="869950"/>
                <a:gridCol w="871538"/>
                <a:gridCol w="874712"/>
                <a:gridCol w="871538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№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Дано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Найти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436</Words>
  <PresentationFormat>Экран (4:3)</PresentationFormat>
  <Paragraphs>167</Paragraphs>
  <Slides>14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Слайд 1</vt:lpstr>
      <vt:lpstr>Слайд 2</vt:lpstr>
      <vt:lpstr>     </vt:lpstr>
      <vt:lpstr>Слайд 4</vt:lpstr>
      <vt:lpstr>Тема урока:</vt:lpstr>
      <vt:lpstr>  Для этого мы должны:  1) Знать теоремы синусов, косинусов, теорему о площади      треугольника 2) Использовать эти теоремы при решении практических задач</vt:lpstr>
      <vt:lpstr>Вычислите:</vt:lpstr>
      <vt:lpstr>             П р о ч и т а й    в н и м а т е л ь н о!</vt:lpstr>
      <vt:lpstr>Выполните следующие упражнения, используя калькулятор и таблицу Брадиса. </vt:lpstr>
      <vt:lpstr>Решите задачи </vt:lpstr>
      <vt:lpstr>Слайд 11</vt:lpstr>
      <vt:lpstr>Дополнительная задача</vt:lpstr>
      <vt:lpstr>Слайд 13</vt:lpstr>
      <vt:lpstr>Итоги  урока: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4</cp:revision>
  <dcterms:created xsi:type="dcterms:W3CDTF">2024-01-28T18:05:32Z</dcterms:created>
  <dcterms:modified xsi:type="dcterms:W3CDTF">2024-01-28T18:34:32Z</dcterms:modified>
</cp:coreProperties>
</file>