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0" r:id="rId5"/>
    <p:sldId id="261" r:id="rId6"/>
    <p:sldId id="265" r:id="rId7"/>
    <p:sldId id="266" r:id="rId8"/>
    <p:sldId id="268" r:id="rId9"/>
    <p:sldId id="285" r:id="rId10"/>
    <p:sldId id="286" r:id="rId11"/>
    <p:sldId id="287" r:id="rId12"/>
    <p:sldId id="288" r:id="rId13"/>
    <p:sldId id="289" r:id="rId14"/>
    <p:sldId id="290" r:id="rId15"/>
    <p:sldId id="292" r:id="rId16"/>
    <p:sldId id="291" r:id="rId17"/>
    <p:sldId id="293" r:id="rId1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D59F"/>
    <a:srgbClr val="EFFFEF"/>
    <a:srgbClr val="663300"/>
    <a:srgbClr val="482400"/>
    <a:srgbClr val="582C00"/>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0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3B355FBA-83C9-4A91-92DF-4DA1E029EEE8}" type="datetimeFigureOut">
              <a:rPr lang="ru-RU" smtClean="0"/>
              <a:t>30.01.2024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714BC84-3B27-4FCB-9541-A8C0A59EF677}" type="slidenum">
              <a:rPr lang="ru-RU" smtClean="0"/>
              <a:t>‹#›</a:t>
            </a:fld>
            <a:endParaRPr lang="ru-RU"/>
          </a:p>
        </p:txBody>
      </p:sp>
    </p:spTree>
    <p:extLst>
      <p:ext uri="{BB962C8B-B14F-4D97-AF65-F5344CB8AC3E}">
        <p14:creationId xmlns:p14="http://schemas.microsoft.com/office/powerpoint/2010/main" val="3661690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B355FBA-83C9-4A91-92DF-4DA1E029EEE8}" type="datetimeFigureOut">
              <a:rPr lang="ru-RU" smtClean="0"/>
              <a:t>30.01.2024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714BC84-3B27-4FCB-9541-A8C0A59EF677}" type="slidenum">
              <a:rPr lang="ru-RU" smtClean="0"/>
              <a:t>‹#›</a:t>
            </a:fld>
            <a:endParaRPr lang="ru-RU"/>
          </a:p>
        </p:txBody>
      </p:sp>
    </p:spTree>
    <p:extLst>
      <p:ext uri="{BB962C8B-B14F-4D97-AF65-F5344CB8AC3E}">
        <p14:creationId xmlns:p14="http://schemas.microsoft.com/office/powerpoint/2010/main" val="2104567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B355FBA-83C9-4A91-92DF-4DA1E029EEE8}" type="datetimeFigureOut">
              <a:rPr lang="ru-RU" smtClean="0"/>
              <a:t>30.01.2024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714BC84-3B27-4FCB-9541-A8C0A59EF677}" type="slidenum">
              <a:rPr lang="ru-RU" smtClean="0"/>
              <a:t>‹#›</a:t>
            </a:fld>
            <a:endParaRPr lang="ru-RU"/>
          </a:p>
        </p:txBody>
      </p:sp>
    </p:spTree>
    <p:extLst>
      <p:ext uri="{BB962C8B-B14F-4D97-AF65-F5344CB8AC3E}">
        <p14:creationId xmlns:p14="http://schemas.microsoft.com/office/powerpoint/2010/main" val="2266948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B355FBA-83C9-4A91-92DF-4DA1E029EEE8}" type="datetimeFigureOut">
              <a:rPr lang="ru-RU" smtClean="0"/>
              <a:t>30.01.2024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714BC84-3B27-4FCB-9541-A8C0A59EF677}" type="slidenum">
              <a:rPr lang="ru-RU" smtClean="0"/>
              <a:t>‹#›</a:t>
            </a:fld>
            <a:endParaRPr lang="ru-RU"/>
          </a:p>
        </p:txBody>
      </p:sp>
    </p:spTree>
    <p:extLst>
      <p:ext uri="{BB962C8B-B14F-4D97-AF65-F5344CB8AC3E}">
        <p14:creationId xmlns:p14="http://schemas.microsoft.com/office/powerpoint/2010/main" val="3697001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3B355FBA-83C9-4A91-92DF-4DA1E029EEE8}" type="datetimeFigureOut">
              <a:rPr lang="ru-RU" smtClean="0"/>
              <a:t>30.01.2024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714BC84-3B27-4FCB-9541-A8C0A59EF677}" type="slidenum">
              <a:rPr lang="ru-RU" smtClean="0"/>
              <a:t>‹#›</a:t>
            </a:fld>
            <a:endParaRPr lang="ru-RU"/>
          </a:p>
        </p:txBody>
      </p:sp>
    </p:spTree>
    <p:extLst>
      <p:ext uri="{BB962C8B-B14F-4D97-AF65-F5344CB8AC3E}">
        <p14:creationId xmlns:p14="http://schemas.microsoft.com/office/powerpoint/2010/main" val="1809454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3B355FBA-83C9-4A91-92DF-4DA1E029EEE8}" type="datetimeFigureOut">
              <a:rPr lang="ru-RU" smtClean="0"/>
              <a:t>30.01.2024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714BC84-3B27-4FCB-9541-A8C0A59EF677}" type="slidenum">
              <a:rPr lang="ru-RU" smtClean="0"/>
              <a:t>‹#›</a:t>
            </a:fld>
            <a:endParaRPr lang="ru-RU"/>
          </a:p>
        </p:txBody>
      </p:sp>
    </p:spTree>
    <p:extLst>
      <p:ext uri="{BB962C8B-B14F-4D97-AF65-F5344CB8AC3E}">
        <p14:creationId xmlns:p14="http://schemas.microsoft.com/office/powerpoint/2010/main" val="4073450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3B355FBA-83C9-4A91-92DF-4DA1E029EEE8}" type="datetimeFigureOut">
              <a:rPr lang="ru-RU" smtClean="0"/>
              <a:t>30.01.2024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3714BC84-3B27-4FCB-9541-A8C0A59EF677}" type="slidenum">
              <a:rPr lang="ru-RU" smtClean="0"/>
              <a:t>‹#›</a:t>
            </a:fld>
            <a:endParaRPr lang="ru-RU"/>
          </a:p>
        </p:txBody>
      </p:sp>
    </p:spTree>
    <p:extLst>
      <p:ext uri="{BB962C8B-B14F-4D97-AF65-F5344CB8AC3E}">
        <p14:creationId xmlns:p14="http://schemas.microsoft.com/office/powerpoint/2010/main" val="481306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3B355FBA-83C9-4A91-92DF-4DA1E029EEE8}" type="datetimeFigureOut">
              <a:rPr lang="ru-RU" smtClean="0"/>
              <a:t>30.01.2024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3714BC84-3B27-4FCB-9541-A8C0A59EF677}" type="slidenum">
              <a:rPr lang="ru-RU" smtClean="0"/>
              <a:t>‹#›</a:t>
            </a:fld>
            <a:endParaRPr lang="ru-RU"/>
          </a:p>
        </p:txBody>
      </p:sp>
    </p:spTree>
    <p:extLst>
      <p:ext uri="{BB962C8B-B14F-4D97-AF65-F5344CB8AC3E}">
        <p14:creationId xmlns:p14="http://schemas.microsoft.com/office/powerpoint/2010/main" val="1028004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355FBA-83C9-4A91-92DF-4DA1E029EEE8}" type="datetimeFigureOut">
              <a:rPr lang="ru-RU" smtClean="0"/>
              <a:t>30.01.2024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3714BC84-3B27-4FCB-9541-A8C0A59EF677}" type="slidenum">
              <a:rPr lang="ru-RU" smtClean="0"/>
              <a:t>‹#›</a:t>
            </a:fld>
            <a:endParaRPr lang="ru-RU"/>
          </a:p>
        </p:txBody>
      </p:sp>
    </p:spTree>
    <p:extLst>
      <p:ext uri="{BB962C8B-B14F-4D97-AF65-F5344CB8AC3E}">
        <p14:creationId xmlns:p14="http://schemas.microsoft.com/office/powerpoint/2010/main" val="3303704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3B355FBA-83C9-4A91-92DF-4DA1E029EEE8}" type="datetimeFigureOut">
              <a:rPr lang="ru-RU" smtClean="0"/>
              <a:t>30.01.2024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714BC84-3B27-4FCB-9541-A8C0A59EF677}" type="slidenum">
              <a:rPr lang="ru-RU" smtClean="0"/>
              <a:t>‹#›</a:t>
            </a:fld>
            <a:endParaRPr lang="ru-RU"/>
          </a:p>
        </p:txBody>
      </p:sp>
    </p:spTree>
    <p:extLst>
      <p:ext uri="{BB962C8B-B14F-4D97-AF65-F5344CB8AC3E}">
        <p14:creationId xmlns:p14="http://schemas.microsoft.com/office/powerpoint/2010/main" val="1103841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3B355FBA-83C9-4A91-92DF-4DA1E029EEE8}" type="datetimeFigureOut">
              <a:rPr lang="ru-RU" smtClean="0"/>
              <a:t>30.01.2024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714BC84-3B27-4FCB-9541-A8C0A59EF677}" type="slidenum">
              <a:rPr lang="ru-RU" smtClean="0"/>
              <a:t>‹#›</a:t>
            </a:fld>
            <a:endParaRPr lang="ru-RU"/>
          </a:p>
        </p:txBody>
      </p:sp>
    </p:spTree>
    <p:extLst>
      <p:ext uri="{BB962C8B-B14F-4D97-AF65-F5344CB8AC3E}">
        <p14:creationId xmlns:p14="http://schemas.microsoft.com/office/powerpoint/2010/main" val="576251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355FBA-83C9-4A91-92DF-4DA1E029EEE8}" type="datetimeFigureOut">
              <a:rPr lang="ru-RU" smtClean="0"/>
              <a:t>30.01.2024</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14BC84-3B27-4FCB-9541-A8C0A59EF677}" type="slidenum">
              <a:rPr lang="ru-RU" smtClean="0"/>
              <a:t>‹#›</a:t>
            </a:fld>
            <a:endParaRPr lang="ru-RU"/>
          </a:p>
        </p:txBody>
      </p:sp>
    </p:spTree>
    <p:extLst>
      <p:ext uri="{BB962C8B-B14F-4D97-AF65-F5344CB8AC3E}">
        <p14:creationId xmlns:p14="http://schemas.microsoft.com/office/powerpoint/2010/main" val="32331522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s://catherineasquithgallery.com/uploads/posts/2021-02/1613463679_11-p-fon-dlya-prezentatsii-pro-piter-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73306"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https://top-fon.com/uploads/posts/2023-02/1675445712_top-fon-com-p-foni-dlya-prezentatsii-po-istorii-po-istor-5.jpg"/>
          <p:cNvSpPr>
            <a:spLocks noChangeAspect="1" noChangeArrowheads="1"/>
          </p:cNvSpPr>
          <p:nvPr/>
        </p:nvSpPr>
        <p:spPr bwMode="auto">
          <a:xfrm>
            <a:off x="-13684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Прямоугольник 4"/>
          <p:cNvSpPr/>
          <p:nvPr/>
        </p:nvSpPr>
        <p:spPr>
          <a:xfrm>
            <a:off x="-35934" y="4971707"/>
            <a:ext cx="9173305" cy="1077218"/>
          </a:xfrm>
          <a:prstGeom prst="rect">
            <a:avLst/>
          </a:prstGeom>
          <a:solidFill>
            <a:srgbClr val="EFFFEF">
              <a:alpha val="66667"/>
            </a:srgbClr>
          </a:solidFill>
          <a:effectLst>
            <a:softEdge rad="127000"/>
          </a:effectLst>
        </p:spPr>
        <p:txBody>
          <a:bodyPr wrap="square">
            <a:spAutoFit/>
          </a:bodyPr>
          <a:lstStyle/>
          <a:p>
            <a:pPr algn="r"/>
            <a:r>
              <a:rPr lang="ru-RU" sz="3200" b="1" dirty="0" smtClean="0">
                <a:solidFill>
                  <a:srgbClr val="663300"/>
                </a:solidFill>
                <a:latin typeface="Times New Roman" panose="02020603050405020304" pitchFamily="18" charset="0"/>
                <a:ea typeface="Calibri" panose="020F0502020204030204" pitchFamily="34" charset="0"/>
              </a:rPr>
              <a:t>Проблема личности и </a:t>
            </a:r>
            <a:r>
              <a:rPr lang="ru-RU" sz="3200" b="1" dirty="0">
                <a:solidFill>
                  <a:srgbClr val="663300"/>
                </a:solidFill>
                <a:latin typeface="Times New Roman" panose="02020603050405020304" pitchFamily="18" charset="0"/>
                <a:ea typeface="Calibri" panose="020F0502020204030204" pitchFamily="34" charset="0"/>
              </a:rPr>
              <a:t>государства </a:t>
            </a:r>
            <a:endParaRPr lang="ru-RU" sz="3200" b="1" dirty="0" smtClean="0">
              <a:solidFill>
                <a:srgbClr val="663300"/>
              </a:solidFill>
              <a:latin typeface="Times New Roman" panose="02020603050405020304" pitchFamily="18" charset="0"/>
              <a:ea typeface="Calibri" panose="020F0502020204030204" pitchFamily="34" charset="0"/>
            </a:endParaRPr>
          </a:p>
          <a:p>
            <a:pPr algn="r"/>
            <a:r>
              <a:rPr lang="ru-RU" sz="3200" b="1" dirty="0" smtClean="0">
                <a:solidFill>
                  <a:srgbClr val="663300"/>
                </a:solidFill>
                <a:latin typeface="Times New Roman" panose="02020603050405020304" pitchFamily="18" charset="0"/>
                <a:ea typeface="Calibri" panose="020F0502020204030204" pitchFamily="34" charset="0"/>
              </a:rPr>
              <a:t>в </a:t>
            </a:r>
            <a:r>
              <a:rPr lang="ru-RU" sz="3200" b="1" dirty="0">
                <a:solidFill>
                  <a:srgbClr val="663300"/>
                </a:solidFill>
                <a:latin typeface="Times New Roman" panose="02020603050405020304" pitchFamily="18" charset="0"/>
                <a:ea typeface="Calibri" panose="020F0502020204030204" pitchFamily="34" charset="0"/>
              </a:rPr>
              <a:t>поэме А. С. Пушкина «Медный всадник».</a:t>
            </a:r>
            <a:endParaRPr lang="ru-RU" sz="3200" b="1" dirty="0">
              <a:solidFill>
                <a:srgbClr val="663300"/>
              </a:solidFill>
            </a:endParaRPr>
          </a:p>
        </p:txBody>
      </p:sp>
      <p:pic>
        <p:nvPicPr>
          <p:cNvPr id="1028" name="Picture 4" descr="https://cdn.culture.ru/images/de436a18-f60b-5df9-807d-cf6671ba8d32"/>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CrisscrossEtching/>
                    </a14:imgEffect>
                    <a14:imgEffect>
                      <a14:colorTemperature colorTemp="5900"/>
                    </a14:imgEffect>
                    <a14:imgEffect>
                      <a14:brightnessContrast bright="-20000" contrast="20000"/>
                    </a14:imgEffect>
                  </a14:imgLayer>
                </a14:imgProps>
              </a:ext>
              <a:ext uri="{28A0092B-C50C-407E-A947-70E740481C1C}">
                <a14:useLocalDpi xmlns:a14="http://schemas.microsoft.com/office/drawing/2010/main" val="0"/>
              </a:ext>
            </a:extLst>
          </a:blip>
          <a:srcRect l="25080" r="23578"/>
          <a:stretch/>
        </p:blipFill>
        <p:spPr bwMode="auto">
          <a:xfrm>
            <a:off x="5568280" y="248980"/>
            <a:ext cx="3718560" cy="3766200"/>
          </a:xfrm>
          <a:prstGeom prst="rect">
            <a:avLst/>
          </a:prstGeom>
          <a:noFill/>
          <a:effectLst>
            <a:softEdge rad="635000"/>
          </a:effectLst>
          <a:scene3d>
            <a:camera prst="orthographicFront"/>
            <a:lightRig rig="threePt" dir="t"/>
          </a:scene3d>
          <a:sp3d prstMaterial="translucentPowder"/>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211615" y="1054862"/>
            <a:ext cx="6813438" cy="1077218"/>
          </a:xfrm>
          <a:prstGeom prst="rect">
            <a:avLst/>
          </a:prstGeom>
        </p:spPr>
        <p:txBody>
          <a:bodyPr wrap="square">
            <a:spAutoFit/>
          </a:bodyPr>
          <a:lstStyle/>
          <a:p>
            <a:r>
              <a:rPr lang="ru-RU" sz="3200" b="1" dirty="0" smtClean="0">
                <a:solidFill>
                  <a:srgbClr val="663300"/>
                </a:solidFill>
                <a:latin typeface="Times New Roman" panose="02020603050405020304" pitchFamily="18" charset="0"/>
                <a:ea typeface="Calibri" panose="020F0502020204030204" pitchFamily="34" charset="0"/>
              </a:rPr>
              <a:t>Разработка урока литературы </a:t>
            </a:r>
          </a:p>
          <a:p>
            <a:r>
              <a:rPr lang="ru-RU" sz="3200" b="1" dirty="0" smtClean="0">
                <a:solidFill>
                  <a:srgbClr val="663300"/>
                </a:solidFill>
                <a:latin typeface="Times New Roman" panose="02020603050405020304" pitchFamily="18" charset="0"/>
                <a:ea typeface="Calibri" panose="020F0502020204030204" pitchFamily="34" charset="0"/>
              </a:rPr>
              <a:t>по теме:</a:t>
            </a:r>
            <a:endParaRPr lang="ru-RU" sz="3200" b="1" dirty="0">
              <a:solidFill>
                <a:srgbClr val="663300"/>
              </a:solidFill>
            </a:endParaRPr>
          </a:p>
        </p:txBody>
      </p:sp>
      <p:sp>
        <p:nvSpPr>
          <p:cNvPr id="7" name="Прямоугольник 6"/>
          <p:cNvSpPr/>
          <p:nvPr/>
        </p:nvSpPr>
        <p:spPr>
          <a:xfrm>
            <a:off x="-1" y="43079"/>
            <a:ext cx="9144001" cy="738664"/>
          </a:xfrm>
          <a:prstGeom prst="rect">
            <a:avLst/>
          </a:prstGeom>
        </p:spPr>
        <p:txBody>
          <a:bodyPr wrap="square">
            <a:spAutoFit/>
          </a:bodyPr>
          <a:lstStyle/>
          <a:p>
            <a:pPr algn="ctr"/>
            <a:r>
              <a:rPr lang="ru-RU" sz="1400" b="1" dirty="0" smtClean="0">
                <a:solidFill>
                  <a:srgbClr val="663300"/>
                </a:solidFill>
                <a:latin typeface="Times New Roman" panose="02020603050405020304" pitchFamily="18" charset="0"/>
                <a:ea typeface="Calibri" panose="020F0502020204030204" pitchFamily="34" charset="0"/>
              </a:rPr>
              <a:t>ГОСУДАРСТВЕННОЕ БЮДЖЕТНОЕ ОБРАЗОВАТЕЛЬНОУ УЧРЕЖДЕНИЕ </a:t>
            </a:r>
          </a:p>
          <a:p>
            <a:pPr algn="ctr"/>
            <a:r>
              <a:rPr lang="ru-RU" sz="1400" b="1" dirty="0" smtClean="0">
                <a:solidFill>
                  <a:srgbClr val="663300"/>
                </a:solidFill>
                <a:latin typeface="Times New Roman" panose="02020603050405020304" pitchFamily="18" charset="0"/>
              </a:rPr>
              <a:t>СРЕДНЕГО ПРОФЕССИОНАЛЬНОГО ОБРАЗОВАНИЯ ЛУГАНСКОЙ НАРОДНОЙ РЕСПУБЛИКИ</a:t>
            </a:r>
          </a:p>
          <a:p>
            <a:pPr algn="ctr"/>
            <a:r>
              <a:rPr lang="ru-RU" sz="1400" b="1" dirty="0" smtClean="0">
                <a:solidFill>
                  <a:srgbClr val="663300"/>
                </a:solidFill>
                <a:latin typeface="Times New Roman" panose="02020603050405020304" pitchFamily="18" charset="0"/>
              </a:rPr>
              <a:t>«КОМИССАРОВСКИЙ КОЛЛЕДЖ-АГРОФИРМА»</a:t>
            </a:r>
            <a:endParaRPr lang="ru-RU" sz="1400" b="1" dirty="0">
              <a:solidFill>
                <a:srgbClr val="663300"/>
              </a:solidFill>
            </a:endParaRPr>
          </a:p>
        </p:txBody>
      </p:sp>
      <p:sp>
        <p:nvSpPr>
          <p:cNvPr id="8" name="Прямоугольник 7"/>
          <p:cNvSpPr/>
          <p:nvPr/>
        </p:nvSpPr>
        <p:spPr>
          <a:xfrm>
            <a:off x="2541582" y="6207315"/>
            <a:ext cx="4483471" cy="369332"/>
          </a:xfrm>
          <a:prstGeom prst="rect">
            <a:avLst/>
          </a:prstGeom>
          <a:gradFill flip="none" rotWithShape="1">
            <a:gsLst>
              <a:gs pos="0">
                <a:srgbClr val="CDD59F"/>
              </a:gs>
              <a:gs pos="50000">
                <a:srgbClr val="EFFFEF">
                  <a:shade val="67500"/>
                  <a:satMod val="115000"/>
                </a:srgbClr>
              </a:gs>
              <a:gs pos="100000">
                <a:srgbClr val="EFFFEF">
                  <a:shade val="100000"/>
                  <a:satMod val="115000"/>
                </a:srgbClr>
              </a:gs>
            </a:gsLst>
            <a:lin ang="8100000" scaled="1"/>
            <a:tileRect/>
          </a:gradFill>
          <a:effectLst>
            <a:softEdge rad="127000"/>
          </a:effectLst>
        </p:spPr>
        <p:txBody>
          <a:bodyPr wrap="none">
            <a:spAutoFit/>
          </a:bodyPr>
          <a:lstStyle/>
          <a:p>
            <a:r>
              <a:rPr lang="ru-RU" dirty="0" smtClean="0">
                <a:latin typeface="Times New Roman" panose="02020603050405020304" pitchFamily="18" charset="0"/>
                <a:ea typeface="Calibri" panose="020F0502020204030204" pitchFamily="34" charset="0"/>
              </a:rPr>
              <a:t>Подготовила преподаватель Захарова Ю. Г. </a:t>
            </a:r>
            <a:endParaRPr lang="ru-RU" dirty="0"/>
          </a:p>
        </p:txBody>
      </p:sp>
    </p:spTree>
    <p:extLst>
      <p:ext uri="{BB962C8B-B14F-4D97-AF65-F5344CB8AC3E}">
        <p14:creationId xmlns:p14="http://schemas.microsoft.com/office/powerpoint/2010/main" val="6118434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reshalka.com/uploads/book/task/272/task/61/1-DSC221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72386" y="164813"/>
            <a:ext cx="8821712" cy="2246769"/>
          </a:xfrm>
          <a:prstGeom prst="rect">
            <a:avLst/>
          </a:prstGeom>
          <a:solidFill>
            <a:schemeClr val="accent5">
              <a:lumMod val="40000"/>
              <a:lumOff val="60000"/>
            </a:schemeClr>
          </a:solidFill>
        </p:spPr>
        <p:txBody>
          <a:bodyPr wrap="square">
            <a:spAutoFit/>
          </a:bodyPr>
          <a:lstStyle/>
          <a:p>
            <a:r>
              <a:rPr lang="ru-RU" sz="2000" b="1" dirty="0" smtClean="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Река </a:t>
            </a:r>
            <a:r>
              <a:rPr lang="ru-RU" sz="2000" b="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изначально показана как опасная стихия, поведение её неведомо человеку. </a:t>
            </a:r>
            <a:r>
              <a:rPr lang="ru-RU" sz="2000" b="1" dirty="0" smtClean="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Потеснив </a:t>
            </a:r>
            <a:r>
              <a:rPr lang="ru-RU" sz="2000" b="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скудную природу, одев берега Невы в </a:t>
            </a:r>
            <a:r>
              <a:rPr lang="ru-RU" sz="2000" b="1" dirty="0" smtClean="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гранит, Петр одерживает победу не только над неприятелем, но и над стихией. И покоренная Нева смирилась до поры. Волевой </a:t>
            </a:r>
            <a:r>
              <a:rPr lang="ru-RU" sz="2000" b="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напор Петра, создавший город, был не только творческим актом, но и актом насилия. И это насилие, изменившись в исторической перспективе, теперь, во времена Евгения, возвращается в виде буйства стихии. </a:t>
            </a:r>
            <a:endParaRPr lang="ru-RU" sz="2000" b="1" dirty="0">
              <a:solidFill>
                <a:srgbClr val="00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86123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sun6-20.userapi.com/impg/_rGLR0xvBdRh4uSf9YCqObS0YSq_GSuMAGZA5A/UCxJooWQajI.jpg?size=1280x936&amp;quality=95&amp;sign=cd481119b7f2f13b113fb402c1b0a869&amp;c_uniq_tag=FsRX56y5Lr3ZeEah2cxJSZIwKfH3Pj6n3Ezi2LB7JxA&amp;type=alb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5486399" y="230230"/>
            <a:ext cx="3492707" cy="2364493"/>
          </a:xfrm>
          <a:prstGeom prst="rect">
            <a:avLst/>
          </a:prstGeom>
          <a:solidFill>
            <a:schemeClr val="bg2">
              <a:lumMod val="90000"/>
            </a:schemeClr>
          </a:solidFill>
          <a:effectLst>
            <a:softEdge rad="127000"/>
          </a:effectLst>
        </p:spPr>
        <p:txBody>
          <a:bodyPr wrap="square">
            <a:spAutoFit/>
          </a:bodyPr>
          <a:lstStyle/>
          <a:p>
            <a:pPr algn="r">
              <a:lnSpc>
                <a:spcPct val="107000"/>
              </a:lnSpc>
              <a:spcAft>
                <a:spcPts val="0"/>
              </a:spcAft>
            </a:pPr>
            <a:endParaRPr lang="ru-RU" b="1" i="1" dirty="0" smtClean="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endParaRPr>
          </a:p>
          <a:p>
            <a:pPr algn="r">
              <a:lnSpc>
                <a:spcPct val="107000"/>
              </a:lnSpc>
              <a:spcAft>
                <a:spcPts val="0"/>
              </a:spcAft>
            </a:pPr>
            <a:r>
              <a:rPr lang="ru-RU" b="1" i="1" dirty="0" smtClean="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Нева </a:t>
            </a:r>
            <a:r>
              <a:rPr lang="ru-RU"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металась, как больной…</a:t>
            </a:r>
            <a:endParaRPr lang="ru-RU" sz="1200" b="1" i="1" dirty="0">
              <a:solidFill>
                <a:srgbClr val="000099"/>
              </a:solidFill>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ru-RU"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И ветер дул, печально воя…</a:t>
            </a:r>
            <a:endParaRPr lang="ru-RU" sz="1200" b="1" i="1" dirty="0">
              <a:solidFill>
                <a:srgbClr val="000099"/>
              </a:solidFill>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ru-RU"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Погода пуще свирепела,</a:t>
            </a:r>
            <a:endParaRPr lang="ru-RU" sz="1200" b="1" i="1" dirty="0">
              <a:solidFill>
                <a:srgbClr val="000099"/>
              </a:solidFill>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ru-RU"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Нева вздувалась и ревела</a:t>
            </a:r>
            <a:endParaRPr lang="ru-RU" sz="1200" b="1" i="1" dirty="0">
              <a:solidFill>
                <a:srgbClr val="000099"/>
              </a:solidFill>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ru-RU"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И вдруг, как зверь остервенясь,</a:t>
            </a:r>
            <a:endParaRPr lang="ru-RU" sz="1200" b="1" i="1" dirty="0">
              <a:solidFill>
                <a:srgbClr val="000099"/>
              </a:solidFill>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ru-RU"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На город кинулась</a:t>
            </a:r>
            <a:r>
              <a:rPr lang="ru-RU" b="1" i="1" dirty="0" smtClean="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a:t>
            </a:r>
          </a:p>
          <a:p>
            <a:pPr algn="r">
              <a:lnSpc>
                <a:spcPct val="107000"/>
              </a:lnSpc>
              <a:spcAft>
                <a:spcPts val="0"/>
              </a:spcAft>
            </a:pPr>
            <a:endParaRPr lang="ru-RU" sz="1200" b="1" i="1"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Прямоугольник 2"/>
          <p:cNvSpPr/>
          <p:nvPr/>
        </p:nvSpPr>
        <p:spPr>
          <a:xfrm>
            <a:off x="0" y="0"/>
            <a:ext cx="3013023" cy="2862322"/>
          </a:xfrm>
          <a:prstGeom prst="rect">
            <a:avLst/>
          </a:prstGeom>
          <a:solidFill>
            <a:schemeClr val="bg2">
              <a:lumMod val="90000"/>
            </a:schemeClr>
          </a:solidFill>
          <a:effectLst>
            <a:softEdge rad="127000"/>
          </a:effectLst>
        </p:spPr>
        <p:txBody>
          <a:bodyPr wrap="square">
            <a:spAutoFit/>
          </a:bodyPr>
          <a:lstStyle/>
          <a:p>
            <a:pPr>
              <a:spcAft>
                <a:spcPts val="0"/>
              </a:spcAft>
            </a:pPr>
            <a:r>
              <a:rPr lang="ru-RU" b="1">
                <a:solidFill>
                  <a:srgbClr val="000099"/>
                </a:solidFill>
                <a:latin typeface="Times New Roman" panose="02020603050405020304" pitchFamily="18" charset="0"/>
                <a:ea typeface="Times New Roman" panose="02020603050405020304" pitchFamily="18" charset="0"/>
              </a:rPr>
              <a:t>Поэт показывает Неву как словно человека, который долго был под гнетом, но насытился и решил бунтовать. </a:t>
            </a:r>
            <a:endParaRPr lang="ru-RU" sz="1200">
              <a:latin typeface="Times New Roman" panose="02020603050405020304" pitchFamily="18" charset="0"/>
              <a:ea typeface="Times New Roman" panose="02020603050405020304" pitchFamily="18" charset="0"/>
            </a:endParaRPr>
          </a:p>
          <a:p>
            <a:pPr>
              <a:spcAft>
                <a:spcPts val="0"/>
              </a:spcAft>
            </a:pPr>
            <a:r>
              <a:rPr lang="ru-RU" b="1">
                <a:solidFill>
                  <a:srgbClr val="000099"/>
                </a:solidFill>
                <a:latin typeface="Times New Roman" panose="02020603050405020304" pitchFamily="18" charset="0"/>
                <a:ea typeface="Times New Roman" panose="02020603050405020304" pitchFamily="18" charset="0"/>
              </a:rPr>
              <a:t>«</a:t>
            </a:r>
            <a:r>
              <a:rPr lang="ru-RU" b="1" i="1">
                <a:solidFill>
                  <a:srgbClr val="000099"/>
                </a:solidFill>
                <a:latin typeface="Times New Roman" panose="02020603050405020304" pitchFamily="18" charset="0"/>
                <a:ea typeface="Times New Roman" panose="02020603050405020304" pitchFamily="18" charset="0"/>
              </a:rPr>
              <a:t>Нева обратно повлеклась,</a:t>
            </a:r>
            <a:endParaRPr lang="ru-RU" sz="1200">
              <a:latin typeface="Times New Roman" panose="02020603050405020304" pitchFamily="18" charset="0"/>
              <a:ea typeface="Times New Roman" panose="02020603050405020304" pitchFamily="18" charset="0"/>
            </a:endParaRPr>
          </a:p>
          <a:p>
            <a:pPr>
              <a:spcAft>
                <a:spcPts val="0"/>
              </a:spcAft>
            </a:pPr>
            <a:r>
              <a:rPr lang="ru-RU" b="1" i="1">
                <a:solidFill>
                  <a:srgbClr val="000099"/>
                </a:solidFill>
                <a:latin typeface="Times New Roman" panose="02020603050405020304" pitchFamily="18" charset="0"/>
                <a:ea typeface="Times New Roman" panose="02020603050405020304" pitchFamily="18" charset="0"/>
              </a:rPr>
              <a:t>Своим любуясь возмущеньем</a:t>
            </a:r>
            <a:endParaRPr lang="ru-RU" sz="1200">
              <a:latin typeface="Times New Roman" panose="02020603050405020304" pitchFamily="18" charset="0"/>
              <a:ea typeface="Times New Roman" panose="02020603050405020304" pitchFamily="18" charset="0"/>
            </a:endParaRPr>
          </a:p>
          <a:p>
            <a:pPr>
              <a:spcAft>
                <a:spcPts val="0"/>
              </a:spcAft>
            </a:pPr>
            <a:r>
              <a:rPr lang="ru-RU" b="1" i="1">
                <a:solidFill>
                  <a:srgbClr val="000099"/>
                </a:solidFill>
                <a:latin typeface="Times New Roman" panose="02020603050405020304" pitchFamily="18" charset="0"/>
                <a:ea typeface="Times New Roman" panose="02020603050405020304" pitchFamily="18" charset="0"/>
              </a:rPr>
              <a:t>И покидая с небреженьем</a:t>
            </a:r>
            <a:endParaRPr lang="ru-RU" sz="1200">
              <a:latin typeface="Times New Roman" panose="02020603050405020304" pitchFamily="18" charset="0"/>
              <a:ea typeface="Times New Roman" panose="02020603050405020304" pitchFamily="18" charset="0"/>
            </a:endParaRPr>
          </a:p>
          <a:p>
            <a:pPr>
              <a:spcAft>
                <a:spcPts val="0"/>
              </a:spcAft>
            </a:pPr>
            <a:r>
              <a:rPr lang="ru-RU" b="1" i="1">
                <a:solidFill>
                  <a:srgbClr val="000099"/>
                </a:solidFill>
                <a:latin typeface="Times New Roman" panose="02020603050405020304" pitchFamily="18" charset="0"/>
                <a:ea typeface="Times New Roman" panose="02020603050405020304" pitchFamily="18" charset="0"/>
              </a:rPr>
              <a:t>Свою добычу</a:t>
            </a:r>
            <a:r>
              <a:rPr lang="ru-RU" b="1">
                <a:solidFill>
                  <a:srgbClr val="000099"/>
                </a:solidFill>
                <a:latin typeface="Times New Roman" panose="02020603050405020304" pitchFamily="18" charset="0"/>
                <a:ea typeface="Times New Roman" panose="02020603050405020304" pitchFamily="18" charset="0"/>
              </a:rPr>
              <a:t>».</a:t>
            </a:r>
            <a:endParaRPr lang="ru-RU" sz="1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876806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srcRect t="16342" b="28084"/>
          <a:stretch/>
        </p:blipFill>
        <p:spPr>
          <a:xfrm>
            <a:off x="9525" y="0"/>
            <a:ext cx="9134475" cy="6858000"/>
          </a:xfrm>
          <a:prstGeom prst="rect">
            <a:avLst/>
          </a:prstGeom>
        </p:spPr>
      </p:pic>
      <p:sp>
        <p:nvSpPr>
          <p:cNvPr id="2" name="Прямоугольник 1"/>
          <p:cNvSpPr/>
          <p:nvPr/>
        </p:nvSpPr>
        <p:spPr>
          <a:xfrm>
            <a:off x="0" y="4359895"/>
            <a:ext cx="9134475" cy="2520000"/>
          </a:xfrm>
          <a:prstGeom prst="rect">
            <a:avLst/>
          </a:prstGeom>
          <a:solidFill>
            <a:schemeClr val="bg2">
              <a:lumMod val="90000"/>
              <a:alpha val="83000"/>
            </a:schemeClr>
          </a:solidFill>
        </p:spPr>
        <p:txBody>
          <a:bodyPr wrap="square">
            <a:spAutoFit/>
          </a:bodyPr>
          <a:lstStyle/>
          <a:p>
            <a:pPr algn="ctr">
              <a:spcAft>
                <a:spcPts val="750"/>
              </a:spcAft>
            </a:pPr>
            <a:r>
              <a:rPr lang="ru-RU" sz="2400" b="1"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Пушкин </a:t>
            </a:r>
            <a:r>
              <a:rPr lang="ru-RU"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подчёркивает двойственность Петербурга: </a:t>
            </a:r>
            <a:r>
              <a:rPr lang="ru-RU" sz="2400" b="1"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это город-колосс</a:t>
            </a:r>
            <a:r>
              <a:rPr lang="ru-RU"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под которым болотная топь. </a:t>
            </a:r>
            <a:r>
              <a:rPr lang="ru-RU" sz="2400" b="1"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Задуманный </a:t>
            </a:r>
            <a:r>
              <a:rPr lang="ru-RU"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Петром как просторное место для грядущего «пира», он тесен: по берегам Невы «громады стройные теснятся». </a:t>
            </a:r>
            <a:r>
              <a:rPr lang="ru-RU" sz="2400" b="1"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Петербург </a:t>
            </a:r>
            <a:r>
              <a:rPr lang="ru-RU"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военная столица, но таким делают его прадеды и гром пушечных салютов. Это твердыня, которую никто не штурмует</a:t>
            </a:r>
            <a:r>
              <a:rPr lang="ru-RU" sz="2400" b="1"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ru-RU" sz="24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Прямоугольник 3"/>
          <p:cNvSpPr/>
          <p:nvPr/>
        </p:nvSpPr>
        <p:spPr>
          <a:xfrm>
            <a:off x="164891" y="0"/>
            <a:ext cx="8589364" cy="1754326"/>
          </a:xfrm>
          <a:prstGeom prst="rect">
            <a:avLst/>
          </a:prstGeom>
        </p:spPr>
        <p:txBody>
          <a:bodyPr wrap="square">
            <a:spAutoFit/>
          </a:bodyPr>
          <a:lstStyle/>
          <a:p>
            <a:pPr algn="ctr"/>
            <a:r>
              <a:rPr lang="ru-RU" sz="20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Мир Петербурга предстаёт в поэме как некое замкнутое пространство. Город живёт по своим законам, начертанным его основателем. Это как бы новая цивилизация, противопоставленная и дикой природе, и прежней России. </a:t>
            </a:r>
            <a:endParaRPr lang="ru-RU" sz="2000"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endParaRPr>
          </a:p>
          <a:p>
            <a:pPr algn="ct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Петербург полон резких конфликтов, неразрешимых противоречий.</a:t>
            </a:r>
            <a:endParaRPr lang="ru-RU" sz="20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295462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cdn.regnum.ru/uploads/pictures/news/2018/09/26/regnum_picture_15379828863168911_normal.JPG"/>
          <p:cNvPicPr>
            <a:picLocks noChangeAspect="1" noChangeArrowheads="1"/>
          </p:cNvPicPr>
          <p:nvPr/>
        </p:nvPicPr>
        <p:blipFill rotWithShape="1">
          <a:blip r:embed="rId2">
            <a:extLst>
              <a:ext uri="{28A0092B-C50C-407E-A947-70E740481C1C}">
                <a14:useLocalDpi xmlns:a14="http://schemas.microsoft.com/office/drawing/2010/main" val="0"/>
              </a:ext>
            </a:extLst>
          </a:blip>
          <a:srcRect l="18216" t="405" b="6123"/>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89942" y="394242"/>
            <a:ext cx="8964118" cy="1200329"/>
          </a:xfrm>
          <a:prstGeom prst="rect">
            <a:avLst/>
          </a:prstGeom>
          <a:solidFill>
            <a:schemeClr val="bg2">
              <a:alpha val="88000"/>
            </a:schemeClr>
          </a:solidFill>
        </p:spPr>
        <p:txBody>
          <a:bodyPr wrap="square">
            <a:spAutoFit/>
          </a:bodyPr>
          <a:lstStyle/>
          <a:p>
            <a:pPr algn="ctr">
              <a:spcAft>
                <a:spcPts val="750"/>
              </a:spcAft>
            </a:pP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В самом сравнении города с Россией – двойственный смысл: здесь и признание неколебимости России, и ощущение зыбкости города. Петербург контрастно показан до и после наводнения</a:t>
            </a:r>
            <a:r>
              <a:rPr lang="ru-RU" sz="2400"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89942" y="5796314"/>
            <a:ext cx="8964118" cy="830997"/>
          </a:xfrm>
          <a:prstGeom prst="rect">
            <a:avLst/>
          </a:prstGeom>
          <a:solidFill>
            <a:schemeClr val="bg2">
              <a:lumMod val="90000"/>
              <a:alpha val="79000"/>
            </a:schemeClr>
          </a:solidFill>
        </p:spPr>
        <p:txBody>
          <a:bodyPr wrap="square">
            <a:spAutoFit/>
          </a:bodyPr>
          <a:lstStyle/>
          <a:p>
            <a:pPr algn="ctr"/>
            <a:r>
              <a:rPr lang="ru-RU" sz="2400"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Петербург </a:t>
            </a:r>
            <a:r>
              <a:rPr lang="ru-RU"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огромный «рукотворный» памятник Петру I. Противоречия города отражают противоречия его основателя</a:t>
            </a:r>
            <a:r>
              <a:rPr lang="ru-RU" sz="2400"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8833379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srcRect l="4762" t="3060" r="3379" b="5137"/>
          <a:stretch/>
        </p:blipFill>
        <p:spPr>
          <a:xfrm>
            <a:off x="-1" y="-1"/>
            <a:ext cx="9134863" cy="7030387"/>
          </a:xfrm>
          <a:prstGeom prst="rect">
            <a:avLst/>
          </a:prstGeom>
        </p:spPr>
      </p:pic>
      <p:pic>
        <p:nvPicPr>
          <p:cNvPr id="4098" name="Picture 2" descr="https://gorod-812.ru/content/uploads/2022/11/screenshot_20221106-004109_samsung-internet-1160x800.jpg"/>
          <p:cNvPicPr>
            <a:picLocks noChangeAspect="1" noChangeArrowheads="1"/>
          </p:cNvPicPr>
          <p:nvPr/>
        </p:nvPicPr>
        <p:blipFill rotWithShape="1">
          <a:blip r:embed="rId3">
            <a:extLst>
              <a:ext uri="{28A0092B-C50C-407E-A947-70E740481C1C}">
                <a14:useLocalDpi xmlns:a14="http://schemas.microsoft.com/office/drawing/2010/main" val="0"/>
              </a:ext>
            </a:extLst>
          </a:blip>
          <a:srcRect r="6110"/>
          <a:stretch/>
        </p:blipFill>
        <p:spPr bwMode="auto">
          <a:xfrm>
            <a:off x="1" y="0"/>
            <a:ext cx="9171944" cy="6952749"/>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500332" y="96253"/>
            <a:ext cx="6835515" cy="3057247"/>
          </a:xfrm>
          <a:prstGeom prst="rect">
            <a:avLst/>
          </a:prstGeom>
          <a:solidFill>
            <a:schemeClr val="bg1">
              <a:lumMod val="95000"/>
              <a:alpha val="91000"/>
            </a:schemeClr>
          </a:solidFill>
          <a:effectLst>
            <a:softEdge rad="127000"/>
          </a:effectLst>
        </p:spPr>
        <p:txBody>
          <a:bodyPr wrap="square">
            <a:spAutoFit/>
          </a:bodyPr>
          <a:lstStyle/>
          <a:p>
            <a:pPr lvl="0" algn="ctr">
              <a:spcAft>
                <a:spcPts val="750"/>
              </a:spcAft>
            </a:pP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Пушкинский герой – продукт и жертва петербургской «цивилизации», один из бесчисленного множества чиновников без «прозванья</a:t>
            </a:r>
            <a:r>
              <a:rPr lang="ru-RU" sz="2400"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p>
          <a:p>
            <a:pPr lvl="0" algn="ctr"/>
            <a:r>
              <a:rPr lang="ru-RU"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Евгений – пленник города и «петербургского» периода русской истории – не только укор </a:t>
            </a:r>
            <a:r>
              <a:rPr lang="ru-RU" sz="2400"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Петру, но  </a:t>
            </a:r>
            <a:r>
              <a:rPr lang="ru-RU"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и созданному им городу, символу России</a:t>
            </a:r>
            <a:r>
              <a:rPr lang="ru-RU" sz="2400"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a:t>
            </a:r>
          </a:p>
          <a:p>
            <a:pPr lvl="0" algn="ctr"/>
            <a:endParaRPr lang="ru-RU" dirty="0">
              <a:solidFill>
                <a:prstClr val="black"/>
              </a:solidFill>
            </a:endParaRPr>
          </a:p>
        </p:txBody>
      </p:sp>
    </p:spTree>
    <p:extLst>
      <p:ext uri="{BB962C8B-B14F-4D97-AF65-F5344CB8AC3E}">
        <p14:creationId xmlns:p14="http://schemas.microsoft.com/office/powerpoint/2010/main" val="5991940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3679"/>
          <a:stretch/>
        </p:blipFill>
        <p:spPr bwMode="auto">
          <a:xfrm>
            <a:off x="-2" y="0"/>
            <a:ext cx="9144001" cy="697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0" y="560717"/>
            <a:ext cx="9143999" cy="5676181"/>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074" name="Picture 2" descr="https://live.staticflickr.com/2725/4082335523_8d42478d04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8694" y="560717"/>
            <a:ext cx="6435306" cy="5676181"/>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86264" y="843829"/>
            <a:ext cx="7746522" cy="4893647"/>
          </a:xfrm>
          <a:prstGeom prst="rect">
            <a:avLst/>
          </a:prstGeom>
        </p:spPr>
        <p:txBody>
          <a:bodyPr wrap="square">
            <a:spAutoFit/>
          </a:bodyPr>
          <a:lstStyle/>
          <a:p>
            <a:r>
              <a:rPr lang="ru-RU" sz="2400" b="1" dirty="0">
                <a:solidFill>
                  <a:srgbClr val="663300"/>
                </a:solidFill>
                <a:latin typeface="Times New Roman" pitchFamily="18" charset="0"/>
                <a:cs typeface="Times New Roman" pitchFamily="18" charset="0"/>
              </a:rPr>
              <a:t>Конфликт между личностью и государством:</a:t>
            </a:r>
          </a:p>
          <a:p>
            <a:r>
              <a:rPr lang="ru-RU" sz="2400" b="1" dirty="0">
                <a:solidFill>
                  <a:srgbClr val="663300"/>
                </a:solidFill>
                <a:latin typeface="Times New Roman" pitchFamily="18" charset="0"/>
                <a:cs typeface="Times New Roman" pitchFamily="18" charset="0"/>
              </a:rPr>
              <a:t>Разрешается ли он в поэме?</a:t>
            </a:r>
          </a:p>
          <a:p>
            <a:r>
              <a:rPr lang="ru-RU" sz="2400" b="1" dirty="0">
                <a:solidFill>
                  <a:srgbClr val="663300"/>
                </a:solidFill>
                <a:latin typeface="Times New Roman" pitchFamily="18" charset="0"/>
                <a:cs typeface="Times New Roman" pitchFamily="18" charset="0"/>
              </a:rPr>
              <a:t>Гибнет Евгений, потому что его бунт заведомо </a:t>
            </a:r>
            <a:endParaRPr lang="ru-RU" sz="2400" b="1" dirty="0" smtClean="0">
              <a:solidFill>
                <a:srgbClr val="663300"/>
              </a:solidFill>
              <a:latin typeface="Times New Roman" pitchFamily="18" charset="0"/>
              <a:cs typeface="Times New Roman" pitchFamily="18" charset="0"/>
            </a:endParaRPr>
          </a:p>
          <a:p>
            <a:r>
              <a:rPr lang="ru-RU" sz="2400" b="1" dirty="0" smtClean="0">
                <a:solidFill>
                  <a:srgbClr val="663300"/>
                </a:solidFill>
                <a:latin typeface="Times New Roman" pitchFamily="18" charset="0"/>
                <a:cs typeface="Times New Roman" pitchFamily="18" charset="0"/>
              </a:rPr>
              <a:t>обречён </a:t>
            </a:r>
            <a:r>
              <a:rPr lang="ru-RU" sz="2400" b="1" dirty="0">
                <a:solidFill>
                  <a:srgbClr val="663300"/>
                </a:solidFill>
                <a:latin typeface="Times New Roman" pitchFamily="18" charset="0"/>
                <a:cs typeface="Times New Roman" pitchFamily="18" charset="0"/>
              </a:rPr>
              <a:t>на неудачу – </a:t>
            </a:r>
            <a:endParaRPr lang="ru-RU" sz="2400" b="1" dirty="0" smtClean="0">
              <a:solidFill>
                <a:srgbClr val="663300"/>
              </a:solidFill>
              <a:latin typeface="Times New Roman" pitchFamily="18" charset="0"/>
              <a:cs typeface="Times New Roman" pitchFamily="18" charset="0"/>
            </a:endParaRPr>
          </a:p>
          <a:p>
            <a:r>
              <a:rPr lang="ru-RU" sz="2400" b="1" dirty="0" smtClean="0">
                <a:solidFill>
                  <a:srgbClr val="663300"/>
                </a:solidFill>
                <a:latin typeface="Times New Roman" pitchFamily="18" charset="0"/>
                <a:cs typeface="Times New Roman" pitchFamily="18" charset="0"/>
              </a:rPr>
              <a:t>слишком </a:t>
            </a:r>
            <a:r>
              <a:rPr lang="ru-RU" sz="2400" b="1" dirty="0">
                <a:solidFill>
                  <a:srgbClr val="663300"/>
                </a:solidFill>
                <a:latin typeface="Times New Roman" pitchFamily="18" charset="0"/>
                <a:cs typeface="Times New Roman" pitchFamily="18" charset="0"/>
              </a:rPr>
              <a:t>неравные силы, </a:t>
            </a:r>
            <a:r>
              <a:rPr lang="ru-RU" sz="2400" b="1" dirty="0" smtClean="0">
                <a:solidFill>
                  <a:srgbClr val="663300"/>
                </a:solidFill>
                <a:latin typeface="Times New Roman" pitchFamily="18" charset="0"/>
                <a:cs typeface="Times New Roman" pitchFamily="18" charset="0"/>
              </a:rPr>
              <a:t>-</a:t>
            </a:r>
          </a:p>
          <a:p>
            <a:r>
              <a:rPr lang="ru-RU" sz="2400" b="1" dirty="0" smtClean="0">
                <a:solidFill>
                  <a:srgbClr val="663300"/>
                </a:solidFill>
                <a:latin typeface="Times New Roman" pitchFamily="18" charset="0"/>
                <a:cs typeface="Times New Roman" pitchFamily="18" charset="0"/>
              </a:rPr>
              <a:t> </a:t>
            </a:r>
            <a:r>
              <a:rPr lang="ru-RU" sz="2400" b="1" dirty="0">
                <a:solidFill>
                  <a:srgbClr val="663300"/>
                </a:solidFill>
                <a:latin typeface="Times New Roman" pitchFamily="18" charset="0"/>
                <a:cs typeface="Times New Roman" pitchFamily="18" charset="0"/>
              </a:rPr>
              <a:t>гибнет та личность, </a:t>
            </a:r>
            <a:endParaRPr lang="ru-RU" sz="2400" b="1" dirty="0" smtClean="0">
              <a:solidFill>
                <a:srgbClr val="663300"/>
              </a:solidFill>
              <a:latin typeface="Times New Roman" pitchFamily="18" charset="0"/>
              <a:cs typeface="Times New Roman" pitchFamily="18" charset="0"/>
            </a:endParaRPr>
          </a:p>
          <a:p>
            <a:r>
              <a:rPr lang="ru-RU" sz="2400" b="1" dirty="0" smtClean="0">
                <a:solidFill>
                  <a:srgbClr val="663300"/>
                </a:solidFill>
                <a:latin typeface="Times New Roman" pitchFamily="18" charset="0"/>
                <a:cs typeface="Times New Roman" pitchFamily="18" charset="0"/>
              </a:rPr>
              <a:t>которая </a:t>
            </a:r>
            <a:r>
              <a:rPr lang="ru-RU" sz="2400" b="1" dirty="0">
                <a:solidFill>
                  <a:srgbClr val="663300"/>
                </a:solidFill>
                <a:latin typeface="Times New Roman" pitchFamily="18" charset="0"/>
                <a:cs typeface="Times New Roman" pitchFamily="18" charset="0"/>
              </a:rPr>
              <a:t>противостояла </a:t>
            </a:r>
            <a:endParaRPr lang="ru-RU" sz="2400" b="1" dirty="0" smtClean="0">
              <a:solidFill>
                <a:srgbClr val="663300"/>
              </a:solidFill>
              <a:latin typeface="Times New Roman" pitchFamily="18" charset="0"/>
              <a:cs typeface="Times New Roman" pitchFamily="18" charset="0"/>
            </a:endParaRPr>
          </a:p>
          <a:p>
            <a:r>
              <a:rPr lang="ru-RU" sz="2400" b="1" dirty="0" smtClean="0">
                <a:solidFill>
                  <a:srgbClr val="663300"/>
                </a:solidFill>
                <a:latin typeface="Times New Roman" pitchFamily="18" charset="0"/>
                <a:cs typeface="Times New Roman" pitchFamily="18" charset="0"/>
              </a:rPr>
              <a:t>государству </a:t>
            </a:r>
            <a:r>
              <a:rPr lang="ru-RU" sz="2400" b="1" dirty="0">
                <a:solidFill>
                  <a:srgbClr val="663300"/>
                </a:solidFill>
                <a:latin typeface="Times New Roman" pitchFamily="18" charset="0"/>
                <a:cs typeface="Times New Roman" pitchFamily="18" charset="0"/>
              </a:rPr>
              <a:t>в </a:t>
            </a:r>
            <a:r>
              <a:rPr lang="ru-RU" sz="2400" b="1" dirty="0" smtClean="0">
                <a:solidFill>
                  <a:srgbClr val="663300"/>
                </a:solidFill>
                <a:latin typeface="Times New Roman" pitchFamily="18" charset="0"/>
                <a:cs typeface="Times New Roman" pitchFamily="18" charset="0"/>
              </a:rPr>
              <a:t>образе</a:t>
            </a:r>
          </a:p>
          <a:p>
            <a:r>
              <a:rPr lang="ru-RU" sz="2400" b="1" dirty="0" smtClean="0">
                <a:solidFill>
                  <a:srgbClr val="663300"/>
                </a:solidFill>
                <a:latin typeface="Times New Roman" pitchFamily="18" charset="0"/>
                <a:cs typeface="Times New Roman" pitchFamily="18" charset="0"/>
              </a:rPr>
              <a:t> </a:t>
            </a:r>
            <a:r>
              <a:rPr lang="ru-RU" sz="2400" b="1" dirty="0">
                <a:solidFill>
                  <a:srgbClr val="663300"/>
                </a:solidFill>
                <a:latin typeface="Times New Roman" pitchFamily="18" charset="0"/>
                <a:cs typeface="Times New Roman" pitchFamily="18" charset="0"/>
              </a:rPr>
              <a:t>Медного Всадника, </a:t>
            </a:r>
            <a:endParaRPr lang="ru-RU" sz="2400" b="1" dirty="0" smtClean="0">
              <a:solidFill>
                <a:srgbClr val="663300"/>
              </a:solidFill>
              <a:latin typeface="Times New Roman" pitchFamily="18" charset="0"/>
              <a:cs typeface="Times New Roman" pitchFamily="18" charset="0"/>
            </a:endParaRPr>
          </a:p>
          <a:p>
            <a:r>
              <a:rPr lang="ru-RU" sz="2400" b="1" dirty="0" smtClean="0">
                <a:solidFill>
                  <a:srgbClr val="663300"/>
                </a:solidFill>
                <a:latin typeface="Times New Roman" pitchFamily="18" charset="0"/>
                <a:cs typeface="Times New Roman" pitchFamily="18" charset="0"/>
              </a:rPr>
              <a:t>позитивные </a:t>
            </a:r>
            <a:r>
              <a:rPr lang="ru-RU" sz="2400" b="1" dirty="0">
                <a:solidFill>
                  <a:srgbClr val="663300"/>
                </a:solidFill>
                <a:latin typeface="Times New Roman" pitchFamily="18" charset="0"/>
                <a:cs typeface="Times New Roman" pitchFamily="18" charset="0"/>
              </a:rPr>
              <a:t>мечты </a:t>
            </a:r>
            <a:endParaRPr lang="ru-RU" sz="2400" b="1" dirty="0" smtClean="0">
              <a:solidFill>
                <a:srgbClr val="663300"/>
              </a:solidFill>
              <a:latin typeface="Times New Roman" pitchFamily="18" charset="0"/>
              <a:cs typeface="Times New Roman" pitchFamily="18" charset="0"/>
            </a:endParaRPr>
          </a:p>
          <a:p>
            <a:r>
              <a:rPr lang="ru-RU" sz="2400" b="1" dirty="0" smtClean="0">
                <a:solidFill>
                  <a:srgbClr val="663300"/>
                </a:solidFill>
                <a:latin typeface="Times New Roman" pitchFamily="18" charset="0"/>
                <a:cs typeface="Times New Roman" pitchFamily="18" charset="0"/>
              </a:rPr>
              <a:t>которой </a:t>
            </a:r>
            <a:r>
              <a:rPr lang="ru-RU" sz="2400" b="1" dirty="0">
                <a:solidFill>
                  <a:srgbClr val="663300"/>
                </a:solidFill>
                <a:latin typeface="Times New Roman" pitchFamily="18" charset="0"/>
                <a:cs typeface="Times New Roman" pitchFamily="18" charset="0"/>
              </a:rPr>
              <a:t>сломаны </a:t>
            </a:r>
            <a:endParaRPr lang="ru-RU" sz="2400" b="1" dirty="0" smtClean="0">
              <a:solidFill>
                <a:srgbClr val="663300"/>
              </a:solidFill>
              <a:latin typeface="Times New Roman" pitchFamily="18" charset="0"/>
              <a:cs typeface="Times New Roman" pitchFamily="18" charset="0"/>
            </a:endParaRPr>
          </a:p>
          <a:p>
            <a:r>
              <a:rPr lang="ru-RU" sz="2400" b="1" dirty="0" smtClean="0">
                <a:solidFill>
                  <a:srgbClr val="663300"/>
                </a:solidFill>
                <a:latin typeface="Times New Roman" pitchFamily="18" charset="0"/>
                <a:cs typeface="Times New Roman" pitchFamily="18" charset="0"/>
              </a:rPr>
              <a:t>Государственной</a:t>
            </a:r>
          </a:p>
          <a:p>
            <a:r>
              <a:rPr lang="ru-RU" sz="2400" b="1" dirty="0" smtClean="0">
                <a:solidFill>
                  <a:srgbClr val="663300"/>
                </a:solidFill>
                <a:latin typeface="Times New Roman" pitchFamily="18" charset="0"/>
                <a:cs typeface="Times New Roman" pitchFamily="18" charset="0"/>
              </a:rPr>
              <a:t> </a:t>
            </a:r>
            <a:r>
              <a:rPr lang="ru-RU" sz="2400" b="1" dirty="0">
                <a:solidFill>
                  <a:srgbClr val="663300"/>
                </a:solidFill>
                <a:latin typeface="Times New Roman" pitchFamily="18" charset="0"/>
                <a:cs typeface="Times New Roman" pitchFamily="18" charset="0"/>
              </a:rPr>
              <a:t>машиной.</a:t>
            </a:r>
          </a:p>
        </p:txBody>
      </p:sp>
    </p:spTree>
    <p:extLst>
      <p:ext uri="{BB962C8B-B14F-4D97-AF65-F5344CB8AC3E}">
        <p14:creationId xmlns:p14="http://schemas.microsoft.com/office/powerpoint/2010/main" val="3495352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3679"/>
          <a:stretch/>
        </p:blipFill>
        <p:spPr bwMode="auto">
          <a:xfrm>
            <a:off x="-2" y="0"/>
            <a:ext cx="9144001" cy="697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0" y="560717"/>
            <a:ext cx="9143999" cy="5676181"/>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Picture 2" descr="https://coollib.net/i/34/436334/i_0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651293"/>
            <a:ext cx="5620258" cy="5676181"/>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5296618" y="658792"/>
            <a:ext cx="3771728" cy="2554545"/>
          </a:xfrm>
          <a:prstGeom prst="rect">
            <a:avLst/>
          </a:prstGeom>
          <a:noFill/>
        </p:spPr>
        <p:txBody>
          <a:bodyPr wrap="square" lIns="91440" tIns="45720" rIns="91440" bIns="45720">
            <a:spAutoFit/>
          </a:bodyPr>
          <a:lstStyle/>
          <a:p>
            <a:pPr algn="ctr"/>
            <a:r>
              <a:rPr lang="ru-RU" sz="3200" b="0" cap="none" spc="0" dirty="0" smtClean="0">
                <a:ln w="18415" cmpd="sng">
                  <a:solidFill>
                    <a:srgbClr val="482400"/>
                  </a:solidFill>
                  <a:prstDash val="solid"/>
                </a:ln>
                <a:solidFill>
                  <a:srgbClr val="663300"/>
                </a:solidFill>
                <a:effectLst>
                  <a:outerShdw blurRad="63500" dir="3600000" algn="tl" rotWithShape="0">
                    <a:srgbClr val="000000">
                      <a:alpha val="70000"/>
                    </a:srgbClr>
                  </a:outerShdw>
                </a:effectLst>
                <a:latin typeface="Times New Roman" pitchFamily="18" charset="0"/>
                <a:cs typeface="Times New Roman" pitchFamily="18" charset="0"/>
              </a:rPr>
              <a:t>Гибнет </a:t>
            </a:r>
          </a:p>
          <a:p>
            <a:pPr algn="ctr"/>
            <a:r>
              <a:rPr lang="ru-RU" sz="3200" b="0" cap="none" spc="0" dirty="0" smtClean="0">
                <a:ln w="18415" cmpd="sng">
                  <a:solidFill>
                    <a:srgbClr val="482400"/>
                  </a:solidFill>
                  <a:prstDash val="solid"/>
                </a:ln>
                <a:solidFill>
                  <a:srgbClr val="663300"/>
                </a:solidFill>
                <a:effectLst>
                  <a:outerShdw blurRad="63500" dir="3600000" algn="tl" rotWithShape="0">
                    <a:srgbClr val="000000">
                      <a:alpha val="70000"/>
                    </a:srgbClr>
                  </a:outerShdw>
                </a:effectLst>
                <a:latin typeface="Times New Roman" pitchFamily="18" charset="0"/>
                <a:cs typeface="Times New Roman" pitchFamily="18" charset="0"/>
              </a:rPr>
              <a:t>Пётр – реформатор, а задуманный им город становится городом - убийцей</a:t>
            </a:r>
            <a:endParaRPr lang="ru-RU" sz="3200" b="0" cap="none" spc="0" dirty="0">
              <a:ln w="18415" cmpd="sng">
                <a:solidFill>
                  <a:srgbClr val="482400"/>
                </a:solidFill>
                <a:prstDash val="solid"/>
              </a:ln>
              <a:solidFill>
                <a:srgbClr val="663300"/>
              </a:solidFill>
              <a:effectLst>
                <a:outerShdw blurRad="63500" dir="3600000" algn="tl" rotWithShape="0">
                  <a:srgbClr val="000000">
                    <a:alpha val="70000"/>
                  </a:srgbClr>
                </a:outerShdw>
              </a:effectLst>
              <a:latin typeface="Times New Roman" pitchFamily="18" charset="0"/>
              <a:cs typeface="Times New Roman" pitchFamily="18" charset="0"/>
            </a:endParaRPr>
          </a:p>
        </p:txBody>
      </p:sp>
      <p:pic>
        <p:nvPicPr>
          <p:cNvPr id="2053" name="Picture 5" descr="https://images11.domashnyochag.ru/upload/img_cache/39d/39dadcb64cf62ccd00140a97774ea94f_cropped_1332x9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38158" y="3257885"/>
            <a:ext cx="3605839" cy="249593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2055" name="Picture 7" descr="https://zagadkyzemli.ru/wp-content/uploads/2023/04/photo_2023-04-29_16-44-5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7387" y="3569937"/>
            <a:ext cx="3726609" cy="2123496"/>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3423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cs1.livemaster.ru/storage/7a/7b/9e33fb7e60db7d720b9e456c29y5.jpg"/>
          <p:cNvPicPr>
            <a:picLocks noChangeAspect="1" noChangeArrowheads="1"/>
          </p:cNvPicPr>
          <p:nvPr/>
        </p:nvPicPr>
        <p:blipFill rotWithShape="1">
          <a:blip r:embed="rId2">
            <a:extLst>
              <a:ext uri="{28A0092B-C50C-407E-A947-70E740481C1C}">
                <a14:useLocalDpi xmlns:a14="http://schemas.microsoft.com/office/drawing/2010/main" val="0"/>
              </a:ext>
            </a:extLst>
          </a:blip>
          <a:srcRect l="3397" r="2925"/>
          <a:stretch/>
        </p:blipFill>
        <p:spPr bwMode="auto">
          <a:xfrm>
            <a:off x="-1" y="0"/>
            <a:ext cx="916777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958860" y="-207034"/>
            <a:ext cx="6133450" cy="4968000"/>
          </a:xfrm>
          <a:prstGeom prst="rect">
            <a:avLst/>
          </a:prstGeom>
          <a:solidFill>
            <a:schemeClr val="tx2">
              <a:lumMod val="20000"/>
              <a:lumOff val="80000"/>
              <a:alpha val="71000"/>
            </a:schemeClr>
          </a:solidFill>
          <a:effectLst>
            <a:softEdge rad="304800"/>
          </a:effectLst>
        </p:spPr>
        <p:txBody>
          <a:bodyPr wrap="square">
            <a:spAutoFit/>
          </a:bodyPr>
          <a:lstStyle/>
          <a:p>
            <a:pPr algn="r"/>
            <a:endParaRPr lang="ru-RU" b="1" dirty="0" smtClean="0">
              <a:solidFill>
                <a:srgbClr val="663300"/>
              </a:solidFill>
              <a:latin typeface="Times New Roman" pitchFamily="18" charset="0"/>
              <a:cs typeface="Times New Roman" pitchFamily="18" charset="0"/>
            </a:endParaRPr>
          </a:p>
          <a:p>
            <a:pPr algn="r"/>
            <a:r>
              <a:rPr lang="ru-RU" b="1" dirty="0" smtClean="0">
                <a:solidFill>
                  <a:srgbClr val="663300"/>
                </a:solidFill>
                <a:latin typeface="Times New Roman" pitchFamily="18" charset="0"/>
                <a:cs typeface="Times New Roman" pitchFamily="18" charset="0"/>
              </a:rPr>
              <a:t>Сочувствуя «</a:t>
            </a:r>
            <a:r>
              <a:rPr lang="ru-RU" b="1" dirty="0">
                <a:solidFill>
                  <a:srgbClr val="663300"/>
                </a:solidFill>
                <a:latin typeface="Times New Roman" pitchFamily="18" charset="0"/>
                <a:cs typeface="Times New Roman" pitchFamily="18" charset="0"/>
              </a:rPr>
              <a:t>маленькому» человеку, </a:t>
            </a:r>
            <a:endParaRPr lang="ru-RU" b="1" dirty="0" smtClean="0">
              <a:solidFill>
                <a:srgbClr val="663300"/>
              </a:solidFill>
              <a:latin typeface="Times New Roman" pitchFamily="18" charset="0"/>
              <a:cs typeface="Times New Roman" pitchFamily="18" charset="0"/>
            </a:endParaRPr>
          </a:p>
          <a:p>
            <a:pPr algn="r"/>
            <a:r>
              <a:rPr lang="ru-RU" b="1" dirty="0" smtClean="0">
                <a:solidFill>
                  <a:srgbClr val="663300"/>
                </a:solidFill>
                <a:latin typeface="Times New Roman" pitchFamily="18" charset="0"/>
                <a:cs typeface="Times New Roman" pitchFamily="18" charset="0"/>
              </a:rPr>
              <a:t>Пушкин  </a:t>
            </a:r>
            <a:r>
              <a:rPr lang="ru-RU" b="1" dirty="0">
                <a:solidFill>
                  <a:srgbClr val="663300"/>
                </a:solidFill>
                <a:latin typeface="Times New Roman" pitchFamily="18" charset="0"/>
                <a:cs typeface="Times New Roman" pitchFamily="18" charset="0"/>
              </a:rPr>
              <a:t>все-же признает заслуги </a:t>
            </a:r>
            <a:endParaRPr lang="ru-RU" b="1" dirty="0" smtClean="0">
              <a:solidFill>
                <a:srgbClr val="663300"/>
              </a:solidFill>
              <a:latin typeface="Times New Roman" pitchFamily="18" charset="0"/>
              <a:cs typeface="Times New Roman" pitchFamily="18" charset="0"/>
            </a:endParaRPr>
          </a:p>
          <a:p>
            <a:pPr algn="r"/>
            <a:r>
              <a:rPr lang="ru-RU" b="1" dirty="0" smtClean="0">
                <a:solidFill>
                  <a:srgbClr val="663300"/>
                </a:solidFill>
                <a:latin typeface="Times New Roman" pitchFamily="18" charset="0"/>
                <a:cs typeface="Times New Roman" pitchFamily="18" charset="0"/>
              </a:rPr>
              <a:t>императора-творца</a:t>
            </a:r>
            <a:r>
              <a:rPr lang="ru-RU" b="1" dirty="0">
                <a:solidFill>
                  <a:srgbClr val="663300"/>
                </a:solidFill>
                <a:latin typeface="Times New Roman" pitchFamily="18" charset="0"/>
                <a:cs typeface="Times New Roman" pitchFamily="18" charset="0"/>
              </a:rPr>
              <a:t>, пытаясь примирить два противостоящих </a:t>
            </a:r>
            <a:r>
              <a:rPr lang="ru-RU" b="1" dirty="0" smtClean="0">
                <a:solidFill>
                  <a:srgbClr val="663300"/>
                </a:solidFill>
                <a:latin typeface="Times New Roman" pitchFamily="18" charset="0"/>
                <a:cs typeface="Times New Roman" pitchFamily="18" charset="0"/>
              </a:rPr>
              <a:t>лагеря:</a:t>
            </a:r>
          </a:p>
          <a:p>
            <a:pPr algn="r"/>
            <a:r>
              <a:rPr lang="ru-RU" b="1" i="1" dirty="0" smtClean="0">
                <a:solidFill>
                  <a:srgbClr val="663300"/>
                </a:solidFill>
                <a:latin typeface="Times New Roman" pitchFamily="18" charset="0"/>
                <a:cs typeface="Times New Roman" pitchFamily="18" charset="0"/>
              </a:rPr>
              <a:t>Красуйся</a:t>
            </a:r>
            <a:r>
              <a:rPr lang="ru-RU" b="1" i="1" dirty="0">
                <a:solidFill>
                  <a:srgbClr val="663300"/>
                </a:solidFill>
                <a:latin typeface="Times New Roman" pitchFamily="18" charset="0"/>
                <a:cs typeface="Times New Roman" pitchFamily="18" charset="0"/>
              </a:rPr>
              <a:t>, град Петров, и стой</a:t>
            </a:r>
            <a:br>
              <a:rPr lang="ru-RU" b="1" i="1" dirty="0">
                <a:solidFill>
                  <a:srgbClr val="663300"/>
                </a:solidFill>
                <a:latin typeface="Times New Roman" pitchFamily="18" charset="0"/>
                <a:cs typeface="Times New Roman" pitchFamily="18" charset="0"/>
              </a:rPr>
            </a:br>
            <a:r>
              <a:rPr lang="ru-RU" b="1" i="1" dirty="0">
                <a:solidFill>
                  <a:srgbClr val="663300"/>
                </a:solidFill>
                <a:latin typeface="Times New Roman" pitchFamily="18" charset="0"/>
                <a:cs typeface="Times New Roman" pitchFamily="18" charset="0"/>
              </a:rPr>
              <a:t>Неколебимо как Россия,</a:t>
            </a:r>
            <a:br>
              <a:rPr lang="ru-RU" b="1" i="1" dirty="0">
                <a:solidFill>
                  <a:srgbClr val="663300"/>
                </a:solidFill>
                <a:latin typeface="Times New Roman" pitchFamily="18" charset="0"/>
                <a:cs typeface="Times New Roman" pitchFamily="18" charset="0"/>
              </a:rPr>
            </a:br>
            <a:r>
              <a:rPr lang="ru-RU" b="1" i="1" dirty="0">
                <a:solidFill>
                  <a:srgbClr val="663300"/>
                </a:solidFill>
                <a:latin typeface="Times New Roman" pitchFamily="18" charset="0"/>
                <a:cs typeface="Times New Roman" pitchFamily="18" charset="0"/>
              </a:rPr>
              <a:t>Да умирится же с тобой</a:t>
            </a:r>
            <a:br>
              <a:rPr lang="ru-RU" b="1" i="1" dirty="0">
                <a:solidFill>
                  <a:srgbClr val="663300"/>
                </a:solidFill>
                <a:latin typeface="Times New Roman" pitchFamily="18" charset="0"/>
                <a:cs typeface="Times New Roman" pitchFamily="18" charset="0"/>
              </a:rPr>
            </a:br>
            <a:r>
              <a:rPr lang="ru-RU" b="1" i="1" dirty="0">
                <a:solidFill>
                  <a:srgbClr val="663300"/>
                </a:solidFill>
                <a:latin typeface="Times New Roman" pitchFamily="18" charset="0"/>
                <a:cs typeface="Times New Roman" pitchFamily="18" charset="0"/>
              </a:rPr>
              <a:t>И </a:t>
            </a:r>
            <a:r>
              <a:rPr lang="ru-RU" b="1" i="1" dirty="0" smtClean="0">
                <a:solidFill>
                  <a:srgbClr val="663300"/>
                </a:solidFill>
                <a:latin typeface="Times New Roman" pitchFamily="18" charset="0"/>
                <a:cs typeface="Times New Roman" pitchFamily="18" charset="0"/>
              </a:rPr>
              <a:t>побеждённая </a:t>
            </a:r>
            <a:r>
              <a:rPr lang="ru-RU" b="1" i="1" dirty="0">
                <a:solidFill>
                  <a:srgbClr val="663300"/>
                </a:solidFill>
                <a:latin typeface="Times New Roman" pitchFamily="18" charset="0"/>
                <a:cs typeface="Times New Roman" pitchFamily="18" charset="0"/>
              </a:rPr>
              <a:t>стихия;</a:t>
            </a:r>
            <a:br>
              <a:rPr lang="ru-RU" b="1" i="1" dirty="0">
                <a:solidFill>
                  <a:srgbClr val="663300"/>
                </a:solidFill>
                <a:latin typeface="Times New Roman" pitchFamily="18" charset="0"/>
                <a:cs typeface="Times New Roman" pitchFamily="18" charset="0"/>
              </a:rPr>
            </a:br>
            <a:r>
              <a:rPr lang="ru-RU" b="1" i="1" dirty="0">
                <a:solidFill>
                  <a:srgbClr val="663300"/>
                </a:solidFill>
                <a:latin typeface="Times New Roman" pitchFamily="18" charset="0"/>
                <a:cs typeface="Times New Roman" pitchFamily="18" charset="0"/>
              </a:rPr>
              <a:t>Вражду и плен старинный свой</a:t>
            </a:r>
            <a:br>
              <a:rPr lang="ru-RU" b="1" i="1" dirty="0">
                <a:solidFill>
                  <a:srgbClr val="663300"/>
                </a:solidFill>
                <a:latin typeface="Times New Roman" pitchFamily="18" charset="0"/>
                <a:cs typeface="Times New Roman" pitchFamily="18" charset="0"/>
              </a:rPr>
            </a:br>
            <a:r>
              <a:rPr lang="ru-RU" b="1" i="1" dirty="0">
                <a:solidFill>
                  <a:srgbClr val="663300"/>
                </a:solidFill>
                <a:latin typeface="Times New Roman" pitchFamily="18" charset="0"/>
                <a:cs typeface="Times New Roman" pitchFamily="18" charset="0"/>
              </a:rPr>
              <a:t>Пусть волны финские забудут</a:t>
            </a:r>
            <a:br>
              <a:rPr lang="ru-RU" b="1" i="1" dirty="0">
                <a:solidFill>
                  <a:srgbClr val="663300"/>
                </a:solidFill>
                <a:latin typeface="Times New Roman" pitchFamily="18" charset="0"/>
                <a:cs typeface="Times New Roman" pitchFamily="18" charset="0"/>
              </a:rPr>
            </a:br>
            <a:r>
              <a:rPr lang="ru-RU" b="1" i="1" dirty="0">
                <a:solidFill>
                  <a:srgbClr val="663300"/>
                </a:solidFill>
                <a:latin typeface="Times New Roman" pitchFamily="18" charset="0"/>
                <a:cs typeface="Times New Roman" pitchFamily="18" charset="0"/>
              </a:rPr>
              <a:t>И тщетной злобою не будут</a:t>
            </a:r>
            <a:br>
              <a:rPr lang="ru-RU" b="1" i="1" dirty="0">
                <a:solidFill>
                  <a:srgbClr val="663300"/>
                </a:solidFill>
                <a:latin typeface="Times New Roman" pitchFamily="18" charset="0"/>
                <a:cs typeface="Times New Roman" pitchFamily="18" charset="0"/>
              </a:rPr>
            </a:br>
            <a:r>
              <a:rPr lang="ru-RU" b="1" i="1" dirty="0">
                <a:solidFill>
                  <a:srgbClr val="663300"/>
                </a:solidFill>
                <a:latin typeface="Times New Roman" pitchFamily="18" charset="0"/>
                <a:cs typeface="Times New Roman" pitchFamily="18" charset="0"/>
              </a:rPr>
              <a:t>Тревожить вечный сон </a:t>
            </a:r>
            <a:r>
              <a:rPr lang="ru-RU" b="1" i="1" dirty="0" err="1">
                <a:solidFill>
                  <a:srgbClr val="663300"/>
                </a:solidFill>
                <a:latin typeface="Times New Roman" pitchFamily="18" charset="0"/>
                <a:cs typeface="Times New Roman" pitchFamily="18" charset="0"/>
              </a:rPr>
              <a:t>Петра</a:t>
            </a:r>
            <a:r>
              <a:rPr lang="ru-RU" b="1" i="1" dirty="0">
                <a:solidFill>
                  <a:srgbClr val="663300"/>
                </a:solidFill>
                <a:latin typeface="Times New Roman" pitchFamily="18" charset="0"/>
                <a:cs typeface="Times New Roman" pitchFamily="18" charset="0"/>
              </a:rPr>
              <a:t>!</a:t>
            </a:r>
          </a:p>
          <a:p>
            <a:endParaRPr lang="ru-RU" dirty="0"/>
          </a:p>
        </p:txBody>
      </p:sp>
    </p:spTree>
    <p:extLst>
      <p:ext uri="{BB962C8B-B14F-4D97-AF65-F5344CB8AC3E}">
        <p14:creationId xmlns:p14="http://schemas.microsoft.com/office/powerpoint/2010/main" val="1413925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9169953" cy="6858000"/>
          </a:xfrm>
          <a:prstGeom prst="rect">
            <a:avLst/>
          </a:prstGeom>
        </p:spPr>
      </p:pic>
      <p:sp>
        <p:nvSpPr>
          <p:cNvPr id="3" name="Прямоугольник 2"/>
          <p:cNvSpPr/>
          <p:nvPr/>
        </p:nvSpPr>
        <p:spPr>
          <a:xfrm>
            <a:off x="104931" y="450264"/>
            <a:ext cx="9039069" cy="2677656"/>
          </a:xfrm>
          <a:prstGeom prst="rect">
            <a:avLst/>
          </a:prstGeom>
        </p:spPr>
        <p:txBody>
          <a:bodyPr wrap="square">
            <a:spAutoFit/>
          </a:bodyPr>
          <a:lstStyle/>
          <a:p>
            <a:r>
              <a:rPr lang="ru-RU" sz="2400" b="1" dirty="0">
                <a:solidFill>
                  <a:srgbClr val="000099"/>
                </a:solidFill>
                <a:latin typeface="Times New Roman" panose="02020603050405020304" pitchFamily="18" charset="0"/>
                <a:cs typeface="Times New Roman" panose="02020603050405020304" pitchFamily="18" charset="0"/>
              </a:rPr>
              <a:t>Реформы Петра I в русской истории были глубоким и всеобъемлющим </a:t>
            </a:r>
            <a:r>
              <a:rPr lang="ru-RU" sz="2400" b="1" dirty="0" smtClean="0">
                <a:solidFill>
                  <a:srgbClr val="000099"/>
                </a:solidFill>
                <a:latin typeface="Times New Roman" panose="02020603050405020304" pitchFamily="18" charset="0"/>
                <a:cs typeface="Times New Roman" panose="02020603050405020304" pitchFamily="18" charset="0"/>
              </a:rPr>
              <a:t>переворотом</a:t>
            </a:r>
            <a:r>
              <a:rPr lang="ru-RU" sz="2400" b="1" dirty="0">
                <a:solidFill>
                  <a:srgbClr val="000099"/>
                </a:solidFill>
                <a:latin typeface="Times New Roman" panose="02020603050405020304" pitchFamily="18" charset="0"/>
                <a:cs typeface="Times New Roman" panose="02020603050405020304" pitchFamily="18" charset="0"/>
              </a:rPr>
              <a:t>, который не мог совершиться легко и безболезненно. Царь требовал от народа отдачи всех сил для </a:t>
            </a:r>
            <a:r>
              <a:rPr lang="ru-RU" sz="2400" b="1" dirty="0" smtClean="0">
                <a:solidFill>
                  <a:srgbClr val="000099"/>
                </a:solidFill>
                <a:latin typeface="Times New Roman" panose="02020603050405020304" pitchFamily="18" charset="0"/>
                <a:cs typeface="Times New Roman" panose="02020603050405020304" pitchFamily="18" charset="0"/>
              </a:rPr>
              <a:t>достижения </a:t>
            </a:r>
            <a:r>
              <a:rPr lang="ru-RU" sz="2400" b="1" dirty="0">
                <a:solidFill>
                  <a:srgbClr val="000099"/>
                </a:solidFill>
                <a:latin typeface="Times New Roman" panose="02020603050405020304" pitchFamily="18" charset="0"/>
                <a:cs typeface="Times New Roman" panose="02020603050405020304" pitchFamily="18" charset="0"/>
              </a:rPr>
              <a:t>намеченных им целей, а это </a:t>
            </a:r>
            <a:r>
              <a:rPr lang="ru-RU" sz="2400" b="1" dirty="0" smtClean="0">
                <a:solidFill>
                  <a:srgbClr val="000099"/>
                </a:solidFill>
                <a:latin typeface="Times New Roman" panose="02020603050405020304" pitchFamily="18" charset="0"/>
                <a:cs typeface="Times New Roman" panose="02020603050405020304" pitchFamily="18" charset="0"/>
              </a:rPr>
              <a:t>вызывало </a:t>
            </a:r>
            <a:r>
              <a:rPr lang="ru-RU" sz="2400" b="1" dirty="0">
                <a:solidFill>
                  <a:srgbClr val="000099"/>
                </a:solidFill>
                <a:latin typeface="Times New Roman" panose="02020603050405020304" pitchFamily="18" charset="0"/>
                <a:cs typeface="Times New Roman" panose="02020603050405020304" pitchFamily="18" charset="0"/>
              </a:rPr>
              <a:t>ропот и недовольство. Такое же </a:t>
            </a:r>
            <a:r>
              <a:rPr lang="ru-RU" sz="2400" b="1" dirty="0" smtClean="0">
                <a:solidFill>
                  <a:srgbClr val="000099"/>
                </a:solidFill>
                <a:latin typeface="Times New Roman" panose="02020603050405020304" pitchFamily="18" charset="0"/>
                <a:cs typeface="Times New Roman" panose="02020603050405020304" pitchFamily="18" charset="0"/>
              </a:rPr>
              <a:t>неоднозначное </a:t>
            </a:r>
            <a:r>
              <a:rPr lang="ru-RU" sz="2400" b="1" dirty="0">
                <a:solidFill>
                  <a:srgbClr val="000099"/>
                </a:solidFill>
                <a:latin typeface="Times New Roman" panose="02020603050405020304" pitchFamily="18" charset="0"/>
                <a:cs typeface="Times New Roman" panose="02020603050405020304" pitchFamily="18" charset="0"/>
              </a:rPr>
              <a:t>отношение было и к </a:t>
            </a:r>
            <a:r>
              <a:rPr lang="ru-RU" sz="2400" b="1" dirty="0" smtClean="0">
                <a:solidFill>
                  <a:srgbClr val="000099"/>
                </a:solidFill>
                <a:latin typeface="Times New Roman" panose="02020603050405020304" pitchFamily="18" charset="0"/>
                <a:cs typeface="Times New Roman" panose="02020603050405020304" pitchFamily="18" charset="0"/>
              </a:rPr>
              <a:t>любимому </a:t>
            </a:r>
            <a:r>
              <a:rPr lang="ru-RU" sz="2400" b="1" dirty="0">
                <a:solidFill>
                  <a:srgbClr val="000099"/>
                </a:solidFill>
                <a:latin typeface="Times New Roman" panose="02020603050405020304" pitchFamily="18" charset="0"/>
                <a:cs typeface="Times New Roman" panose="02020603050405020304" pitchFamily="18" charset="0"/>
              </a:rPr>
              <a:t>детищу Петра — Петербургу. Город олицетворял собой и величие России, и рабство ее народа. </a:t>
            </a:r>
          </a:p>
        </p:txBody>
      </p:sp>
    </p:spTree>
    <p:extLst>
      <p:ext uri="{BB962C8B-B14F-4D97-AF65-F5344CB8AC3E}">
        <p14:creationId xmlns:p14="http://schemas.microsoft.com/office/powerpoint/2010/main" val="39303662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xn----stb8d.xn--p1ai/wp-content/gallery/128/11-2.jpg"/>
          <p:cNvPicPr>
            <a:picLocks noChangeAspect="1" noChangeArrowheads="1"/>
          </p:cNvPicPr>
          <p:nvPr/>
        </p:nvPicPr>
        <p:blipFill rotWithShape="1">
          <a:blip r:embed="rId2">
            <a:extLst>
              <a:ext uri="{28A0092B-C50C-407E-A947-70E740481C1C}">
                <a14:useLocalDpi xmlns:a14="http://schemas.microsoft.com/office/drawing/2010/main" val="0"/>
              </a:ext>
            </a:extLst>
          </a:blip>
          <a:srcRect l="6327"/>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89941" y="167763"/>
            <a:ext cx="8964118" cy="707886"/>
          </a:xfrm>
          <a:prstGeom prst="rect">
            <a:avLst/>
          </a:prstGeom>
          <a:solidFill>
            <a:schemeClr val="accent4">
              <a:lumMod val="20000"/>
              <a:lumOff val="80000"/>
            </a:schemeClr>
          </a:solidFill>
        </p:spPr>
        <p:txBody>
          <a:bodyPr wrap="square">
            <a:spAutoFit/>
          </a:bodyPr>
          <a:lstStyle/>
          <a:p>
            <a:pPr algn="ctr"/>
            <a:r>
              <a:rPr lang="ru-RU" sz="2000" b="1" dirty="0">
                <a:solidFill>
                  <a:srgbClr val="663300"/>
                </a:solidFill>
                <a:latin typeface="Times New Roman" panose="02020603050405020304" pitchFamily="18" charset="0"/>
                <a:ea typeface="Times New Roman" panose="02020603050405020304" pitchFamily="18" charset="0"/>
                <a:cs typeface="Times New Roman" panose="02020603050405020304" pitchFamily="18" charset="0"/>
              </a:rPr>
              <a:t>Петербург был построен «назло надменному соседу» и природе, это был прекрасный город с дворцами, монументами и золотыми куполами.</a:t>
            </a:r>
            <a:endParaRPr lang="ru-RU" sz="2000" b="1" dirty="0">
              <a:solidFill>
                <a:srgbClr val="6633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39864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sun9-62.userapi.com/impg/eA0zcV2jBL5AXSbCoMKGrADkWfcOjggb1mpNsA/RPeaHiVhPJ4.jpg?size=1280x914&amp;quality=96&amp;sign=7f6b1f4fc3831abb4af8fc6396ab9995&amp;type=alb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05833"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847461" y="1120675"/>
            <a:ext cx="3614779" cy="2308324"/>
          </a:xfrm>
          <a:prstGeom prst="rect">
            <a:avLst/>
          </a:prstGeom>
          <a:noFill/>
        </p:spPr>
        <p:txBody>
          <a:bodyPr wrap="square" lIns="91440" tIns="45720" rIns="91440" bIns="45720">
            <a:spAutoFit/>
          </a:bodyPr>
          <a:lstStyle/>
          <a:p>
            <a:pPr algn="ctr"/>
            <a:r>
              <a:rPr lang="ru-RU" sz="2400" b="0"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Кажется, что это божественное творение, </a:t>
            </a:r>
          </a:p>
          <a:p>
            <a:pPr algn="ctr"/>
            <a:r>
              <a:rPr lang="ru-RU" sz="2400" b="0"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но построен город людьми,  выполнявшими волю государя. </a:t>
            </a:r>
          </a:p>
          <a:p>
            <a:pPr algn="ctr"/>
            <a:r>
              <a:rPr lang="ru-RU" sz="2400" b="0" cap="none" spc="0"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И этот государь - Петр</a:t>
            </a:r>
            <a:endParaRPr lang="ru-RU" sz="2400" b="0" cap="none" spc="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2050" name="Picture 2" descr="https://shkolapavlovskayapavlovskij-r22.gosweb.gosuslugi.ru/netcat_files/48/190/c6bd515d_9f52_46dd_b44a_1a9f41e19c0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32" t="4065" b="9750"/>
          <a:stretch/>
        </p:blipFill>
        <p:spPr bwMode="auto">
          <a:xfrm>
            <a:off x="5462240" y="299804"/>
            <a:ext cx="3312678" cy="4077088"/>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p:cNvPicPr>
            <a:picLocks noChangeAspect="1"/>
          </p:cNvPicPr>
          <p:nvPr/>
        </p:nvPicPr>
        <p:blipFill>
          <a:blip r:embed="rId4"/>
          <a:stretch>
            <a:fillRect/>
          </a:stretch>
        </p:blipFill>
        <p:spPr>
          <a:xfrm>
            <a:off x="147707" y="3647521"/>
            <a:ext cx="5314533" cy="2781272"/>
          </a:xfrm>
          <a:prstGeom prst="rect">
            <a:avLst/>
          </a:prstGeom>
        </p:spPr>
      </p:pic>
    </p:spTree>
    <p:extLst>
      <p:ext uri="{BB962C8B-B14F-4D97-AF65-F5344CB8AC3E}">
        <p14:creationId xmlns:p14="http://schemas.microsoft.com/office/powerpoint/2010/main" val="31171804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9144000" cy="6884992"/>
          </a:xfrm>
          <a:prstGeom prst="rect">
            <a:avLst/>
          </a:prstGeom>
        </p:spPr>
      </p:pic>
      <p:sp>
        <p:nvSpPr>
          <p:cNvPr id="3" name="Прямоугольник 2"/>
          <p:cNvSpPr/>
          <p:nvPr/>
        </p:nvSpPr>
        <p:spPr>
          <a:xfrm>
            <a:off x="1" y="231311"/>
            <a:ext cx="9144000" cy="4062651"/>
          </a:xfrm>
          <a:prstGeom prst="rect">
            <a:avLst/>
          </a:prstGeom>
        </p:spPr>
        <p:txBody>
          <a:bodyPr wrap="square">
            <a:spAutoFit/>
          </a:bodyPr>
          <a:lstStyle/>
          <a:p>
            <a:r>
              <a:rPr lang="ru-RU" sz="2400" dirty="0" smtClean="0">
                <a:latin typeface="Times New Roman" panose="02020603050405020304" pitchFamily="18" charset="0"/>
                <a:cs typeface="Times New Roman" panose="02020603050405020304" pitchFamily="18" charset="0"/>
              </a:rPr>
              <a:t>                                  Пушкина </a:t>
            </a:r>
            <a:r>
              <a:rPr lang="ru-RU" sz="2400" dirty="0">
                <a:latin typeface="Times New Roman" panose="02020603050405020304" pitchFamily="18" charset="0"/>
                <a:cs typeface="Times New Roman" panose="02020603050405020304" pitchFamily="18" charset="0"/>
              </a:rPr>
              <a:t>всегда привлекала фигура Петра </a:t>
            </a:r>
            <a:r>
              <a:rPr lang="ru-RU" sz="2400" dirty="0" smtClean="0">
                <a:latin typeface="Times New Roman" panose="02020603050405020304" pitchFamily="18" charset="0"/>
                <a:cs typeface="Times New Roman" panose="02020603050405020304" pitchFamily="18" charset="0"/>
              </a:rPr>
              <a:t>I.</a:t>
            </a:r>
          </a:p>
          <a:p>
            <a:r>
              <a:rPr lang="ru-RU" sz="2400" dirty="0" smtClean="0">
                <a:latin typeface="Times New Roman" panose="02020603050405020304" pitchFamily="18" charset="0"/>
                <a:cs typeface="Times New Roman" panose="02020603050405020304" pitchFamily="18" charset="0"/>
              </a:rPr>
              <a:t>  Пушкин </a:t>
            </a:r>
            <a:r>
              <a:rPr lang="ru-RU" sz="2400" dirty="0">
                <a:latin typeface="Times New Roman" panose="02020603050405020304" pitchFamily="18" charset="0"/>
                <a:cs typeface="Times New Roman" panose="02020603050405020304" pitchFamily="18" charset="0"/>
              </a:rPr>
              <a:t>дает в «Медном всаднике» свою трактовку личности </a:t>
            </a:r>
            <a:r>
              <a:rPr lang="ru-RU" sz="2400" dirty="0" smtClean="0">
                <a:latin typeface="Times New Roman" panose="02020603050405020304" pitchFamily="18" charset="0"/>
                <a:cs typeface="Times New Roman" panose="02020603050405020304" pitchFamily="18" charset="0"/>
              </a:rPr>
              <a:t>и</a:t>
            </a:r>
          </a:p>
          <a:p>
            <a:r>
              <a:rPr lang="ru-RU" sz="2400" dirty="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 государственной </a:t>
            </a:r>
            <a:r>
              <a:rPr lang="ru-RU" sz="2400" dirty="0">
                <a:latin typeface="Times New Roman" panose="02020603050405020304" pitchFamily="18" charset="0"/>
                <a:cs typeface="Times New Roman" panose="02020603050405020304" pitchFamily="18" charset="0"/>
              </a:rPr>
              <a:t>деятельности Петра. Автор изображает два </a:t>
            </a:r>
            <a:r>
              <a:rPr lang="ru-RU" sz="2400" dirty="0" smtClean="0">
                <a:latin typeface="Times New Roman" panose="02020603050405020304" pitchFamily="18" charset="0"/>
                <a:cs typeface="Times New Roman" panose="02020603050405020304" pitchFamily="18" charset="0"/>
              </a:rPr>
              <a:t>лика</a:t>
            </a:r>
          </a:p>
          <a:p>
            <a:r>
              <a:rPr lang="ru-RU" sz="2400" dirty="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императора, во вступлении Петр - человек и государственный </a:t>
            </a:r>
            <a:endParaRPr lang="ru-RU" sz="2400" dirty="0" smtClean="0">
              <a:latin typeface="Times New Roman" panose="02020603050405020304" pitchFamily="18" charset="0"/>
              <a:cs typeface="Times New Roman" panose="02020603050405020304" pitchFamily="18" charset="0"/>
            </a:endParaRPr>
          </a:p>
          <a:p>
            <a:r>
              <a:rPr lang="ru-RU" sz="2400" dirty="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 деятель:                     </a:t>
            </a:r>
            <a:r>
              <a:rPr lang="ru-RU" sz="2400" i="1" dirty="0" smtClean="0">
                <a:latin typeface="Times New Roman" panose="02020603050405020304" pitchFamily="18" charset="0"/>
                <a:cs typeface="Times New Roman" panose="02020603050405020304" pitchFamily="18" charset="0"/>
              </a:rPr>
              <a:t>На </a:t>
            </a:r>
            <a:r>
              <a:rPr lang="ru-RU" sz="2400" i="1" dirty="0">
                <a:latin typeface="Times New Roman" panose="02020603050405020304" pitchFamily="18" charset="0"/>
                <a:cs typeface="Times New Roman" panose="02020603050405020304" pitchFamily="18" charset="0"/>
              </a:rPr>
              <a:t>берегу пустынных волн</a:t>
            </a:r>
          </a:p>
          <a:p>
            <a:r>
              <a:rPr lang="ru-RU" sz="2400" i="1" dirty="0" smtClean="0">
                <a:latin typeface="Times New Roman" panose="02020603050405020304" pitchFamily="18" charset="0"/>
                <a:cs typeface="Times New Roman" panose="02020603050405020304" pitchFamily="18" charset="0"/>
              </a:rPr>
              <a:t>                                    Стоял </a:t>
            </a:r>
            <a:r>
              <a:rPr lang="ru-RU" sz="2400" i="1" dirty="0">
                <a:latin typeface="Times New Roman" panose="02020603050405020304" pitchFamily="18" charset="0"/>
                <a:cs typeface="Times New Roman" panose="02020603050405020304" pitchFamily="18" charset="0"/>
              </a:rPr>
              <a:t>он, дум великих </a:t>
            </a:r>
            <a:r>
              <a:rPr lang="ru-RU" sz="2400" i="1" dirty="0" err="1">
                <a:latin typeface="Times New Roman" panose="02020603050405020304" pitchFamily="18" charset="0"/>
                <a:cs typeface="Times New Roman" panose="02020603050405020304" pitchFamily="18" charset="0"/>
              </a:rPr>
              <a:t>полн</a:t>
            </a:r>
            <a:r>
              <a:rPr lang="ru-RU" sz="2400" i="1" dirty="0">
                <a:latin typeface="Times New Roman" panose="02020603050405020304" pitchFamily="18" charset="0"/>
                <a:cs typeface="Times New Roman" panose="02020603050405020304" pitchFamily="18" charset="0"/>
              </a:rPr>
              <a:t>,</a:t>
            </a:r>
          </a:p>
          <a:p>
            <a:r>
              <a:rPr lang="ru-RU" sz="2400" i="1" dirty="0" smtClean="0">
                <a:latin typeface="Times New Roman" panose="02020603050405020304" pitchFamily="18" charset="0"/>
                <a:cs typeface="Times New Roman" panose="02020603050405020304" pitchFamily="18" charset="0"/>
              </a:rPr>
              <a:t>                                   И </a:t>
            </a:r>
            <a:r>
              <a:rPr lang="ru-RU" sz="2400" i="1" dirty="0">
                <a:latin typeface="Times New Roman" panose="02020603050405020304" pitchFamily="18" charset="0"/>
                <a:cs typeface="Times New Roman" panose="02020603050405020304" pitchFamily="18" charset="0"/>
              </a:rPr>
              <a:t>вдаль глядел.</a:t>
            </a:r>
          </a:p>
          <a:p>
            <a:r>
              <a:rPr lang="ru-RU" sz="2400" dirty="0" smtClean="0">
                <a:latin typeface="Times New Roman" panose="02020603050405020304" pitchFamily="18" charset="0"/>
                <a:cs typeface="Times New Roman" panose="02020603050405020304" pitchFamily="18" charset="0"/>
              </a:rPr>
              <a:t>  Им </a:t>
            </a:r>
            <a:r>
              <a:rPr lang="ru-RU" sz="2400" dirty="0">
                <a:latin typeface="Times New Roman" panose="02020603050405020304" pitchFamily="18" charset="0"/>
                <a:cs typeface="Times New Roman" panose="02020603050405020304" pitchFamily="18" charset="0"/>
              </a:rPr>
              <a:t>руководит идея блага Отечества, а не произвол. Он </a:t>
            </a:r>
            <a:r>
              <a:rPr lang="ru-RU" sz="2400" dirty="0" smtClean="0">
                <a:latin typeface="Times New Roman" panose="02020603050405020304" pitchFamily="18" charset="0"/>
                <a:cs typeface="Times New Roman" panose="02020603050405020304" pitchFamily="18" charset="0"/>
              </a:rPr>
              <a:t>понимает</a:t>
            </a:r>
          </a:p>
          <a:p>
            <a:r>
              <a:rPr lang="ru-RU" sz="2400" dirty="0" smtClean="0">
                <a:latin typeface="Times New Roman" panose="02020603050405020304" pitchFamily="18" charset="0"/>
                <a:cs typeface="Times New Roman" panose="02020603050405020304" pitchFamily="18" charset="0"/>
              </a:rPr>
              <a:t>  историческую </a:t>
            </a:r>
            <a:r>
              <a:rPr lang="ru-RU" sz="2400" dirty="0">
                <a:latin typeface="Times New Roman" panose="02020603050405020304" pitchFamily="18" charset="0"/>
                <a:cs typeface="Times New Roman" panose="02020603050405020304" pitchFamily="18" charset="0"/>
              </a:rPr>
              <a:t>закономерность и предстает как решительный, </a:t>
            </a:r>
            <a:endParaRPr lang="ru-RU" sz="2400" dirty="0" smtClean="0">
              <a:latin typeface="Times New Roman" panose="02020603050405020304" pitchFamily="18" charset="0"/>
              <a:cs typeface="Times New Roman" panose="02020603050405020304" pitchFamily="18" charset="0"/>
            </a:endParaRPr>
          </a:p>
          <a:p>
            <a:r>
              <a:rPr lang="ru-RU" sz="2400" dirty="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 деятельный</a:t>
            </a:r>
            <a:r>
              <a:rPr lang="ru-RU" sz="2400" dirty="0">
                <a:latin typeface="Times New Roman" panose="02020603050405020304" pitchFamily="18" charset="0"/>
                <a:cs typeface="Times New Roman" panose="02020603050405020304" pitchFamily="18" charset="0"/>
              </a:rPr>
              <a:t>, мудрый правитель</a:t>
            </a:r>
          </a:p>
          <a:p>
            <a:endParaRPr lang="ru-RU" dirty="0"/>
          </a:p>
        </p:txBody>
      </p:sp>
      <p:pic>
        <p:nvPicPr>
          <p:cNvPr id="4098" name="Picture 2" descr="https://i.pinimg.com/736x/d9/e8/d0/d9e8d0aa09245b075c3ceb036506b1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3716" y="3990801"/>
            <a:ext cx="2101249" cy="279320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4100" name="Picture 4" descr="https://www.artwall.ru/files/products/poster_op_284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823" y="4392821"/>
            <a:ext cx="2071532" cy="1903048"/>
          </a:xfrm>
          <a:prstGeom prst="rect">
            <a:avLst/>
          </a:prstGeom>
          <a:noFill/>
          <a:effectLst>
            <a:softEdge rad="127000"/>
          </a:effectLst>
          <a:scene3d>
            <a:camera prst="perspectiveAbove"/>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5896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ic.pics.livejournal.com/vergoti/33643710/2798021/2798021_origi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799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mykaleidoscope.ru/x/uploads/posts/2022-10/1666359693_16-mykaleidoscope-ru-p-mednii-vsadnik-otkritki-krasivo-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80446"/>
            <a:ext cx="4353592" cy="2913279"/>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57396" y="3763289"/>
            <a:ext cx="4249712" cy="2669962"/>
          </a:xfrm>
          <a:prstGeom prst="rect">
            <a:avLst/>
          </a:prstGeom>
        </p:spPr>
        <p:txBody>
          <a:bodyPr wrap="square">
            <a:spAutoFit/>
          </a:bodyPr>
          <a:lstStyle/>
          <a:p>
            <a:pPr fontAlgn="base">
              <a:spcAft>
                <a:spcPts val="900"/>
              </a:spcAft>
            </a:pPr>
            <a:r>
              <a:rPr lang="ru-RU" sz="2000" b="1" dirty="0" smtClean="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Далее в поэме </a:t>
            </a:r>
            <a:r>
              <a:rPr lang="ru-RU" sz="2000" b="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Петр </a:t>
            </a:r>
            <a:r>
              <a:rPr lang="ru-RU" sz="2000" b="1" dirty="0" smtClean="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–достояние истории, горделивый монумент, </a:t>
            </a:r>
            <a:r>
              <a:rPr lang="ru-RU" sz="2000" b="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символизирующий самодержавную власть, готовый подавить любой протест:</a:t>
            </a:r>
            <a:endParaRPr lang="ru-RU" sz="2000" b="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endParaRPr>
          </a:p>
          <a:p>
            <a:r>
              <a:rPr lang="ru-RU" sz="2000" b="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Ужасен он в окрестной мгле!</a:t>
            </a:r>
            <a:br>
              <a:rPr lang="ru-RU" sz="2000" b="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br>
            <a:r>
              <a:rPr lang="ru-RU" sz="2000" b="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Какая дума на челе!</a:t>
            </a:r>
            <a:br>
              <a:rPr lang="ru-RU" sz="2000" b="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br>
            <a:r>
              <a:rPr lang="ru-RU" sz="2000" b="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Какая сила в нем сокрыта</a:t>
            </a:r>
            <a:endParaRPr lang="ru-RU" sz="2000" b="1" dirty="0">
              <a:solidFill>
                <a:srgbClr val="000099"/>
              </a:solidFill>
              <a:latin typeface="Times New Roman" panose="02020603050405020304" pitchFamily="18" charset="0"/>
              <a:cs typeface="Times New Roman" panose="02020603050405020304" pitchFamily="18" charset="0"/>
            </a:endParaRPr>
          </a:p>
        </p:txBody>
      </p:sp>
      <p:pic>
        <p:nvPicPr>
          <p:cNvPr id="5128" name="Picture 8" descr="https://proza.ru/pics/2021/01/06/1176.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19011" r="25293"/>
          <a:stretch/>
        </p:blipFill>
        <p:spPr bwMode="auto">
          <a:xfrm flipH="1">
            <a:off x="6835515" y="180552"/>
            <a:ext cx="2188563" cy="26185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3594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4584" y="0"/>
            <a:ext cx="9178584" cy="6832258"/>
          </a:xfrm>
          <a:prstGeom prst="rect">
            <a:avLst/>
          </a:prstGeom>
        </p:spPr>
      </p:pic>
    </p:spTree>
    <p:extLst>
      <p:ext uri="{BB962C8B-B14F-4D97-AF65-F5344CB8AC3E}">
        <p14:creationId xmlns:p14="http://schemas.microsoft.com/office/powerpoint/2010/main" val="29982056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xn----7sbeamydj4bpmlbolx2o.xn--p1ai/uploads/product/2300/2398/de73f1a86cde11eaae87c80aa95acd57_de73f1a96cde11eaae87c80aa95acd57.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t="25935" b="4568"/>
          <a:stretch/>
        </p:blipFill>
        <p:spPr bwMode="auto">
          <a:xfrm flipH="1">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u.9111s.ru/uploads/202011/14/162aa490836591e7dfe004277e9a99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37" y="1938992"/>
            <a:ext cx="4391180" cy="4760674"/>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0" y="0"/>
            <a:ext cx="9144001" cy="1938992"/>
          </a:xfrm>
          <a:prstGeom prst="rect">
            <a:avLst/>
          </a:prstGeom>
        </p:spPr>
        <p:txBody>
          <a:bodyPr wrap="square">
            <a:spAutoFit/>
          </a:bodyPr>
          <a:lstStyle/>
          <a:p>
            <a:r>
              <a:rPr lang="ru-RU" sz="2400" b="1" dirty="0">
                <a:solidFill>
                  <a:srgbClr val="582C00"/>
                </a:solidFill>
                <a:latin typeface="Times New Roman" panose="02020603050405020304" pitchFamily="18" charset="0"/>
                <a:ea typeface="Times New Roman" panose="02020603050405020304" pitchFamily="18" charset="0"/>
                <a:cs typeface="Times New Roman" panose="02020603050405020304" pitchFamily="18" charset="0"/>
              </a:rPr>
              <a:t>Евгений, </a:t>
            </a:r>
            <a:r>
              <a:rPr lang="ru-RU" sz="2400" b="1" dirty="0" smtClean="0">
                <a:solidFill>
                  <a:srgbClr val="582C00"/>
                </a:solidFill>
                <a:latin typeface="Times New Roman" panose="02020603050405020304" pitchFamily="18" charset="0"/>
                <a:ea typeface="Times New Roman" panose="02020603050405020304" pitchFamily="18" charset="0"/>
                <a:cs typeface="Times New Roman" panose="02020603050405020304" pitchFamily="18" charset="0"/>
              </a:rPr>
              <a:t>живой человек,- </a:t>
            </a:r>
            <a:r>
              <a:rPr lang="ru-RU" sz="2400" b="1" dirty="0">
                <a:solidFill>
                  <a:srgbClr val="582C00"/>
                </a:solidFill>
                <a:latin typeface="Times New Roman" panose="02020603050405020304" pitchFamily="18" charset="0"/>
                <a:ea typeface="Times New Roman" panose="02020603050405020304" pitchFamily="18" charset="0"/>
                <a:cs typeface="Times New Roman" panose="02020603050405020304" pitchFamily="18" charset="0"/>
              </a:rPr>
              <a:t>простой житель столицы, </a:t>
            </a:r>
            <a:r>
              <a:rPr lang="ru-RU" sz="2400" b="1" i="1" dirty="0">
                <a:solidFill>
                  <a:srgbClr val="582C00"/>
                </a:solidFill>
                <a:latin typeface="Times New Roman" panose="02020603050405020304" pitchFamily="18" charset="0"/>
                <a:ea typeface="Times New Roman" panose="02020603050405020304" pitchFamily="18" charset="0"/>
                <a:cs typeface="Times New Roman" panose="02020603050405020304" pitchFamily="18" charset="0"/>
              </a:rPr>
              <a:t>один из множества. </a:t>
            </a:r>
            <a:r>
              <a:rPr lang="ru-RU" sz="2400" b="1" dirty="0">
                <a:solidFill>
                  <a:srgbClr val="582C00"/>
                </a:solidFill>
                <a:latin typeface="Times New Roman" panose="02020603050405020304" pitchFamily="18" charset="0"/>
                <a:cs typeface="Times New Roman" panose="02020603050405020304" pitchFamily="18" charset="0"/>
              </a:rPr>
              <a:t>Жизнь </a:t>
            </a:r>
            <a:r>
              <a:rPr lang="ru-RU" sz="2400" b="1" dirty="0" smtClean="0">
                <a:solidFill>
                  <a:srgbClr val="582C00"/>
                </a:solidFill>
                <a:latin typeface="Times New Roman" panose="02020603050405020304" pitchFamily="18" charset="0"/>
                <a:cs typeface="Times New Roman" panose="02020603050405020304" pitchFamily="18" charset="0"/>
              </a:rPr>
              <a:t>его </a:t>
            </a:r>
            <a:r>
              <a:rPr lang="ru-RU" sz="2400" b="1" dirty="0">
                <a:solidFill>
                  <a:srgbClr val="582C00"/>
                </a:solidFill>
                <a:latin typeface="Times New Roman" panose="02020603050405020304" pitchFamily="18" charset="0"/>
                <a:cs typeface="Times New Roman" panose="02020603050405020304" pitchFamily="18" charset="0"/>
              </a:rPr>
              <a:t>наполнена рутинными заботами: что поесть, где взять денег. </a:t>
            </a:r>
            <a:r>
              <a:rPr lang="ru-RU" sz="2400" b="1" dirty="0" smtClean="0">
                <a:solidFill>
                  <a:srgbClr val="582C00"/>
                </a:solidFill>
                <a:latin typeface="Times New Roman" panose="02020603050405020304" pitchFamily="18" charset="0"/>
                <a:cs typeface="Times New Roman" panose="02020603050405020304" pitchFamily="18" charset="0"/>
              </a:rPr>
              <a:t>Всю поэму Евгения </a:t>
            </a:r>
            <a:r>
              <a:rPr lang="ru-RU" sz="2400" b="1" dirty="0">
                <a:solidFill>
                  <a:srgbClr val="582C00"/>
                </a:solidFill>
                <a:latin typeface="Times New Roman" panose="02020603050405020304" pitchFamily="18" charset="0"/>
                <a:cs typeface="Times New Roman" panose="02020603050405020304" pitchFamily="18" charset="0"/>
              </a:rPr>
              <a:t>сопровождает определение – «бедный». Этот эпитет говорит об отношении </a:t>
            </a:r>
            <a:r>
              <a:rPr lang="ru-RU" sz="2400" b="1" dirty="0" smtClean="0">
                <a:solidFill>
                  <a:srgbClr val="582C00"/>
                </a:solidFill>
                <a:latin typeface="Times New Roman" panose="02020603050405020304" pitchFamily="18" charset="0"/>
                <a:cs typeface="Times New Roman" panose="02020603050405020304" pitchFamily="18" charset="0"/>
              </a:rPr>
              <a:t>                   </a:t>
            </a:r>
          </a:p>
          <a:p>
            <a:r>
              <a:rPr lang="ru-RU" sz="2400" b="1" dirty="0">
                <a:solidFill>
                  <a:srgbClr val="582C00"/>
                </a:solidFill>
                <a:latin typeface="Times New Roman" panose="02020603050405020304" pitchFamily="18" charset="0"/>
                <a:cs typeface="Times New Roman" panose="02020603050405020304" pitchFamily="18" charset="0"/>
              </a:rPr>
              <a:t> </a:t>
            </a:r>
            <a:r>
              <a:rPr lang="ru-RU" sz="2400" b="1" dirty="0" smtClean="0">
                <a:solidFill>
                  <a:srgbClr val="582C00"/>
                </a:solidFill>
                <a:latin typeface="Times New Roman" panose="02020603050405020304" pitchFamily="18" charset="0"/>
                <a:cs typeface="Times New Roman" panose="02020603050405020304" pitchFamily="18" charset="0"/>
              </a:rPr>
              <a:t>       автора </a:t>
            </a:r>
            <a:r>
              <a:rPr lang="ru-RU" sz="2400" b="1" dirty="0">
                <a:solidFill>
                  <a:srgbClr val="582C00"/>
                </a:solidFill>
                <a:latin typeface="Times New Roman" panose="02020603050405020304" pitchFamily="18" charset="0"/>
                <a:cs typeface="Times New Roman" panose="02020603050405020304" pitchFamily="18" charset="0"/>
              </a:rPr>
              <a:t>к своему герою</a:t>
            </a:r>
          </a:p>
        </p:txBody>
      </p:sp>
      <p:sp>
        <p:nvSpPr>
          <p:cNvPr id="5" name="Прямоугольник 4"/>
          <p:cNvSpPr/>
          <p:nvPr/>
        </p:nvSpPr>
        <p:spPr>
          <a:xfrm>
            <a:off x="4572000" y="1595021"/>
            <a:ext cx="4572000" cy="5262979"/>
          </a:xfrm>
          <a:prstGeom prst="rect">
            <a:avLst/>
          </a:prstGeom>
        </p:spPr>
        <p:txBody>
          <a:bodyPr>
            <a:spAutoFit/>
          </a:bodyPr>
          <a:lstStyle/>
          <a:p>
            <a:r>
              <a:rPr lang="ru-RU" sz="2400" b="1" dirty="0">
                <a:solidFill>
                  <a:srgbClr val="482400"/>
                </a:solidFill>
                <a:latin typeface="Times New Roman" panose="02020603050405020304" pitchFamily="18" charset="0"/>
                <a:ea typeface="Times New Roman" panose="02020603050405020304" pitchFamily="18" charset="0"/>
                <a:cs typeface="Times New Roman" panose="02020603050405020304" pitchFamily="18" charset="0"/>
              </a:rPr>
              <a:t>Только в бреду герой способен на протест. Он грозит памятнику: «Ужо тебе!» Но тут обезумевшему Евгению стало казаться, что памятник преследует его, бежит за ним по улицам города. Весь протест героя, его смелость тут же пропала. После этого он стал ходить мимо памятника, не поднимая глаз и смущенно комкая в руках свой картуз: посмел против царя восстать! В итоге герой погибает.</a:t>
            </a:r>
            <a:endParaRPr lang="ru-RU" sz="2400" b="1" dirty="0">
              <a:solidFill>
                <a:srgbClr val="4824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69914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1" y="0"/>
            <a:ext cx="9124647" cy="6858000"/>
          </a:xfrm>
          <a:prstGeom prst="rect">
            <a:avLst/>
          </a:prstGeom>
        </p:spPr>
      </p:pic>
      <p:sp>
        <p:nvSpPr>
          <p:cNvPr id="2" name="Прямоугольник 1"/>
          <p:cNvSpPr/>
          <p:nvPr/>
        </p:nvSpPr>
        <p:spPr>
          <a:xfrm>
            <a:off x="727023" y="1184143"/>
            <a:ext cx="4572000" cy="4401205"/>
          </a:xfrm>
          <a:prstGeom prst="rect">
            <a:avLst/>
          </a:prstGeom>
        </p:spPr>
        <p:txBody>
          <a:bodyPr>
            <a:spAutoFit/>
          </a:bodyPr>
          <a:lstStyle/>
          <a:p>
            <a:r>
              <a:rPr lang="ru-RU" sz="2000" b="1" dirty="0">
                <a:solidFill>
                  <a:srgbClr val="663300"/>
                </a:solidFill>
                <a:latin typeface="Times New Roman" panose="02020603050405020304" pitchFamily="18" charset="0"/>
                <a:ea typeface="Times New Roman" panose="02020603050405020304" pitchFamily="18" charset="0"/>
              </a:rPr>
              <a:t>Однако, сочувствие к человеку, </a:t>
            </a:r>
            <a:r>
              <a:rPr lang="ru-RU" sz="2000" b="1" dirty="0" smtClean="0">
                <a:solidFill>
                  <a:srgbClr val="663300"/>
                </a:solidFill>
                <a:latin typeface="Times New Roman" panose="02020603050405020304" pitchFamily="18" charset="0"/>
                <a:ea typeface="Times New Roman" panose="02020603050405020304" pitchFamily="18" charset="0"/>
              </a:rPr>
              <a:t>эту </a:t>
            </a:r>
            <a:r>
              <a:rPr lang="ru-RU" sz="2000" b="1" dirty="0">
                <a:solidFill>
                  <a:srgbClr val="663300"/>
                </a:solidFill>
                <a:latin typeface="Times New Roman" panose="02020603050405020304" pitchFamily="18" charset="0"/>
                <a:ea typeface="Times New Roman" panose="02020603050405020304" pitchFamily="18" charset="0"/>
              </a:rPr>
              <a:t>пронзительную жалость, </a:t>
            </a:r>
            <a:r>
              <a:rPr lang="ru-RU" sz="2000" b="1" dirty="0" smtClean="0">
                <a:solidFill>
                  <a:srgbClr val="663300"/>
                </a:solidFill>
                <a:latin typeface="Times New Roman" panose="02020603050405020304" pitchFamily="18" charset="0"/>
                <a:ea typeface="Times New Roman" panose="02020603050405020304" pitchFamily="18" charset="0"/>
              </a:rPr>
              <a:t>не </a:t>
            </a:r>
            <a:r>
              <a:rPr lang="ru-RU" sz="2000" b="1" dirty="0">
                <a:solidFill>
                  <a:srgbClr val="663300"/>
                </a:solidFill>
                <a:latin typeface="Times New Roman" panose="02020603050405020304" pitchFamily="18" charset="0"/>
                <a:ea typeface="Times New Roman" panose="02020603050405020304" pitchFamily="18" charset="0"/>
              </a:rPr>
              <a:t>стоит путать с идеализацией «маленького человека». Жизненная позиция </a:t>
            </a:r>
            <a:r>
              <a:rPr lang="ru-RU" sz="2000" b="1" dirty="0" smtClean="0">
                <a:solidFill>
                  <a:srgbClr val="663300"/>
                </a:solidFill>
                <a:latin typeface="Times New Roman" panose="02020603050405020304" pitchFamily="18" charset="0"/>
                <a:ea typeface="Times New Roman" panose="02020603050405020304" pitchFamily="18" charset="0"/>
              </a:rPr>
              <a:t>отличается </a:t>
            </a:r>
            <a:r>
              <a:rPr lang="ru-RU" sz="2000" b="1" dirty="0">
                <a:solidFill>
                  <a:srgbClr val="663300"/>
                </a:solidFill>
                <a:latin typeface="Times New Roman" panose="02020603050405020304" pitchFamily="18" charset="0"/>
                <a:ea typeface="Times New Roman" panose="02020603050405020304" pitchFamily="18" charset="0"/>
              </a:rPr>
              <a:t>от позиции Евгения. </a:t>
            </a:r>
            <a:r>
              <a:rPr lang="ru-RU" sz="2000" b="1" dirty="0">
                <a:solidFill>
                  <a:srgbClr val="663300"/>
                </a:solidFill>
                <a:latin typeface="Times New Roman" panose="02020603050405020304" pitchFamily="18" charset="0"/>
                <a:cs typeface="Times New Roman" panose="02020603050405020304" pitchFamily="18" charset="0"/>
              </a:rPr>
              <a:t>Он показывает, что Евгений не понимает, что человек без корней – это в общем – то человек и без будущего. Он становится духовно неустойчивым. </a:t>
            </a:r>
            <a:endParaRPr lang="ru-RU" sz="2000" b="1" dirty="0" smtClean="0">
              <a:solidFill>
                <a:srgbClr val="663300"/>
              </a:solidFill>
              <a:latin typeface="Times New Roman" panose="02020603050405020304" pitchFamily="18" charset="0"/>
              <a:cs typeface="Times New Roman" panose="02020603050405020304" pitchFamily="18" charset="0"/>
            </a:endParaRPr>
          </a:p>
          <a:p>
            <a:r>
              <a:rPr lang="ru-RU" sz="2000" b="1" dirty="0">
                <a:solidFill>
                  <a:srgbClr val="482400"/>
                </a:solidFill>
                <a:latin typeface="Times New Roman" panose="02020603050405020304" pitchFamily="18" charset="0"/>
                <a:ea typeface="Times New Roman" panose="02020603050405020304" pitchFamily="18" charset="0"/>
              </a:rPr>
              <a:t>Пушкин сострадает Евгению, но, не восхищается, не преклоняется перед ним. Человек не должен отрываться от своих корней</a:t>
            </a:r>
            <a:r>
              <a:rPr lang="ru-RU" sz="2000" dirty="0">
                <a:solidFill>
                  <a:srgbClr val="482400"/>
                </a:solidFill>
                <a:latin typeface="Times New Roman" panose="02020603050405020304" pitchFamily="18" charset="0"/>
                <a:ea typeface="Times New Roman" panose="02020603050405020304" pitchFamily="18" charset="0"/>
              </a:rPr>
              <a:t>.</a:t>
            </a:r>
            <a:endParaRPr lang="ru-RU" sz="2000" dirty="0">
              <a:solidFill>
                <a:srgbClr val="482400"/>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rotWithShape="1">
          <a:blip r:embed="rId3"/>
          <a:srcRect t="2237"/>
          <a:stretch/>
        </p:blipFill>
        <p:spPr>
          <a:xfrm rot="21378572">
            <a:off x="4603316" y="303482"/>
            <a:ext cx="3694011" cy="2672405"/>
          </a:xfrm>
          <a:prstGeom prst="rect">
            <a:avLst/>
          </a:prstGeom>
          <a:scene3d>
            <a:camera prst="perspectiveHeroicExtremeLeftFacing"/>
            <a:lightRig rig="threePt" dir="t"/>
          </a:scene3d>
        </p:spPr>
      </p:pic>
      <p:pic>
        <p:nvPicPr>
          <p:cNvPr id="5" name="Рисунок 4"/>
          <p:cNvPicPr>
            <a:picLocks noChangeAspect="1"/>
          </p:cNvPicPr>
          <p:nvPr/>
        </p:nvPicPr>
        <p:blipFill rotWithShape="1">
          <a:blip r:embed="rId4"/>
          <a:srcRect r="26057"/>
          <a:stretch/>
        </p:blipFill>
        <p:spPr>
          <a:xfrm>
            <a:off x="5036697" y="2717529"/>
            <a:ext cx="3605134" cy="2742497"/>
          </a:xfrm>
          <a:prstGeom prst="rect">
            <a:avLst/>
          </a:prstGeom>
          <a:scene3d>
            <a:camera prst="perspectiveHeroicExtremeLeftFacing"/>
            <a:lightRig rig="threePt" dir="t"/>
          </a:scene3d>
        </p:spPr>
      </p:pic>
    </p:spTree>
    <p:extLst>
      <p:ext uri="{BB962C8B-B14F-4D97-AF65-F5344CB8AC3E}">
        <p14:creationId xmlns:p14="http://schemas.microsoft.com/office/powerpoint/2010/main" val="3137353220"/>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262</TotalTime>
  <Words>802</Words>
  <Application>Microsoft Office PowerPoint</Application>
  <PresentationFormat>Экран (4:3)</PresentationFormat>
  <Paragraphs>70</Paragraphs>
  <Slides>17</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17</vt:i4>
      </vt:variant>
    </vt:vector>
  </HeadingPairs>
  <TitlesOfParts>
    <vt:vector size="18"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Haier</dc:creator>
  <cp:lastModifiedBy>user</cp:lastModifiedBy>
  <cp:revision>34</cp:revision>
  <dcterms:created xsi:type="dcterms:W3CDTF">2023-11-06T06:10:10Z</dcterms:created>
  <dcterms:modified xsi:type="dcterms:W3CDTF">2024-01-30T14:03:04Z</dcterms:modified>
</cp:coreProperties>
</file>