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3" r:id="rId4"/>
    <p:sldId id="273" r:id="rId5"/>
    <p:sldId id="270" r:id="rId6"/>
    <p:sldId id="271" r:id="rId7"/>
    <p:sldId id="272" r:id="rId8"/>
    <p:sldId id="274" r:id="rId9"/>
    <p:sldId id="275" r:id="rId10"/>
    <p:sldId id="277" r:id="rId11"/>
    <p:sldId id="280" r:id="rId12"/>
    <p:sldId id="281" r:id="rId13"/>
    <p:sldId id="279" r:id="rId14"/>
    <p:sldId id="282" r:id="rId15"/>
    <p:sldId id="276" r:id="rId16"/>
    <p:sldId id="283" r:id="rId17"/>
    <p:sldId id="286" r:id="rId18"/>
    <p:sldId id="284" r:id="rId19"/>
    <p:sldId id="285" r:id="rId20"/>
    <p:sldId id="287" r:id="rId21"/>
    <p:sldId id="288" r:id="rId22"/>
    <p:sldId id="289" r:id="rId23"/>
    <p:sldId id="290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758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Университетский лицей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EC9ED-B2CC-4A77-8CA4-16953B0372CB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2D1B4-097E-41D0-9852-1EEA2E54DF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206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Университетский лицей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EB5C-C626-4CDC-95DE-F658FE7D143E}" type="datetimeFigureOut">
              <a:rPr lang="ru-RU" smtClean="0"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1CE12-9DA3-47E5-8294-E844C352E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0531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1CE12-9DA3-47E5-8294-E844C352E8C0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Университетский лицей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83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Университетский лицей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1CE12-9DA3-47E5-8294-E844C352E8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7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Университетский лицей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1CE12-9DA3-47E5-8294-E844C352E8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7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Университетский лицей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1CE12-9DA3-47E5-8294-E844C352E8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7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Университетский лицей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41CE12-9DA3-47E5-8294-E844C352E8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27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F18F7-C733-4701-AA9D-3C22E8452956}" type="datetime1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89E4-B46D-4C12-888A-0811FC7FB2D7}" type="datetime1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4C9A-3A42-4369-80A5-739633E14739}" type="datetime1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42949-3AE4-4A71-B459-A8377624200D}" type="datetime1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A424F-204A-4A08-B8EB-B931210B5754}" type="datetime1">
              <a:rPr lang="ru-RU" smtClean="0"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9D873-8EF9-4A08-8224-7F04576B625E}" type="datetime1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33AA-A9DC-4DA0-9E34-11640394D3C9}" type="datetime1">
              <a:rPr lang="ru-RU" smtClean="0"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258F-D489-4D6B-BFF1-924B8A602F12}" type="datetime1">
              <a:rPr lang="ru-RU" smtClean="0"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643D-8820-4E68-930C-B2830ADBAC94}" type="datetime1">
              <a:rPr lang="ru-RU" smtClean="0"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5E8D7-FA2A-48CB-BE81-5C36BCC436C0}" type="datetime1">
              <a:rPr lang="ru-RU" smtClean="0"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C7F2-6212-457D-A34E-517B3E950514}" type="datetime1">
              <a:rPr lang="ru-RU" smtClean="0"/>
              <a:t>31.01.2024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Биология 5-6 класс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6FC832-D969-40DE-9222-CA5DB0A5199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Биология 5-6 класс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0521F70-128B-409F-8615-1C7A30A0E0BF}" type="datetime1">
              <a:rPr lang="ru-RU" smtClean="0"/>
              <a:t>31.01.2024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lumpics.ru/software-for-usb-microscope/#AmScope" TargetMode="External"/><Relationship Id="rId3" Type="http://schemas.openxmlformats.org/officeDocument/2006/relationships/image" Target="../media/image42.png"/><Relationship Id="rId7" Type="http://schemas.openxmlformats.org/officeDocument/2006/relationships/hyperlink" Target="https://lumpics.ru/software-for-usb-microscope/#MiniSee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umpics.ru/software-for-usb-microscope/#DinoCapture" TargetMode="External"/><Relationship Id="rId5" Type="http://schemas.openxmlformats.org/officeDocument/2006/relationships/hyperlink" Target="https://lumpics.ru/software-for-usb-microscope/#AMCap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lumpics.ru/software-for-usb-microscope/#Digital_Viewer" TargetMode="External"/><Relationship Id="rId9" Type="http://schemas.openxmlformats.org/officeDocument/2006/relationships/hyperlink" Target="https://lumpics.ru/software-for-usb-microscope/#ToupVie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7776864" cy="1656184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73705" y="4581128"/>
            <a:ext cx="7632848" cy="864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96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Системное мышление</a:t>
            </a:r>
            <a:endParaRPr lang="ru-RU" sz="2800" b="1" dirty="0">
              <a:solidFill>
                <a:srgbClr val="0096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204864"/>
            <a:ext cx="699314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Цифровой</a:t>
            </a:r>
          </a:p>
          <a:p>
            <a:pPr algn="ctr"/>
            <a:r>
              <a:rPr lang="en-US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USB-</a:t>
            </a:r>
            <a:r>
              <a:rPr lang="ru-RU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микроскоп</a:t>
            </a:r>
            <a:endParaRPr lang="ru-RU" sz="6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6461760" cy="64807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Как сделать микроскоп своими руками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090" y="764704"/>
            <a:ext cx="1528564" cy="1146423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29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904876" y="165102"/>
            <a:ext cx="7610474" cy="2044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Times New Roman"/>
              <a:buNone/>
            </a:pPr>
            <a:r>
              <a:rPr lang="ru-RU" sz="3959" b="1" u="sng" dirty="0">
                <a:latin typeface="Times New Roman"/>
                <a:ea typeface="Times New Roman"/>
                <a:cs typeface="Times New Roman"/>
                <a:sym typeface="Times New Roman"/>
              </a:rPr>
              <a:t>Микроскоп</a:t>
            </a:r>
            <a:r>
              <a:rPr lang="ru-RU" sz="3959" dirty="0"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-RU" sz="3240" u="sng" dirty="0">
                <a:latin typeface="Times New Roman"/>
                <a:ea typeface="Times New Roman"/>
                <a:cs typeface="Times New Roman"/>
                <a:sym typeface="Times New Roman"/>
              </a:rPr>
              <a:t>оптический прибор</a:t>
            </a:r>
            <a:r>
              <a:rPr lang="ru-RU" sz="3240" dirty="0">
                <a:latin typeface="Times New Roman"/>
                <a:ea typeface="Times New Roman"/>
                <a:cs typeface="Times New Roman"/>
                <a:sym typeface="Times New Roman"/>
              </a:rPr>
              <a:t> для получения </a:t>
            </a:r>
            <a:r>
              <a:rPr lang="ru-RU" sz="3240" u="sng" dirty="0">
                <a:latin typeface="Times New Roman"/>
                <a:ea typeface="Times New Roman"/>
                <a:cs typeface="Times New Roman"/>
                <a:sym typeface="Times New Roman"/>
              </a:rPr>
              <a:t>увеличенного изображения </a:t>
            </a:r>
            <a:r>
              <a:rPr lang="ru-RU" sz="3240" dirty="0">
                <a:latin typeface="Times New Roman"/>
                <a:ea typeface="Times New Roman"/>
                <a:cs typeface="Times New Roman"/>
                <a:sym typeface="Times New Roman"/>
              </a:rPr>
              <a:t>мелких объектов и их деталей, невидимых невооружённым глазом.</a:t>
            </a:r>
            <a:endParaRPr dirty="0"/>
          </a:p>
        </p:txBody>
      </p:sp>
      <p:sp>
        <p:nvSpPr>
          <p:cNvPr id="144" name="Google Shape;144;p21"/>
          <p:cNvSpPr/>
          <p:nvPr/>
        </p:nvSpPr>
        <p:spPr>
          <a:xfrm>
            <a:off x="179512" y="5989181"/>
            <a:ext cx="84201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Название прибора произошло от двух греческих слов: (</a:t>
            </a:r>
            <a:r>
              <a:rPr lang="ru-RU" sz="1800" b="0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mikros</a:t>
            </a:r>
            <a:r>
              <a:rPr lang="ru-RU" sz="1800" b="0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),что означает (малый)и (</a:t>
            </a:r>
            <a:r>
              <a:rPr lang="ru-RU" sz="1800" b="0" i="0" u="none" strike="noStrike" cap="none" dirty="0" err="1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skopeo</a:t>
            </a:r>
            <a:r>
              <a:rPr lang="ru-RU" sz="1800" b="0" i="0" u="none" strike="noStrike" cap="none" dirty="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)-смотрю.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Рисунок 7" descr="https://mbs10.ru/images/mikroskop/b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29493"/>
            <a:ext cx="2271514" cy="303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mbs10.ru/images/mikroskop/stere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51" y="2015578"/>
            <a:ext cx="2160240" cy="358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mbs10.ru/images/mikroskop/lyu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91" y="2132856"/>
            <a:ext cx="3734917" cy="31157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069628" y="5458523"/>
            <a:ext cx="3174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/>
              <a:t>Люминесцентный микроскоп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92195" y="5492702"/>
            <a:ext cx="197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smtClean="0"/>
              <a:t>Стереомикроскоп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2699" y="5492702"/>
            <a:ext cx="168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smtClean="0"/>
              <a:t>Бинокулярный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0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714375"/>
            <a:ext cx="37861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357188" y="4143375"/>
            <a:ext cx="8103244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 Schoolbook" pitchFamily="18" charset="0"/>
              </a:rPr>
              <a:t>Микроскоп </a:t>
            </a:r>
            <a:r>
              <a:rPr lang="ru-RU" sz="2800" b="1" dirty="0" err="1">
                <a:solidFill>
                  <a:srgbClr val="0070C0"/>
                </a:solidFill>
                <a:latin typeface="Century Schoolbook" pitchFamily="18" charset="0"/>
              </a:rPr>
              <a:t>Янсена</a:t>
            </a:r>
            <a:endParaRPr lang="ru-RU" sz="2800" b="1" dirty="0">
              <a:solidFill>
                <a:srgbClr val="0070C0"/>
              </a:solidFill>
              <a:latin typeface="Century Schoolbook" pitchFamily="18" charset="0"/>
            </a:endParaRPr>
          </a:p>
          <a:p>
            <a:endParaRPr lang="ru-RU" sz="2800" dirty="0">
              <a:latin typeface="Century Schoolbook" pitchFamily="18" charset="0"/>
            </a:endParaRPr>
          </a:p>
          <a:p>
            <a:r>
              <a:rPr lang="ru-RU" sz="2800" dirty="0">
                <a:latin typeface="Century Schoolbook" pitchFamily="18" charset="0"/>
              </a:rPr>
              <a:t>Его увеличение составляло от 3 до 10 раз. Каждый следующий микроскоп значительно усовершенствовал. </a:t>
            </a:r>
            <a:endParaRPr lang="ru-RU" sz="2800" dirty="0">
              <a:latin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3317" y="138218"/>
            <a:ext cx="3567115" cy="4763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4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" y="371219"/>
            <a:ext cx="40608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4"/>
          <p:cNvSpPr>
            <a:spLocks noChangeArrowheads="1"/>
          </p:cNvSpPr>
          <p:nvPr/>
        </p:nvSpPr>
        <p:spPr bwMode="auto">
          <a:xfrm>
            <a:off x="467544" y="5445224"/>
            <a:ext cx="7596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Century Schoolbook" pitchFamily="18" charset="0"/>
              </a:rPr>
              <a:t>Первое крупное усовершенствование сложного микроскопа связано с именем английского физика </a:t>
            </a:r>
            <a:r>
              <a:rPr lang="ru-RU" sz="2400" dirty="0">
                <a:solidFill>
                  <a:srgbClr val="0070C0"/>
                </a:solidFill>
                <a:latin typeface="Century Schoolbook" pitchFamily="18" charset="0"/>
              </a:rPr>
              <a:t>Роберта Гука </a:t>
            </a:r>
            <a:r>
              <a:rPr lang="ru-RU" sz="2400" dirty="0">
                <a:latin typeface="Century Schoolbook" pitchFamily="18" charset="0"/>
              </a:rPr>
              <a:t>(1635-1703).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808" y="363109"/>
            <a:ext cx="3500438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666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188"/>
            <a:ext cx="1643062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2195736" y="188640"/>
            <a:ext cx="457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entury Schoolbook" pitchFamily="18" charset="0"/>
              </a:rPr>
              <a:t> </a:t>
            </a:r>
            <a:r>
              <a:rPr lang="ru-RU" sz="2400" dirty="0">
                <a:latin typeface="Century Schoolbook" pitchFamily="18" charset="0"/>
              </a:rPr>
              <a:t>Электронный микроскоп позволяет получить разрешение до 0,1-0,01 </a:t>
            </a:r>
            <a:r>
              <a:rPr lang="ru-RU" sz="2400" dirty="0" err="1">
                <a:latin typeface="Century Schoolbook" pitchFamily="18" charset="0"/>
              </a:rPr>
              <a:t>нм</a:t>
            </a:r>
            <a:r>
              <a:rPr lang="ru-RU" sz="2400" dirty="0">
                <a:latin typeface="Century Schoolbook" pitchFamily="18" charset="0"/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621072"/>
            <a:ext cx="2664296" cy="1971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19512"/>
          <a:stretch>
            <a:fillRect/>
          </a:stretch>
        </p:blipFill>
        <p:spPr bwMode="auto">
          <a:xfrm>
            <a:off x="1991690" y="4210515"/>
            <a:ext cx="2664296" cy="1877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505015" y="1700808"/>
            <a:ext cx="4015913" cy="4525962"/>
          </a:xfrm>
          <a:prstGeom prst="rect">
            <a:avLst/>
          </a:prstGeom>
        </p:spPr>
        <p:txBody>
          <a:bodyPr/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entury Schoolbook" pitchFamily="18" charset="0"/>
              </a:rPr>
              <a:t>Глаз человека способен различать детали объекта, отстоящие друг от друга не менее чем на 0,08 мм. </a:t>
            </a:r>
          </a:p>
          <a:p>
            <a:endParaRPr lang="ru-RU" sz="2400" dirty="0" smtClean="0">
              <a:latin typeface="Century Schoolbook" pitchFamily="18" charset="0"/>
            </a:endParaRPr>
          </a:p>
          <a:p>
            <a:r>
              <a:rPr lang="ru-RU" sz="2400" dirty="0" smtClean="0">
                <a:latin typeface="Century Schoolbook" pitchFamily="18" charset="0"/>
              </a:rPr>
              <a:t>С помощью светового микроскопа можно видеть детали, расстояние между которыми составляет до 0,2 мкм.</a:t>
            </a:r>
          </a:p>
          <a:p>
            <a:pPr>
              <a:buFont typeface="Arial" charset="0"/>
              <a:buNone/>
            </a:pPr>
            <a:endParaRPr lang="ru-RU" sz="2400" dirty="0" smtClean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nauchniestati.ru/wp-content/uploads/2018/06/ris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388"/>
            <a:ext cx="7848872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8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792088"/>
          </a:xfrm>
        </p:spPr>
        <p:txBody>
          <a:bodyPr/>
          <a:lstStyle/>
          <a:p>
            <a:pPr algn="ctr"/>
            <a:r>
              <a:rPr lang="ru-RU" sz="4000" dirty="0"/>
              <a:t>Принципиальная схема устройства камеры (зрения)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Принципиальная схема устройства камеры (зрения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6" y="1268760"/>
            <a:ext cx="766305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лок-схема веб-камер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6192688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491" y="188640"/>
            <a:ext cx="7620000" cy="706090"/>
          </a:xfrm>
        </p:spPr>
        <p:txBody>
          <a:bodyPr/>
          <a:lstStyle/>
          <a:p>
            <a:r>
              <a:rPr lang="ru-RU" sz="3600" dirty="0"/>
              <a:t>Как работает оптический микроскоп</a:t>
            </a:r>
            <a:r>
              <a:rPr lang="ru-RU" sz="3600" dirty="0" smtClean="0"/>
              <a:t>?</a:t>
            </a:r>
            <a:endParaRPr lang="ru-RU" sz="36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17689"/>
            <a:ext cx="5688632" cy="4176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8909" y="5013176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Принцип работы оптического микроскопа достаточно прост: </a:t>
            </a:r>
            <a:r>
              <a:rPr lang="ru-RU" sz="2000" dirty="0">
                <a:solidFill>
                  <a:srgbClr val="002060"/>
                </a:solidFill>
              </a:rPr>
              <a:t>расходящийся пучок света проходит сквозь образец, полученное изображение увеличивается объективом, преломляется для поступления в тубус окуляра, где увеличивается еще раз. После этого пучок света поступает на сетчатку глаза, формируя картинку.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683" y="1243225"/>
            <a:ext cx="2729336" cy="35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16" y="116632"/>
            <a:ext cx="8136904" cy="562074"/>
          </a:xfrm>
        </p:spPr>
        <p:txBody>
          <a:bodyPr/>
          <a:lstStyle/>
          <a:p>
            <a:pPr algn="ctr"/>
            <a:r>
              <a:rPr lang="ru-RU" sz="3600" dirty="0" smtClean="0"/>
              <a:t>Изготовление </a:t>
            </a:r>
            <a:r>
              <a:rPr lang="en-US" sz="3600" dirty="0" smtClean="0"/>
              <a:t>USB</a:t>
            </a:r>
            <a:r>
              <a:rPr lang="ru-RU" sz="3600" dirty="0" smtClean="0"/>
              <a:t>-микроскопа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1017" y="692696"/>
            <a:ext cx="72250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элементы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Fizika\НОВАЯ РАБОТА В ВОЛГАУ на каф.ФИЗИКЕ\УНИВЕРСИТЕТСКИЙ ЛИЦЕЙ\ДОПОЛНИТЕЛЬНЫЕ занятия для 7-9 кл 2-урока\Материал по USB-микроскопу\Фото USB-микроскоп\Объекти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9027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птическая схема Гелиос-44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79" y="1339027"/>
            <a:ext cx="3289615" cy="22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06909" y="3582362"/>
            <a:ext cx="32966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Оптическая схема типа ‘</a:t>
            </a:r>
            <a:r>
              <a:rPr lang="ru-RU" b="1" dirty="0" err="1">
                <a:solidFill>
                  <a:srgbClr val="0070C0"/>
                </a:solidFill>
              </a:rPr>
              <a:t>Planar</a:t>
            </a:r>
            <a:r>
              <a:rPr lang="ru-RU" b="1" dirty="0">
                <a:solidFill>
                  <a:srgbClr val="0070C0"/>
                </a:solidFill>
              </a:rPr>
              <a:t>’ (</a:t>
            </a:r>
            <a:r>
              <a:rPr lang="ru-RU" b="1" dirty="0" err="1">
                <a:solidFill>
                  <a:srgbClr val="0070C0"/>
                </a:solidFill>
              </a:rPr>
              <a:t>Планар</a:t>
            </a:r>
            <a:r>
              <a:rPr lang="ru-RU" b="1" dirty="0" smtClean="0">
                <a:solidFill>
                  <a:srgbClr val="0070C0"/>
                </a:solidFill>
              </a:rPr>
              <a:t>)</a:t>
            </a:r>
            <a:r>
              <a:rPr lang="ru-RU" b="1" dirty="0">
                <a:solidFill>
                  <a:srgbClr val="0070C0"/>
                </a:solidFill>
              </a:rPr>
              <a:t> произведенный на заводе ‘Юпитер’, Валдай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dirty="0"/>
              <a:t> </a:t>
            </a:r>
            <a:r>
              <a:rPr lang="ru-RU" b="1" dirty="0">
                <a:solidFill>
                  <a:srgbClr val="00B050"/>
                </a:solidFill>
              </a:rPr>
              <a:t>Оптическая схема была скопирована с объектива </a:t>
            </a:r>
            <a:r>
              <a:rPr lang="ru-RU" b="1" dirty="0" err="1">
                <a:solidFill>
                  <a:srgbClr val="00B050"/>
                </a:solidFill>
              </a:rPr>
              <a:t>Carl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Zeiss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Jena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Biotat</a:t>
            </a:r>
            <a:r>
              <a:rPr lang="ru-RU" dirty="0">
                <a:solidFill>
                  <a:srgbClr val="00B050"/>
                </a:solidFill>
              </a:rPr>
              <a:t> 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1713" y="4797152"/>
            <a:ext cx="4638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объектив – </a:t>
            </a:r>
            <a:r>
              <a:rPr lang="en-US" b="1" dirty="0">
                <a:solidFill>
                  <a:srgbClr val="0070C0"/>
                </a:solidFill>
              </a:rPr>
              <a:t>HELIOS-44M </a:t>
            </a:r>
            <a:r>
              <a:rPr lang="en-US" b="1" dirty="0" smtClean="0">
                <a:solidFill>
                  <a:srgbClr val="0070C0"/>
                </a:solidFill>
              </a:rPr>
              <a:t>2/58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Фокусное расстояние 58 мм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максимальный </a:t>
            </a:r>
            <a:r>
              <a:rPr lang="ru-RU" dirty="0">
                <a:solidFill>
                  <a:srgbClr val="0070C0"/>
                </a:solidFill>
              </a:rPr>
              <a:t>коэффициент увеличения составляет </a:t>
            </a:r>
            <a:r>
              <a:rPr lang="ru-RU" dirty="0" smtClean="0">
                <a:solidFill>
                  <a:srgbClr val="0070C0"/>
                </a:solidFill>
              </a:rPr>
              <a:t>1:7.35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Диафрагма (апертура) от </a:t>
            </a:r>
            <a:r>
              <a:rPr lang="en-US" dirty="0">
                <a:solidFill>
                  <a:srgbClr val="0070C0"/>
                </a:solidFill>
              </a:rPr>
              <a:t>F/2.0 </a:t>
            </a:r>
            <a:r>
              <a:rPr lang="ru-RU" dirty="0">
                <a:solidFill>
                  <a:srgbClr val="0070C0"/>
                </a:solidFill>
              </a:rPr>
              <a:t>до </a:t>
            </a:r>
            <a:r>
              <a:rPr lang="en-US" dirty="0">
                <a:solidFill>
                  <a:srgbClr val="0070C0"/>
                </a:solidFill>
              </a:rPr>
              <a:t>F/16.0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30" name="Picture 6" descr="Диафрагма объектив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18" y="5358384"/>
            <a:ext cx="3512964" cy="140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6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620000" cy="994122"/>
          </a:xfrm>
        </p:spPr>
        <p:txBody>
          <a:bodyPr/>
          <a:lstStyle/>
          <a:p>
            <a:pPr algn="ctr"/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Веб-камера </a:t>
            </a:r>
            <a:r>
              <a:rPr lang="en-US" sz="3200" b="1" dirty="0"/>
              <a:t>Trust WB-3320X 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err="1"/>
              <a:t>HiRes</a:t>
            </a:r>
            <a:r>
              <a:rPr lang="ru-RU" sz="3200" dirty="0"/>
              <a:t> </a:t>
            </a:r>
            <a:r>
              <a:rPr lang="ru-RU" sz="3200" dirty="0" err="1"/>
              <a:t>Webcam</a:t>
            </a:r>
            <a:r>
              <a:rPr lang="ru-RU" sz="3200" dirty="0"/>
              <a:t> </a:t>
            </a:r>
            <a:r>
              <a:rPr lang="ru-RU" sz="3200" dirty="0" err="1"/>
              <a:t>Live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iRes Webcam Live WB-3320X-Visu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2727"/>
            <a:ext cx="260769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7428" y="4513428"/>
            <a:ext cx="37268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Высококачественная веб-камера с интерфейсом USB, с аппаратным разрешением 640 x 480, разрешением 1,3 мегапикселя для моментальных снимков и встроенным </a:t>
            </a:r>
            <a:r>
              <a:rPr lang="ru-RU" dirty="0" smtClean="0">
                <a:solidFill>
                  <a:srgbClr val="002060"/>
                </a:solidFill>
              </a:rPr>
              <a:t>микрофоном.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67" y="1655238"/>
            <a:ext cx="4384179" cy="241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95894" y="45134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ПЗС</a:t>
            </a:r>
            <a:r>
              <a:rPr lang="ru-RU" dirty="0" err="1">
                <a:solidFill>
                  <a:srgbClr val="002060"/>
                </a:solidFill>
              </a:rPr>
              <a:t>-</a:t>
            </a:r>
            <a:r>
              <a:rPr lang="ru-RU" b="1" dirty="0" err="1">
                <a:solidFill>
                  <a:srgbClr val="002060"/>
                </a:solidFill>
              </a:rPr>
              <a:t>ма́трица</a:t>
            </a:r>
            <a:r>
              <a:rPr lang="ru-RU" dirty="0">
                <a:solidFill>
                  <a:srgbClr val="002060"/>
                </a:solidFill>
              </a:rPr>
              <a:t> (сокр. от «прибор с зарядовой связью»), или </a:t>
            </a:r>
            <a:r>
              <a:rPr lang="ru-RU" dirty="0" err="1">
                <a:solidFill>
                  <a:srgbClr val="002060"/>
                </a:solidFill>
              </a:rPr>
              <a:t>CCD-</a:t>
            </a:r>
            <a:r>
              <a:rPr lang="ru-RU" b="1" dirty="0" err="1">
                <a:solidFill>
                  <a:srgbClr val="002060"/>
                </a:solidFill>
              </a:rPr>
              <a:t>ма́трица</a:t>
            </a:r>
            <a:r>
              <a:rPr lang="ru-RU" dirty="0">
                <a:solidFill>
                  <a:srgbClr val="002060"/>
                </a:solidFill>
              </a:rPr>
              <a:t> — специализированная аналоговая интегральная микросхема, состоящая из светочувствительных </a:t>
            </a:r>
            <a:r>
              <a:rPr lang="ru-RU" dirty="0" smtClean="0">
                <a:solidFill>
                  <a:srgbClr val="002060"/>
                </a:solidFill>
              </a:rPr>
              <a:t>фотодиодов.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 descr="https://cf.ppt-online.org/files1/slide/i/irkUw6xKYuosnqjAHeGNdCpfImDV1BR5tF09SXEzWc/slide-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280920" cy="61206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620000" cy="1152128"/>
          </a:xfrm>
        </p:spPr>
        <p:txBody>
          <a:bodyPr/>
          <a:lstStyle/>
          <a:p>
            <a:pPr algn="ctr"/>
            <a:r>
              <a:rPr lang="ru-RU" sz="3200" b="1" dirty="0"/>
              <a:t>Мы смотрим на мир через очки.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Одни </a:t>
            </a:r>
            <a:r>
              <a:rPr lang="ru-RU" sz="3200" b="1" dirty="0"/>
              <a:t>линзы мир преувеличивают, другие преуменьшают</a:t>
            </a:r>
            <a:r>
              <a:rPr lang="ru-RU" sz="3200" dirty="0"/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060848"/>
            <a:ext cx="7992888" cy="4043535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>«Показать </a:t>
            </a:r>
            <a:r>
              <a:rPr lang="ru-RU" sz="2400" dirty="0"/>
              <a:t>на практике, что создать микроскоп, используя недорогую веб камеру </a:t>
            </a:r>
            <a:r>
              <a:rPr lang="ru-RU" sz="2400" dirty="0" smtClean="0"/>
              <a:t>и объектив от фотоаппарата с </a:t>
            </a:r>
            <a:r>
              <a:rPr lang="ru-RU" sz="2400" dirty="0"/>
              <a:t>увеличение в </a:t>
            </a:r>
            <a:r>
              <a:rPr lang="ru-RU" sz="2400" dirty="0" smtClean="0"/>
              <a:t>200 -300 </a:t>
            </a:r>
            <a:r>
              <a:rPr lang="ru-RU" sz="2400" dirty="0"/>
              <a:t>раз возможно».</a:t>
            </a:r>
          </a:p>
          <a:p>
            <a:pPr fontAlgn="base"/>
            <a:r>
              <a:rPr lang="ru-RU" sz="2400" dirty="0" smtClean="0"/>
              <a:t>Определили</a:t>
            </a:r>
            <a:r>
              <a:rPr lang="ru-RU" sz="2400" dirty="0"/>
              <a:t> </a:t>
            </a:r>
            <a:r>
              <a:rPr lang="ru-RU" sz="2400" b="1" dirty="0"/>
              <a:t>гипотезу:</a:t>
            </a:r>
            <a:r>
              <a:rPr lang="ru-RU" sz="2400" dirty="0"/>
              <a:t> «Возможно ли, создать электронный микроскоп </a:t>
            </a:r>
            <a:r>
              <a:rPr lang="ru-RU" sz="2400" dirty="0" smtClean="0"/>
              <a:t>в </a:t>
            </a:r>
            <a:r>
              <a:rPr lang="ru-RU" sz="2400" dirty="0"/>
              <a:t>домашних условиях, затратив минимальное время</a:t>
            </a:r>
            <a:r>
              <a:rPr lang="ru-RU" sz="2400" dirty="0" smtClean="0"/>
              <a:t>.»</a:t>
            </a:r>
          </a:p>
          <a:p>
            <a:pPr fontAlgn="base"/>
            <a:r>
              <a:rPr lang="ru-RU" sz="2400" b="1" dirty="0">
                <a:solidFill>
                  <a:srgbClr val="FF0000"/>
                </a:solidFill>
              </a:rPr>
              <a:t>Новизна исследования</a:t>
            </a:r>
            <a:r>
              <a:rPr lang="ru-RU" sz="2400" dirty="0"/>
              <a:t> заключается в том, что: используя элементарный, недорогой подручный материал, каждый из интересующихся учащихся может самостоятельно собрать микроскоп для изучения окружающего мира у себя дома с минимальной затратой времени и средств.</a:t>
            </a: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88640"/>
            <a:ext cx="72250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Сборка микроскопа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D:\Fizika\НОВАЯ РАБОТА В ВОЛГАУ на каф.ФИЗИКЕ\УНИВЕРСИТЕТСКИЙ ЛИЦЕЙ\ДОПОЛНИТЕЛЬНЫЕ занятия для 7-9 кл 2-урока\Материал по USB-микроскопу\Фото USB-микроскоп\Подставка для USB-микроскопа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" y="1206379"/>
            <a:ext cx="2551509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19" descr="крепление объктива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99792" y="1134530"/>
            <a:ext cx="2580999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941167"/>
            <a:ext cx="2000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Подставка </a:t>
            </a:r>
            <a:r>
              <a:rPr lang="ru-RU" sz="2000" dirty="0">
                <a:solidFill>
                  <a:srgbClr val="0070C0"/>
                </a:solidFill>
              </a:rPr>
              <a:t>для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USB-</a:t>
            </a:r>
            <a:r>
              <a:rPr lang="ru-RU" sz="2000" dirty="0">
                <a:solidFill>
                  <a:srgbClr val="0070C0"/>
                </a:solidFill>
              </a:rPr>
              <a:t>микроскопа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45613" y="4941167"/>
            <a:ext cx="208935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Тубусодержатель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ля объектива,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веб-камеры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и соединения к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стойки подставки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35" y="1134530"/>
            <a:ext cx="2461023" cy="30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553597" y="4147102"/>
            <a:ext cx="2573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Извлечение ИК-фильтра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3577" y="4598765"/>
            <a:ext cx="30243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Данный фильтр препятствует прохождения инфракрасной области спектра с длиной волны от 740 </a:t>
            </a:r>
            <a:r>
              <a:rPr lang="ru-RU" dirty="0" err="1">
                <a:solidFill>
                  <a:srgbClr val="0070C0"/>
                </a:solidFill>
              </a:rPr>
              <a:t>нм</a:t>
            </a:r>
            <a:r>
              <a:rPr lang="ru-RU" dirty="0">
                <a:solidFill>
                  <a:srgbClr val="0070C0"/>
                </a:solidFill>
              </a:rPr>
              <a:t> до 2500 </a:t>
            </a:r>
            <a:r>
              <a:rPr lang="ru-RU" dirty="0" err="1">
                <a:solidFill>
                  <a:srgbClr val="0070C0"/>
                </a:solidFill>
              </a:rPr>
              <a:t>нм</a:t>
            </a:r>
            <a:r>
              <a:rPr lang="ru-RU" dirty="0">
                <a:solidFill>
                  <a:srgbClr val="0070C0"/>
                </a:solidFill>
              </a:rPr>
              <a:t> (нанометров), </a:t>
            </a:r>
            <a:r>
              <a:rPr lang="ru-RU" dirty="0" smtClean="0">
                <a:solidFill>
                  <a:srgbClr val="0070C0"/>
                </a:solidFill>
              </a:rPr>
              <a:t>что нарушило бы работу </a:t>
            </a:r>
            <a:r>
              <a:rPr lang="ru-RU" dirty="0">
                <a:solidFill>
                  <a:srgbClr val="0070C0"/>
                </a:solidFill>
              </a:rPr>
              <a:t>оптической части микроскопа. </a:t>
            </a:r>
          </a:p>
        </p:txBody>
      </p:sp>
    </p:spTree>
    <p:extLst>
      <p:ext uri="{BB962C8B-B14F-4D97-AF65-F5344CB8AC3E}">
        <p14:creationId xmlns:p14="http://schemas.microsoft.com/office/powerpoint/2010/main" val="428440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9" y="665005"/>
            <a:ext cx="442833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569"/>
            <a:ext cx="3503738" cy="433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57910" y="5184476"/>
            <a:ext cx="25788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Тубусодержатель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с объективом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4174" y="5189130"/>
            <a:ext cx="3214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Удлинительные кольца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4" descr="C:\Users\ELDO\Documents\Работа 2019-2020\Физика\презентации\фото на usb микроскоп (1)\img_20200319_072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7" y="337578"/>
            <a:ext cx="3190875" cy="460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Рисунок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b="19142"/>
          <a:stretch>
            <a:fillRect/>
          </a:stretch>
        </p:blipFill>
        <p:spPr bwMode="auto">
          <a:xfrm>
            <a:off x="3347864" y="604285"/>
            <a:ext cx="502895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1000" y="4970305"/>
            <a:ext cx="270593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Цифровой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</a:rPr>
              <a:t>USB- </a:t>
            </a:r>
            <a:r>
              <a:rPr lang="ru-RU" sz="2800" dirty="0" smtClean="0">
                <a:solidFill>
                  <a:srgbClr val="002060"/>
                </a:solidFill>
              </a:rPr>
              <a:t>Микроскоп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 собранном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виде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4181" y="3889269"/>
            <a:ext cx="4757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Сопряжение </a:t>
            </a:r>
            <a:r>
              <a:rPr lang="en-US" sz="2000" dirty="0" smtClean="0">
                <a:solidFill>
                  <a:srgbClr val="002060"/>
                </a:solidFill>
              </a:rPr>
              <a:t>USB</a:t>
            </a:r>
            <a:r>
              <a:rPr lang="ru-RU" sz="2000" dirty="0" smtClean="0">
                <a:solidFill>
                  <a:srgbClr val="002060"/>
                </a:solidFill>
              </a:rPr>
              <a:t>-микроскоп  </a:t>
            </a:r>
          </a:p>
          <a:p>
            <a:r>
              <a:rPr lang="ru-RU" sz="2000" dirty="0">
                <a:solidFill>
                  <a:srgbClr val="002060"/>
                </a:solidFill>
              </a:rPr>
              <a:t>с</a:t>
            </a:r>
            <a:r>
              <a:rPr lang="ru-RU" sz="2000" dirty="0" smtClean="0">
                <a:solidFill>
                  <a:srgbClr val="002060"/>
                </a:solidFill>
              </a:rPr>
              <a:t> компьютером при </a:t>
            </a:r>
            <a:r>
              <a:rPr lang="ru-RU" sz="2000" dirty="0">
                <a:solidFill>
                  <a:srgbClr val="002060"/>
                </a:solidFill>
              </a:rPr>
              <a:t>помощи </a:t>
            </a:r>
            <a:r>
              <a:rPr lang="ru-RU" sz="2000" dirty="0" err="1">
                <a:solidFill>
                  <a:srgbClr val="002060"/>
                </a:solidFill>
              </a:rPr>
              <a:t>WebcamMax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4600048"/>
            <a:ext cx="35935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002060"/>
                </a:solidFill>
              </a:rPr>
              <a:t>Программы для USB-микроскопа</a:t>
            </a:r>
          </a:p>
          <a:p>
            <a:pPr lvl="0" fontAlgn="base"/>
            <a:r>
              <a:rPr lang="ru-RU" u="sng" dirty="0" err="1">
                <a:hlinkClick r:id="rId4"/>
              </a:rPr>
              <a:t>Digital</a:t>
            </a:r>
            <a:r>
              <a:rPr lang="ru-RU" u="sng" dirty="0">
                <a:hlinkClick r:id="rId4"/>
              </a:rPr>
              <a:t> </a:t>
            </a:r>
            <a:r>
              <a:rPr lang="ru-RU" u="sng" dirty="0" err="1">
                <a:hlinkClick r:id="rId4"/>
              </a:rPr>
              <a:t>Viewer</a:t>
            </a:r>
            <a:endParaRPr lang="ru-RU" dirty="0"/>
          </a:p>
          <a:p>
            <a:pPr lvl="0" fontAlgn="base"/>
            <a:r>
              <a:rPr lang="ru-RU" dirty="0" err="1">
                <a:solidFill>
                  <a:srgbClr val="002060"/>
                </a:solidFill>
                <a:hlinkClick r:id="rId5"/>
              </a:rPr>
              <a:t>AMCap</a:t>
            </a:r>
            <a:endParaRPr lang="ru-RU" dirty="0">
              <a:solidFill>
                <a:srgbClr val="002060"/>
              </a:solidFill>
            </a:endParaRPr>
          </a:p>
          <a:p>
            <a:pPr lvl="0" fontAlgn="base"/>
            <a:r>
              <a:rPr lang="ru-RU" dirty="0" err="1">
                <a:solidFill>
                  <a:srgbClr val="002060"/>
                </a:solidFill>
                <a:hlinkClick r:id="rId6"/>
              </a:rPr>
              <a:t>DinoCapture</a:t>
            </a:r>
            <a:endParaRPr lang="ru-RU" dirty="0">
              <a:solidFill>
                <a:srgbClr val="002060"/>
              </a:solidFill>
            </a:endParaRPr>
          </a:p>
          <a:p>
            <a:pPr lvl="0" fontAlgn="base"/>
            <a:r>
              <a:rPr lang="ru-RU" dirty="0" err="1">
                <a:solidFill>
                  <a:srgbClr val="002060"/>
                </a:solidFill>
                <a:hlinkClick r:id="rId7"/>
              </a:rPr>
              <a:t>MiniSee</a:t>
            </a:r>
            <a:endParaRPr lang="ru-RU" dirty="0">
              <a:solidFill>
                <a:srgbClr val="002060"/>
              </a:solidFill>
            </a:endParaRPr>
          </a:p>
          <a:p>
            <a:pPr lvl="0" fontAlgn="base"/>
            <a:r>
              <a:rPr lang="ru-RU" dirty="0" err="1">
                <a:solidFill>
                  <a:srgbClr val="002060"/>
                </a:solidFill>
                <a:hlinkClick r:id="rId8"/>
              </a:rPr>
              <a:t>AmScope</a:t>
            </a:r>
            <a:endParaRPr lang="ru-RU" dirty="0">
              <a:solidFill>
                <a:srgbClr val="002060"/>
              </a:solidFill>
            </a:endParaRPr>
          </a:p>
          <a:p>
            <a:pPr lvl="0" fontAlgn="base"/>
            <a:r>
              <a:rPr lang="ru-RU" dirty="0" err="1">
                <a:solidFill>
                  <a:srgbClr val="002060"/>
                </a:solidFill>
                <a:hlinkClick r:id="rId9"/>
              </a:rPr>
              <a:t>ToupView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1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22114"/>
          </a:xfrm>
        </p:spPr>
        <p:txBody>
          <a:bodyPr/>
          <a:lstStyle/>
          <a:p>
            <a:pPr algn="ctr"/>
            <a:r>
              <a:rPr lang="ru-RU" dirty="0" smtClean="0"/>
              <a:t>Контрольные 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620000" cy="4800600"/>
          </a:xfrm>
        </p:spPr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Для чего нужен микроскоп?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Чем цифровой микроскоп лучше оптического микроскопа?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Как обозначается увеличение в микроскопах?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Для чего нужны промышленные микроскопы?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Какой микроскоп выбрать: монокулярный, бинокулярный или </a:t>
            </a:r>
            <a:r>
              <a:rPr lang="ru-RU" sz="2400" dirty="0" err="1">
                <a:solidFill>
                  <a:srgbClr val="0070C0"/>
                </a:solidFill>
              </a:rPr>
              <a:t>тринокулярный</a:t>
            </a:r>
            <a:r>
              <a:rPr lang="ru-RU" sz="2400" dirty="0">
                <a:solidFill>
                  <a:srgbClr val="0070C0"/>
                </a:solidFill>
              </a:rPr>
              <a:t>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Что такое числовая апертура объектива?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Что такое иммерсия и иммерсионная среда?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Как рассчитать увеличение микроскопа?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Что такое рабочее расстояние микроскопа?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0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0819"/>
            <a:ext cx="7848872" cy="5881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11" y="548680"/>
            <a:ext cx="7620000" cy="720080"/>
          </a:xfrm>
        </p:spPr>
        <p:txBody>
          <a:bodyPr/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Что такое линза</a:t>
            </a:r>
            <a:r>
              <a:rPr lang="ru-RU" sz="4800" b="1" dirty="0" smtClean="0">
                <a:solidFill>
                  <a:srgbClr val="0070C0"/>
                </a:solidFill>
              </a:rPr>
              <a:t>?</a:t>
            </a:r>
            <a:endParaRPr lang="ru-RU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sz="2400" dirty="0"/>
              <a:t>Свет, попадая из одной прозрачной среды в другую, преломляется - это явление преломления света. </a:t>
            </a:r>
            <a:r>
              <a:rPr lang="ru-RU" sz="2400" b="1" dirty="0"/>
              <a:t>Причем угол преломления меньше угла падения при попадании света в более плотную оптическую среду</a:t>
            </a:r>
            <a:r>
              <a:rPr lang="ru-RU" sz="2400" dirty="0"/>
              <a:t>. Что это означает, и как это можно использовать?</a:t>
            </a:r>
          </a:p>
          <a:p>
            <a:endParaRPr lang="ru-RU" dirty="0"/>
          </a:p>
        </p:txBody>
      </p:sp>
      <p:pic>
        <p:nvPicPr>
          <p:cNvPr id="1026" name="Picture 2" descr="https://f1e56a4d-a-62cb3a1a-s-sites.googlegroups.com/site/f8t5opticeskikavlenia/home/5-linzy/GPH_1B09_004.jpg?attachauth=ANoY7cplcxxMIItg5la4o03jx49GgB87wENoVKOzCvvKRy0X8fF4f8b2izJs3060Jyml0zRHL6zuyhn51Y9W7wdELmPdJX6FCViWj4XGHGqGUBb8d8ONJ4M8vQ4RRrIH47HNEp9QpisKn7PjKS0-ROxqDu9aeakaAz5XUbJSwDk4aYGvHQzdANxjF0GUp3A29PuXD0sVTqHMfaaKxsH8VDo36w2VUVXzFiSVlJGpZlbQNiuArTyEtLfN_vN0JRjh-6N99sF_eyeQ&amp;attredirects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1919"/>
            <a:ext cx="3352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4277151"/>
            <a:ext cx="36026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Линза – это прозрачное тело, ограниченное с двух сторон изогнутыми поверхностями тела.</a:t>
            </a:r>
          </a:p>
        </p:txBody>
      </p:sp>
    </p:spTree>
    <p:extLst>
      <p:ext uri="{BB962C8B-B14F-4D97-AF65-F5344CB8AC3E}">
        <p14:creationId xmlns:p14="http://schemas.microsoft.com/office/powerpoint/2010/main" val="15937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620000" cy="576064"/>
          </a:xfrm>
        </p:spPr>
        <p:txBody>
          <a:bodyPr/>
          <a:lstStyle/>
          <a:p>
            <a:pPr algn="ctr"/>
            <a:r>
              <a:rPr lang="ru-RU" b="1" dirty="0"/>
              <a:t>Применение </a:t>
            </a:r>
            <a:r>
              <a:rPr lang="ru-RU" b="1" dirty="0" smtClean="0"/>
              <a:t>линз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" y="1772816"/>
            <a:ext cx="8357401" cy="2891581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720080"/>
          </a:xfrm>
        </p:spPr>
        <p:txBody>
          <a:bodyPr/>
          <a:lstStyle/>
          <a:p>
            <a:pPr algn="ctr"/>
            <a:r>
              <a:rPr lang="ru-RU" sz="4800" b="1" dirty="0" smtClean="0"/>
              <a:t>Виды </a:t>
            </a:r>
            <a:r>
              <a:rPr lang="ru-RU" sz="4800" b="1" dirty="0"/>
              <a:t>линз в </a:t>
            </a:r>
            <a:r>
              <a:rPr lang="ru-RU" sz="4800" b="1" dirty="0" smtClean="0"/>
              <a:t>физике</a:t>
            </a:r>
            <a:endParaRPr lang="ru-RU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439593"/>
            <a:ext cx="7620000" cy="3412976"/>
          </a:xfrm>
        </p:spPr>
        <p:txBody>
          <a:bodyPr/>
          <a:lstStyle/>
          <a:p>
            <a:r>
              <a:rPr lang="ru-RU" dirty="0" smtClean="0"/>
              <a:t>Несмотря </a:t>
            </a:r>
            <a:r>
              <a:rPr lang="ru-RU" dirty="0"/>
              <a:t>на огромное разнообразие, видов линз в физике различают всего два: выпуклые и вогнутые, или собирающие и рассеивающие линзы соответственно. </a:t>
            </a:r>
          </a:p>
        </p:txBody>
      </p:sp>
      <p:pic>
        <p:nvPicPr>
          <p:cNvPr id="2052" name="Picture 4" descr="https://f1e56a4d-a-62cb3a1a-s-sites.googlegroups.com/site/f8t5opticeskikavlenia/home/5-linzy/im2.JPG?attachauth=ANoY7cqufjWhqhWlKqu7Ll2cwSuPwGjk0VcMH42u7vdKlNgDw6lvf9-Bz_0k9rBRpxvpjlApAMMhO6mUT18HU4zyxGcWMc9KY2NRl-cdbLEUGCUJdbCGnJT352dj4olpFxO-ua34_6vsq8kdwP_6vmeIXpSUAxRENvnabRp-24aycCFz_OY9-6bmm9559bLa2w4HFWbaoee_19iTdrtq1Q6vtcUS95fev5KjBVcnOnX7uYPjj6n0VQY%3D&amp;attredirects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2448272" cy="202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1e56a4d-a-62cb3a1a-s-sites.googlegroups.com/site/f8t5opticeskikavlenia/home/5-linzy/1.jpeg?attachauth=ANoY7corlftkh9kfTYqUTEtwSdxmBR5rvb5tyN249OXNg3bqEZCEqq5KWIGwH2y4lGGZAVmJpnOBnrPfiZQxNbakLAQ0teqHX2tylFEvMBkQYzFfy2BHr7z6RfMf_kkd9MTu7yG3HTOqAmMtXRkyRIkGoX9lyQpRtZ6N-lf4l0ZGPKSsdoNsUSikT4WPNz-wOB9Sc21j9kVc9hQxhTYGiX_iOQrg0z1oNCfHrz96GnISqxe_uVuTNOI%3D&amp;attredirects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14" y="2650442"/>
            <a:ext cx="2463869" cy="20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4832590"/>
            <a:ext cx="3044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 </a:t>
            </a:r>
            <a:r>
              <a:rPr lang="ru-RU" dirty="0" smtClean="0"/>
              <a:t>собирающей (выпуклой) линзы </a:t>
            </a:r>
            <a:r>
              <a:rPr lang="ru-RU" dirty="0"/>
              <a:t>края намного тоньше, чем </a:t>
            </a:r>
            <a:r>
              <a:rPr lang="ru-RU" dirty="0" smtClean="0"/>
              <a:t>середина.</a:t>
            </a:r>
            <a:r>
              <a:rPr lang="ru-RU" dirty="0"/>
              <a:t> </a:t>
            </a:r>
            <a:r>
              <a:rPr lang="ru-RU" dirty="0" smtClean="0"/>
              <a:t>Проходящие </a:t>
            </a:r>
            <a:r>
              <a:rPr lang="ru-RU" dirty="0"/>
              <a:t>сквозь нее лучи </a:t>
            </a:r>
            <a:r>
              <a:rPr lang="ru-RU" b="1" dirty="0"/>
              <a:t>сходятся к центру линзы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832590"/>
            <a:ext cx="34173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 </a:t>
            </a:r>
            <a:r>
              <a:rPr lang="ru-RU" dirty="0" smtClean="0"/>
              <a:t>рассеивающей (</a:t>
            </a:r>
            <a:r>
              <a:rPr lang="ru-RU" b="1" dirty="0" smtClean="0"/>
              <a:t>вогнутой линзы)</a:t>
            </a:r>
            <a:r>
              <a:rPr lang="ru-RU" dirty="0"/>
              <a:t> края, наоборот, всегда толще, чем середина. </a:t>
            </a:r>
            <a:r>
              <a:rPr lang="ru-RU" dirty="0" smtClean="0"/>
              <a:t>Лучи</a:t>
            </a:r>
            <a:r>
              <a:rPr lang="ru-RU" dirty="0"/>
              <a:t>, проходящие через такую линзу, будут </a:t>
            </a:r>
            <a:r>
              <a:rPr lang="ru-RU" b="1" dirty="0"/>
              <a:t>расходиться от центра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3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62" y="188640"/>
            <a:ext cx="7620000" cy="1143000"/>
          </a:xfrm>
        </p:spPr>
        <p:txBody>
          <a:bodyPr/>
          <a:lstStyle/>
          <a:p>
            <a:pPr algn="ctr"/>
            <a:r>
              <a:rPr lang="ru-RU" sz="4000" b="1" dirty="0"/>
              <a:t>Оптическая ось, фокус линзы, </a:t>
            </a:r>
            <a:r>
              <a:rPr lang="ru-RU" sz="4000" b="1" dirty="0" smtClean="0"/>
              <a:t>фокусное расстояние</a:t>
            </a:r>
            <a:endParaRPr lang="ru-RU" sz="4000" dirty="0"/>
          </a:p>
        </p:txBody>
      </p:sp>
      <p:pic>
        <p:nvPicPr>
          <p:cNvPr id="3074" name="Picture 2" descr="https://f1e56a4d-a-62cb3a1a-s-sites.googlegroups.com/site/f8t5opticeskikavlenia/home/5-linzy/1%20%D0%B2%D1%8B%D0%BF%D1%83%D0%BA%D0%BB%D0%B0%D1%8F.jpg?attachauth=ANoY7crlCK4eczKW7Vnb8q9hHt6UZxeQvcag8MiZCHr88FoIW1pRq0d24t1BhGR-NWqMFH-QqQK0SuMvDDIaVjcPeUvTVXp26F9LfajsnPJ_lCxB1NQXuS8j-lodq_9OZQRNH3n1Mv7lOmVik32BsKIZWE4K2xfjouGBFQSGo2X3fIoRASHzRIlOymOaieOK5W6tPT_ZexhdEZSpK6-7zy251nMZ44mF818j3EnqLAHm01o0YXO3Yre9P6wS7uiVmDnK-4iX09XoKD7GnTNYgnR5-Pd37OwqOvzzP0kxC_ZKOb1bTWcc_Bw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628800"/>
            <a:ext cx="361349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1e56a4d-a-62cb3a1a-s-sites.googlegroups.com/site/f8t5opticeskikavlenia/home/5-linzy/i%D1%80%D0%B0%D1%81%D1%81%D0%B5mg9.jpg?attachauth=ANoY7cplCirYElbKVC8qRiOXm6bwzwfDiH1T_OmeFKmFt6EVBRZLxQl4RXvl1jZgINQZx0ituOLRxgQ0YNXLNrAXWfT3uHHgtCpWRIFD67BSgN6ZoHT_GUmZVuEKpOUdmz7zhZTwgdfSlKvhSotoe5eJn8hJIRea8GmHpOmZGSCnyrlZW1kNYAYrdFLru1bRBZEk98-MVJd6me8MPIkUyO_Fx-BAvRO_adKUZpblkh0SP05Qff4Xi2fGqcrYtJMOKoVM9JVOVDf_9NclzL1Ju-YULQ7wvJwgmg%3D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46080"/>
            <a:ext cx="2880320" cy="24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822" y="4005064"/>
            <a:ext cx="79925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 </a:t>
            </a:r>
            <a:r>
              <a:rPr lang="ru-RU" sz="2000" b="1" dirty="0">
                <a:solidFill>
                  <a:srgbClr val="FF0000"/>
                </a:solidFill>
              </a:rPr>
              <a:t>собирающей</a:t>
            </a:r>
            <a:r>
              <a:rPr lang="ru-RU" sz="2000" dirty="0"/>
              <a:t> линзы </a:t>
            </a:r>
            <a:r>
              <a:rPr lang="ru-RU" sz="2000" b="1" dirty="0"/>
              <a:t>фокус действительный</a:t>
            </a:r>
            <a:r>
              <a:rPr lang="ru-RU" sz="2000" dirty="0"/>
              <a:t>, и расположен он с обратной стороны от падающих лучей, у </a:t>
            </a:r>
            <a:r>
              <a:rPr lang="ru-RU" sz="2000" b="1" dirty="0">
                <a:solidFill>
                  <a:srgbClr val="FF0000"/>
                </a:solidFill>
              </a:rPr>
              <a:t>рассеивающей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  <a:r>
              <a:rPr lang="ru-RU" sz="2000" b="1" dirty="0"/>
              <a:t>фокус мнимый</a:t>
            </a:r>
            <a:r>
              <a:rPr lang="ru-RU" sz="2000" dirty="0"/>
              <a:t>, и располагается он с той же стороны, с которой свет падает на линзу.</a:t>
            </a:r>
          </a:p>
          <a:p>
            <a:r>
              <a:rPr lang="ru-RU" sz="2000" dirty="0"/>
              <a:t>Точка на оптической оси ровно посередине линзы называется ее </a:t>
            </a:r>
            <a:r>
              <a:rPr lang="ru-RU" sz="2000" b="1" dirty="0"/>
              <a:t>оптическим</a:t>
            </a:r>
            <a:r>
              <a:rPr lang="ru-RU" sz="2000" dirty="0"/>
              <a:t> центром. А расстояние от оптического центра до фокуса линзы – это </a:t>
            </a:r>
            <a:r>
              <a:rPr lang="ru-RU" sz="2000" b="1" dirty="0"/>
              <a:t>фокусное расстояние линзы </a:t>
            </a:r>
            <a:r>
              <a:rPr lang="ru-RU" sz="2000" b="1" dirty="0" smtClean="0"/>
              <a:t>и</a:t>
            </a:r>
            <a:r>
              <a:rPr lang="ru-RU" sz="2000" b="1" dirty="0"/>
              <a:t> </a:t>
            </a:r>
            <a:r>
              <a:rPr lang="ru-RU" sz="2000" dirty="0"/>
              <a:t>обозначается </a:t>
            </a:r>
            <a:r>
              <a:rPr lang="ru-RU" sz="2000" b="1" dirty="0"/>
              <a:t>буквой F</a:t>
            </a:r>
            <a:r>
              <a:rPr lang="ru-RU" sz="2000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4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116632"/>
            <a:ext cx="7620000" cy="1073942"/>
          </a:xfrm>
        </p:spPr>
        <p:txBody>
          <a:bodyPr/>
          <a:lstStyle/>
          <a:p>
            <a:pPr algn="ctr"/>
            <a:r>
              <a:rPr lang="ru-RU" sz="4000" b="1" dirty="0"/>
              <a:t>Оптическая сила линзы: формула, единица измерения</a:t>
            </a:r>
            <a:endParaRPr lang="ru-RU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s://f1e56a4d-a-62cb3a1a-s-sites.googlegroups.com/site/f8t5opticeskikavlenia/home/5-linzy/img26.jpg?attachauth=ANoY7crhwsS6h36hs3HYe1ECTnNZpo0SnHbdFWnzum5_WMTc9Sk_27UIs3uVPOCvG_Djfl7vj44LBdkOz1mbTKBCsD-dNQoPdCn5pfYRGXprWuajfU2TtAbXW3a-Qf52HAnNe0Yy-V-e_giqBY3NmW3ULf7xBP9tpB5dIYXOOfvc7uON-X6HJP_x2uu84ZwktrNgPGsIev4pBofA9RE0lXW1QUp2_aycZh1nXH5l06ijmJSFGSZxUkE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8336"/>
            <a:ext cx="5544616" cy="414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515719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Единицей измерения оптической силы линзы является </a:t>
            </a:r>
            <a:r>
              <a:rPr lang="ru-RU" sz="2400" b="1" dirty="0">
                <a:solidFill>
                  <a:srgbClr val="FF0000"/>
                </a:solidFill>
              </a:rPr>
              <a:t>диоптрия </a:t>
            </a:r>
            <a:r>
              <a:rPr lang="ru-RU" sz="2400" b="1" dirty="0">
                <a:solidFill>
                  <a:srgbClr val="0070C0"/>
                </a:solidFill>
              </a:rPr>
              <a:t>(1 </a:t>
            </a:r>
            <a:r>
              <a:rPr lang="ru-RU" sz="2400" b="1" dirty="0" err="1">
                <a:solidFill>
                  <a:srgbClr val="0070C0"/>
                </a:solidFill>
              </a:rPr>
              <a:t>дптр</a:t>
            </a:r>
            <a:r>
              <a:rPr lang="ru-RU" sz="2400" b="1" dirty="0">
                <a:solidFill>
                  <a:srgbClr val="0070C0"/>
                </a:solidFill>
              </a:rPr>
              <a:t>).</a:t>
            </a:r>
            <a:r>
              <a:rPr lang="ru-RU" sz="2400" dirty="0">
                <a:solidFill>
                  <a:srgbClr val="0070C0"/>
                </a:solidFill>
              </a:rPr>
              <a:t> 1 диоптрия – это оптическая сила такой линзы, фокусное расстояние которой равно </a:t>
            </a:r>
            <a:r>
              <a:rPr lang="ru-RU" sz="2400" b="1" dirty="0">
                <a:solidFill>
                  <a:srgbClr val="0070C0"/>
                </a:solidFill>
              </a:rPr>
              <a:t>1 метру</a:t>
            </a:r>
            <a:r>
              <a:rPr lang="ru-RU" sz="2400" dirty="0">
                <a:solidFill>
                  <a:srgbClr val="0070C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39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116632"/>
            <a:ext cx="762000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Дисперсия света</a:t>
            </a:r>
            <a:endParaRPr lang="ru-RU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8041"/>
            <a:ext cx="7815274" cy="4536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9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960" y="116632"/>
            <a:ext cx="7620000" cy="792088"/>
          </a:xfrm>
        </p:spPr>
        <p:txBody>
          <a:bodyPr/>
          <a:lstStyle/>
          <a:p>
            <a:pPr algn="ctr"/>
            <a:r>
              <a:rPr lang="ru-RU" sz="4000" b="1" dirty="0" smtClean="0"/>
              <a:t>Сложные оптические системы</a:t>
            </a:r>
            <a:endParaRPr lang="ru-RU" sz="4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61" y="5589240"/>
            <a:ext cx="591343" cy="51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7" y="806697"/>
            <a:ext cx="8262345" cy="277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7" y="3356992"/>
            <a:ext cx="706173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0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Другая 8">
      <a:dk1>
        <a:srgbClr val="2F2B20"/>
      </a:dk1>
      <a:lt1>
        <a:srgbClr val="FFFFFF"/>
      </a:lt1>
      <a:dk2>
        <a:srgbClr val="00B050"/>
      </a:dk2>
      <a:lt2>
        <a:srgbClr val="2F2B20"/>
      </a:lt2>
      <a:accent1>
        <a:srgbClr val="A79C7E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858</TotalTime>
  <Words>501</Words>
  <Application>Microsoft Office PowerPoint</Application>
  <PresentationFormat>Экран (4:3)</PresentationFormat>
  <Paragraphs>96</Paragraphs>
  <Slides>24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Соседство</vt:lpstr>
      <vt:lpstr>       </vt:lpstr>
      <vt:lpstr>Мы смотрим на мир через очки.  Одни линзы мир преувеличивают, другие преуменьшают.</vt:lpstr>
      <vt:lpstr>Что такое линза?</vt:lpstr>
      <vt:lpstr>Применение линз</vt:lpstr>
      <vt:lpstr>Виды линз в физике</vt:lpstr>
      <vt:lpstr>Оптическая ось, фокус линзы, фокусное расстояние</vt:lpstr>
      <vt:lpstr>Оптическая сила линзы: формула, единица измерения</vt:lpstr>
      <vt:lpstr>Дисперсия света</vt:lpstr>
      <vt:lpstr>Сложные оптические системы</vt:lpstr>
      <vt:lpstr>Микроскоп - оптический прибор для получения увеличенного изображения мелких объектов и их деталей, невидимых невооружённым глазом.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Принципиальная схема устройства камеры (зрения)</vt:lpstr>
      <vt:lpstr>Как работает оптический микроскоп?</vt:lpstr>
      <vt:lpstr>Изготовление USB-микроскопа</vt:lpstr>
      <vt:lpstr> Веб-камера Trust WB-3320X  HiRes Webcam Live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97</cp:revision>
  <dcterms:created xsi:type="dcterms:W3CDTF">2021-09-11T17:21:34Z</dcterms:created>
  <dcterms:modified xsi:type="dcterms:W3CDTF">2024-01-31T06:13:42Z</dcterms:modified>
</cp:coreProperties>
</file>