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2" r:id="rId5"/>
    <p:sldId id="321" r:id="rId6"/>
    <p:sldId id="329" r:id="rId7"/>
    <p:sldId id="266" r:id="rId8"/>
    <p:sldId id="265" r:id="rId9"/>
    <p:sldId id="272" r:id="rId10"/>
    <p:sldId id="324" r:id="rId11"/>
    <p:sldId id="323" r:id="rId12"/>
    <p:sldId id="325" r:id="rId13"/>
    <p:sldId id="330" r:id="rId14"/>
    <p:sldId id="318" r:id="rId15"/>
    <p:sldId id="322" r:id="rId16"/>
    <p:sldId id="317" r:id="rId17"/>
    <p:sldId id="326" r:id="rId18"/>
    <p:sldId id="328" r:id="rId19"/>
    <p:sldId id="319" r:id="rId20"/>
    <p:sldId id="327" r:id="rId21"/>
    <p:sldId id="298" r:id="rId22"/>
    <p:sldId id="316" r:id="rId23"/>
    <p:sldId id="315" r:id="rId24"/>
    <p:sldId id="314" r:id="rId25"/>
    <p:sldId id="312" r:id="rId26"/>
    <p:sldId id="276" r:id="rId27"/>
    <p:sldId id="264" r:id="rId28"/>
    <p:sldId id="29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4401473-9F17-47FE-813E-2E57ACA5B489}">
          <p14:sldIdLst>
            <p14:sldId id="256"/>
            <p14:sldId id="261"/>
            <p14:sldId id="259"/>
            <p14:sldId id="262"/>
            <p14:sldId id="321"/>
            <p14:sldId id="329"/>
            <p14:sldId id="266"/>
            <p14:sldId id="265"/>
            <p14:sldId id="272"/>
            <p14:sldId id="324"/>
            <p14:sldId id="323"/>
            <p14:sldId id="325"/>
            <p14:sldId id="330"/>
            <p14:sldId id="318"/>
            <p14:sldId id="322"/>
            <p14:sldId id="317"/>
            <p14:sldId id="326"/>
            <p14:sldId id="328"/>
            <p14:sldId id="319"/>
            <p14:sldId id="327"/>
            <p14:sldId id="298"/>
            <p14:sldId id="316"/>
            <p14:sldId id="315"/>
            <p14:sldId id="314"/>
            <p14:sldId id="312"/>
            <p14:sldId id="276"/>
            <p14:sldId id="264"/>
            <p14:sldId id="290"/>
          </p14:sldIdLst>
        </p14:section>
        <p14:section name="Раздел без заголовка" id="{8A1111C8-283C-4C08-854D-6CC538EA74F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3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2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8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71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4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3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0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8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8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6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B8AC-65ED-4DA4-8C96-180DDBBF9F04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20A7A-A696-4F49-95AE-B89D978AF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8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2185" y="88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45378"/>
            <a:ext cx="12192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сенсорных возможностей ребенка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Значение сенсорного воспитания. </a:t>
            </a:r>
          </a:p>
          <a:p>
            <a:pPr algn="ctr"/>
            <a:endParaRPr lang="ru-RU" sz="4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                                                                          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138" y="993527"/>
            <a:ext cx="10656277" cy="508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Ⅰ.     В младенчестве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высшие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анализаторы –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зрение 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опережают развитие руки, как органа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осязания, что обеспечивает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всех основных форм поведения ребенка, а значит, движения, что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ведущее значение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сенсорного развития.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Особенности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сенсомоторного развития в младенческом возрасте: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Складывается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 рассматривания предметов; 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Формируется хватание, приводя к развитию руки, как органа осязания и органа движения; 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Устанавливаются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зрительно-двигательные координации, что способствует переходу к манипулированию, в котором зрение управляет движением руки; 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Устанавливаются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дифференцированные взаимосвязи между зрительным восприятием предмета, действием с ним и его называнием взрослым. 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7923" y="355990"/>
            <a:ext cx="1199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развития детей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5" y="3029469"/>
            <a:ext cx="341406" cy="201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5" y="3468437"/>
            <a:ext cx="341406" cy="201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5" y="3960655"/>
            <a:ext cx="341406" cy="201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5" y="4891841"/>
            <a:ext cx="341406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103" y="1283677"/>
            <a:ext cx="10295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младенчества задача взрослого состоит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представлении ребёнку достаточного богатства и разнообразия внешних впечатлений, развития внимания к свойствам предметов.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 этот период — основной вид воспитания вообще. Обеспечивая приток всё новых впечатлений, оно становится необходимым не только для развития деятельности органов чувств, но и для нормального общего физического и психического развития ребёнка.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8590" y="503164"/>
            <a:ext cx="9873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развития детей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2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143" y="1281842"/>
            <a:ext cx="10550769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Ⅱ.  В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торой и третий год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жизни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раннем детстве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зрительно-двигательные действия остаются очень несовершенными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г. 2 мес. – 1 г. 8 мес. дети правильно находят предмет по слову, если у них уже образовалась стойкая связь слова с этим предметом. Чем старше ребенок, тем быстрее слово приобретает обобщающее значение. Этому способствует </a:t>
            </a:r>
            <a:r>
              <a:rPr lang="ru-RU" sz="2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не к одному предмету, а к нескольким однородным с изменяющимися несущественными признаками</a:t>
            </a:r>
            <a:r>
              <a:rPr lang="ru-RU" sz="2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5753" y="417537"/>
            <a:ext cx="1118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развития детей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47" y="3300039"/>
            <a:ext cx="341406" cy="19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47" y="2052059"/>
            <a:ext cx="341406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7063" y="1021527"/>
            <a:ext cx="9160229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раннем детстве: 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Складывается новый тип внешних ориентировочных действий – </a:t>
            </a:r>
            <a:r>
              <a:rPr lang="ru-RU" sz="2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примеривание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позднее – зрительное соотнесение предметов по их признакам; </a:t>
            </a:r>
            <a:b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Возникает представление о свойствах предметов; </a:t>
            </a:r>
            <a:b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Освоение свойств  предметов определяется их значимостью в практической деятельности;</a:t>
            </a:r>
          </a:p>
          <a:p>
            <a:pPr lvl="0">
              <a:defRPr/>
            </a:pP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 концу 2-го года жизни малыш воспринимает все звуки родного языка.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8847" y="375196"/>
            <a:ext cx="10454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развития детей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52" y="1850506"/>
            <a:ext cx="341406" cy="19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52" y="3469349"/>
            <a:ext cx="341406" cy="19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656" y="3981946"/>
            <a:ext cx="341406" cy="195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52" y="5097073"/>
            <a:ext cx="341406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640"/>
          <a:stretch/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524" y="834751"/>
            <a:ext cx="1098798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ct val="20000"/>
              </a:spcBef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Особенности сенсомоторного развития детей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лет: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 второго года жизни дети обычно могут сами правильно назвать воспринимаемый знакомый предмет в ответ на вопрос «Что это?».  Однако, выделяя обычно лишь некоторые признаки и не видя отдельных деталей, ребенок часто ошибается и обобщая разные предметы по случайным признакам, называя, например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собаку (овчарку) – волком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тигренка –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кошкой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третьем году жизни ребенок, воспринимая картинку с простым сюжетом, называет отдельно каждый изображенный предмет:  мальчик, лошадка, дерево и т.д.. Лишь к концу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преддошкольного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в результате упражнений дети начинают видеть связи, которые существуют между изображенными предметами.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связи функциональные – человек и совершаемое им действие. Например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кормит киску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50" y="3574568"/>
            <a:ext cx="268397" cy="153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51" y="1682594"/>
            <a:ext cx="256054" cy="1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260"/>
          <a:stretch/>
        </p:blipFill>
        <p:spPr>
          <a:xfrm>
            <a:off x="-529" y="-298"/>
            <a:ext cx="12193057" cy="6858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883" y="643472"/>
            <a:ext cx="1116623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8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</a:t>
            </a:r>
            <a:r>
              <a:rPr lang="ru-RU" sz="28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сенсомоторного развития </a:t>
            </a:r>
            <a:r>
              <a:rPr lang="ru-RU" sz="28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детей</a:t>
            </a:r>
          </a:p>
          <a:p>
            <a:pPr lvl="0"/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пространством ребенок знакомится тогда, когда овладевает ходьбой. Однако пространственная характеристика воспринимаемых ребенком предметов долго остается слитой с содержанием самого предмета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втором-третьем году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у ребёнка начинают накапливаться представления о цвете, форме, величине и других свойствах предметов. Важно, чтобы эти представления были достаточно разнообразными. А это значит, что ребёнка следует знакомить со всеми основными разновидностями свойств — шестью цветами спектра (синий, фиолетовый, красный, оранжевый, жёлтый, зелёный), такими формами, как круг, овал, квадрат, прямоугольник. Развивается фонематический слух, необходимый для общения со взрослым, приводит к восприятию всех звуков родного языка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7956"/>
          <a:stretch/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9363" y="913012"/>
            <a:ext cx="57604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трёх 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место в сенсорном воспитании детей занимает ознакомление их с общепринятыми сенсорными эталонами и способами их использования. Это цвет, оттенки цветовых тонов, геометрические фигуры, величины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Действуя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предметами, ребенок учится смотреть, ощупывать, слушать. Поэтому чем старше он становится, чем больше его опыт, тем меньше труда затрачивает он на восприятие, узнавание и различение предметов, тем легче образуются и связи предмета со словом.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29961" y="490101"/>
            <a:ext cx="7825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развития детей</a:t>
            </a:r>
            <a:endParaRPr lang="ru-RU" sz="20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547" y="1450211"/>
            <a:ext cx="2557136" cy="252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796" t="2913"/>
          <a:stretch/>
        </p:blipFill>
        <p:spPr>
          <a:xfrm>
            <a:off x="7596553" y="3974521"/>
            <a:ext cx="2709347" cy="263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750" y="1175348"/>
            <a:ext cx="256054" cy="1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313" y="1645137"/>
            <a:ext cx="11007969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Ⅲ.   В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дошкольном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манипулирование сменяется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обследовательскими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действиями с предметом и превращается в целенаправленное его опробование для уяснения назначения его частей, их подвижности и связи друг с другом. 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623888">
              <a:lnSpc>
                <a:spcPct val="150000"/>
              </a:lnSpc>
            </a:pP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ебёнок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пользуется так называемыми предметными эталонами: образы свойств предметов соотносит с определёнными предметами (оранжевый цвет называет «как морковка», зелёный — «как травка»; квадрат определяет через форму 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кармашка и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т.п.). 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период длится до границы между пятым и шестым годом жизни.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0246" y="399952"/>
            <a:ext cx="1118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развития детей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2881" y="1507945"/>
            <a:ext cx="108672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К </a:t>
            </a:r>
            <a:r>
              <a:rPr lang="ru-RU" sz="20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старшему дошкольному возрасту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обследование приобретает характер экспериментирования, 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последовательность действий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определяется не внешними впечатлениями ребенка, а поставленной перед ним 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задачей. От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внешних практических манипуляций с предметом дети переходят к ознакомлению с предметом на основе зрения и осязания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могут соотносить качества предметов с освоенными общепринятыми эталонами: солнце как шар, лимон и огурец овальной формы. Для ребёнка этого возраста эталоном цвета выступают семь цветов спектра и их оттенки; в качестве эталонов формы — система геометрических фигур, для слухового восприятия — «решётка фонем» родного языка, шкала музыкальных 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звуков. </a:t>
            </a: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93166" y="428179"/>
            <a:ext cx="980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600" b="1" i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развития детей</a:t>
            </a:r>
            <a:endParaRPr lang="ru-RU" sz="3600" b="1" i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42" y="1782018"/>
            <a:ext cx="256054" cy="1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2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516"/>
          <a:stretch/>
        </p:blipFill>
        <p:spPr>
          <a:xfrm>
            <a:off x="-529" y="-297"/>
            <a:ext cx="12193057" cy="6858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993" y="439616"/>
            <a:ext cx="109200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сенсорном воспитании сложилось традиционное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 цветом, величиной, формой, вкусом, запахом, фактурой, тяжестью, звучанием предметов окружающего мира, с ориентированием в пространстве. 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тавится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повышения чувствительности соответствующих анализаторов (развитие тактильной, зрительной, обонятельной, слуховой чувствительности и др.), которая проявляется в различении признаков и свойств. 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ребёнок учится правильно называть свойства предметов (мягкий-твёрдый, холодный-тёплый, горячий, горький-сладкий, лёгкий-тяжёлый, снизу-сверху, справа-слева, далеко-близко).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отечественной системе сенсорного воспитания традиционное содержание расширено и дополнено за счёт включения ориентировки во времени, развития речевого и музыкального слуха.</a:t>
            </a:r>
          </a:p>
        </p:txBody>
      </p:sp>
    </p:spTree>
    <p:extLst>
      <p:ext uri="{BB962C8B-B14F-4D97-AF65-F5344CB8AC3E}">
        <p14:creationId xmlns:p14="http://schemas.microsoft.com/office/powerpoint/2010/main" val="308065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2986" y="677009"/>
            <a:ext cx="986496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енсорное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</a:p>
          <a:p>
            <a:endParaRPr lang="ru-RU" sz="3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(от лат.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sensus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«чувство», «ощущение», «восприятие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последовательное и планомерное воздействие взрослого, обеспечивающее формирование чувственного опыта, совершенствование ощущений и восприятия ребёнка.</a:t>
            </a:r>
          </a:p>
          <a:p>
            <a:pPr algn="just"/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2809" y="1166842"/>
            <a:ext cx="94341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сенсомоторного развития в дошкольном возрасте: 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зрительные восприятия становятся ведущими при ознакомлении с окружающим; 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осваиваются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сенсорные эталоны; 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возрастает целенаправленность, планомерность, управляемость, осознанность восприятия; 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установлением взаимосвязи с речью и мышлением, восприятие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интеллектуализируется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2809" y="422031"/>
            <a:ext cx="1131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сенсомоторного развития детей</a:t>
            </a:r>
            <a:endParaRPr lang="ru-RU" sz="3600" b="1" i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09" y="2003816"/>
            <a:ext cx="341406" cy="19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09" y="3129232"/>
            <a:ext cx="341406" cy="19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09" y="3670697"/>
            <a:ext cx="341406" cy="171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582" y="4764601"/>
            <a:ext cx="341406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003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96" y="592588"/>
            <a:ext cx="10433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осуществляется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во всех видах детской деятельности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7" y="1634598"/>
            <a:ext cx="3010535" cy="228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502" y="4198685"/>
            <a:ext cx="2374674" cy="237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053" y="4298834"/>
            <a:ext cx="2858894" cy="222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25" y="4202347"/>
            <a:ext cx="2429316" cy="237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87" y="1675062"/>
            <a:ext cx="2918860" cy="22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925" y="1675062"/>
            <a:ext cx="2430147" cy="237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99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2257" y="469356"/>
            <a:ext cx="8683151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сенсорного воспитания детей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зрительных представлений:</a:t>
            </a:r>
          </a:p>
          <a:p>
            <a:endParaRPr lang="ru-RU" sz="32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253" y="1969477"/>
            <a:ext cx="8889023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умения всматриваться;</a:t>
            </a:r>
          </a:p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различение и называние цвета, их оттенков и смешения;</a:t>
            </a:r>
          </a:p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положения и направления (вверх, вниз, далеко-близко, слева-справа);</a:t>
            </a:r>
          </a:p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и группировка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по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внешним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 между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(по величине, порядку размещения, расстоянию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spcBef>
                <a:spcPct val="20000"/>
              </a:spcBef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9" y="2152323"/>
            <a:ext cx="341406" cy="1950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43" y="3040839"/>
            <a:ext cx="341406" cy="1950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56" y="2612326"/>
            <a:ext cx="341406" cy="1950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160" y="1450494"/>
            <a:ext cx="2481287" cy="165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877" y="3384761"/>
            <a:ext cx="2467580" cy="1844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1" y="4490101"/>
            <a:ext cx="2571312" cy="193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45" y="3822861"/>
            <a:ext cx="341406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516" y="1099039"/>
            <a:ext cx="7992208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времени:</a:t>
            </a:r>
          </a:p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связана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временными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понятиями (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вчера, сегодня, завтра) и осознанием последовательности и продолжительности времени (час, минута, секунда).</a:t>
            </a:r>
          </a:p>
          <a:p>
            <a:pPr marL="342900" lvl="0" indent="-342900">
              <a:spcBef>
                <a:spcPct val="20000"/>
              </a:spcBef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слуховой чувствительности:</a:t>
            </a:r>
          </a:p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различие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 в повседневной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</a:p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слуха;</a:t>
            </a:r>
          </a:p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развитие музыкального слуха (длительность, высота, громкость, тембр звука).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1792" y="382230"/>
            <a:ext cx="1004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сенсорного воспитания детей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3" y="1687294"/>
            <a:ext cx="341406" cy="19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3" y="3733799"/>
            <a:ext cx="341406" cy="19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3" y="4198962"/>
            <a:ext cx="341406" cy="195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3" y="4639235"/>
            <a:ext cx="341406" cy="1950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32" y="3387255"/>
            <a:ext cx="3172148" cy="261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724" y="1153177"/>
            <a:ext cx="3078364" cy="204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9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524" y="1547446"/>
            <a:ext cx="6629399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Тактильная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чувствительность: </a:t>
            </a:r>
            <a:endParaRPr lang="ru-RU" sz="28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умение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ощущать качество предметов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правильно их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(например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шершавость, плотность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Обонятельные ощущения: </a:t>
            </a:r>
            <a:endParaRPr lang="ru-RU" sz="28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оттенков запахов.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8992" y="404446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i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сенсорного воспитания детей</a:t>
            </a:r>
            <a:endParaRPr lang="ru-RU" sz="3200" b="1" i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74" y="4140347"/>
            <a:ext cx="341406" cy="19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74" y="2288101"/>
            <a:ext cx="341406" cy="19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429" y="4002319"/>
            <a:ext cx="3443309" cy="225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277" y="1348590"/>
            <a:ext cx="2242728" cy="333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53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659" y="1459746"/>
            <a:ext cx="5785340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Вкусовые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ощущения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осознавать 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оттенки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(сладкий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горький, кислый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соленый).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5" y="2215686"/>
            <a:ext cx="341406" cy="1950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7560" y="437337"/>
            <a:ext cx="8003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сенсорного воспитания детей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71" y="3794285"/>
            <a:ext cx="3258297" cy="244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037" y="3743150"/>
            <a:ext cx="2725265" cy="249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886" y="1198571"/>
            <a:ext cx="3678625" cy="242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8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68" y="1153044"/>
            <a:ext cx="11060723" cy="483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основой для интеллектуального развития;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упорядочивает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хаотичные представления ребёнка, полученные при взаимодействии с внешним миром;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наблюдательность;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готовит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реальной жизни;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влияет на эстетическое чувство;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основой для развития воображения;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даёт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ребёнку возможность овладеть новыми способами предметно-познавательной деятельности;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усвоение сенсорных эталонов;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расширение словарного запаса ребёнка;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 развитие зрительной, слуховой, моторной, образной и др.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видов памяти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беспечивает освоение навыков учебной деятельности.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054" y="448763"/>
            <a:ext cx="1187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сенсорного воспитания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9680" y="655320"/>
            <a:ext cx="1782820" cy="886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328362" y="1274885"/>
            <a:ext cx="322269" cy="158261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62" y="1612937"/>
            <a:ext cx="341406" cy="195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53" y="2261151"/>
            <a:ext cx="341406" cy="195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62" y="2909365"/>
            <a:ext cx="341406" cy="1950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62" y="3248487"/>
            <a:ext cx="341406" cy="1950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53" y="2600273"/>
            <a:ext cx="341406" cy="1950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62" y="3567219"/>
            <a:ext cx="341406" cy="1950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53" y="3905196"/>
            <a:ext cx="341406" cy="1950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93" y="4576222"/>
            <a:ext cx="341406" cy="1950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25" y="4911739"/>
            <a:ext cx="341406" cy="1950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62" y="5268895"/>
            <a:ext cx="341406" cy="1950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62" y="5593772"/>
            <a:ext cx="341406" cy="1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904"/>
          <a:stretch/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969" y="1981387"/>
            <a:ext cx="7971653" cy="5305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2882" y="652698"/>
            <a:ext cx="108672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сенсорика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основа для совершенствования практической деятельности современного человека. Как справедливо отмечает Б. Г. Ананьев, «самые далеко идущие успехи науки и техники рассчитаны не только на мыслящего, но и на ощущающего человека».</a:t>
            </a:r>
          </a:p>
        </p:txBody>
      </p:sp>
    </p:spTree>
    <p:extLst>
      <p:ext uri="{BB962C8B-B14F-4D97-AF65-F5344CB8AC3E}">
        <p14:creationId xmlns:p14="http://schemas.microsoft.com/office/powerpoint/2010/main" val="35226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1184" y="2367198"/>
            <a:ext cx="8021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8879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284" y="642092"/>
            <a:ext cx="11308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ребёнка </a:t>
            </a:r>
          </a:p>
          <a:p>
            <a:pPr algn="ctr"/>
            <a:endParaRPr lang="ru-RU" sz="4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564" y="1728139"/>
            <a:ext cx="10981592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2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ru-RU" sz="32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2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восприятия </a:t>
            </a:r>
            <a:r>
              <a:rPr lang="ru-RU" sz="32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формирование представлений о внешних свойствах предметов: их форме, цвете, величине, положении в пространстве, а также запахе, вкусе и т.п</a:t>
            </a:r>
            <a:r>
              <a:rPr lang="ru-RU" sz="32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4A66AC"/>
              </a:buClr>
              <a:buSzPct val="115000"/>
            </a:pP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 предметов и явлений окружающего мира и начинается познание. </a:t>
            </a:r>
            <a:endParaRPr lang="ru-RU" sz="36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V="1">
            <a:off x="553855" y="2108342"/>
            <a:ext cx="1100803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  <a:buClr>
                <a:srgbClr val="D16349"/>
              </a:buClr>
              <a:buSzPct val="85000"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Цель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воспринимать окружающий мир во всем богатстве его красок, знаков, звуков, помочь ему овладеть множеством практических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действий,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пригодятся в повседневной жизни. 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  <a:buClr>
                <a:srgbClr val="D16349"/>
              </a:buClr>
              <a:buSzPct val="85000"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2431" y="457200"/>
            <a:ext cx="4808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8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615" y="1410206"/>
            <a:ext cx="11166230" cy="4439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раннем возрасте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накопление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представлений о цвете, форме, величине (важно, чтобы эти представления были разнообразными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- стимулировать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речевое сопровождение собственных предметных действий. 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среднем дошкольном возрасте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 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сенсорных эталонов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детей способам обследование предметов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группировке предметов по одному или нескольким признакам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 детей аналитического 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умения разбираться в сочетании цветов, расчленять форму предметов, выделять отдельные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величины;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4895" y="296821"/>
            <a:ext cx="571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сенсорного воспитания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1614" y="406606"/>
            <a:ext cx="5116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сенсорного воспитания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9422" y="1207869"/>
            <a:ext cx="10761785" cy="487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07000"/>
              </a:lnSpc>
            </a:pPr>
            <a:r>
              <a:rPr lang="ru-RU" sz="20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u="sng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u="sng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старшем дошкольном возрасте</a:t>
            </a:r>
            <a:r>
              <a:rPr lang="ru-RU" sz="2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различение речевых звуков </a:t>
            </a:r>
            <a:r>
              <a:rPr lang="ru-RU" sz="2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различение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восприятия начертания букв 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(при усвоении грамоты).</a:t>
            </a:r>
          </a:p>
          <a:p>
            <a:pPr marL="36576"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2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i="1" u="sng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младшем школьном возрасте</a:t>
            </a:r>
            <a:r>
              <a:rPr lang="ru-RU" sz="2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продолжать работу по сенсорному развитию детей, так как оно интенсивно продолжается. Ребенок, пришедший в школу, не только различает цвета, формы, величину предметов и их положение в пространстве, но может правильно назвать предлагаемые цвета и формы предметов, правильно соотнести предметы по величине. Он может также изобразить простейшие формы и раскрасить их в заданный цвет</a:t>
            </a:r>
            <a:r>
              <a:rPr lang="ru-RU" sz="2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76" lvl="0" algn="just">
              <a:spcBef>
                <a:spcPct val="20000"/>
              </a:spcBef>
              <a:buClr>
                <a:srgbClr val="6EA0B0"/>
              </a:buClr>
              <a:buSzPct val="80000"/>
            </a:pPr>
            <a:endParaRPr lang="ru-RU" sz="2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0" algn="ctr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u="sng" dirty="0">
                <a:solidFill>
                  <a:srgbClr val="ED7D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Чрезвычайно важной задачей сенсорного воспитания является своевременное и правильное соединение чувственного опыта со словом, </a:t>
            </a:r>
            <a:endParaRPr lang="ru-RU" sz="2400" b="1" u="sng" dirty="0" smtClean="0">
              <a:solidFill>
                <a:srgbClr val="ED7D3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lvl="0" algn="ctr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2400" b="1" u="sng" dirty="0" smtClean="0">
                <a:solidFill>
                  <a:srgbClr val="ED7D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b="1" u="sng" dirty="0">
                <a:solidFill>
                  <a:srgbClr val="ED7D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плана представлений.</a:t>
            </a:r>
          </a:p>
        </p:txBody>
      </p:sp>
    </p:spTree>
    <p:extLst>
      <p:ext uri="{BB962C8B-B14F-4D97-AF65-F5344CB8AC3E}">
        <p14:creationId xmlns:p14="http://schemas.microsoft.com/office/powerpoint/2010/main" val="247398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823" y="389109"/>
            <a:ext cx="1120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эталоны – общепринятые образцы свойств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 предметов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50" y="1343216"/>
            <a:ext cx="103485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Эталон цвета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семь цветов спектра и их оттенки;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Эталоны формы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геометрические фигуры;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Эталоны величины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геометрические фигуры, метрическая система мер;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Эталоны звуков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фонемы родного языка,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звуковысотные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отношения;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Вкусовые эталоны восприятия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характеристика вкусовых ощущений;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Обонятельные эталоны восприятия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запах, обонятельные ощущения;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Тактильные эталоны восприятия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осязательные ощущения;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Эталон пространственных представлений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вверх, вниз, влево, вправо</a:t>
            </a:r>
          </a:p>
          <a:p>
            <a:r>
              <a:rPr lang="ru-RU" sz="2400" dirty="0" smtClean="0"/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7" y="1634614"/>
            <a:ext cx="341406" cy="19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7" y="2121564"/>
            <a:ext cx="341406" cy="19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7" y="2696991"/>
            <a:ext cx="341406" cy="195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1" y="3270760"/>
            <a:ext cx="341406" cy="1950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1" y="4316664"/>
            <a:ext cx="341406" cy="195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1" y="3793712"/>
            <a:ext cx="341406" cy="195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1" y="4887781"/>
            <a:ext cx="341406" cy="1950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0" y="5465860"/>
            <a:ext cx="341406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5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314" y="1710506"/>
            <a:ext cx="5629554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визуальные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(зрительные);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осязательные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обонятельные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слуховые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вкусовые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4070" y="430823"/>
            <a:ext cx="7046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сенсорного восприятия: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792" y="2061344"/>
            <a:ext cx="4448069" cy="3569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4" y="2009561"/>
            <a:ext cx="341406" cy="201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4" y="2681950"/>
            <a:ext cx="341406" cy="201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25" y="3311416"/>
            <a:ext cx="341406" cy="201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4" y="3962536"/>
            <a:ext cx="341406" cy="201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56" y="4634925"/>
            <a:ext cx="341406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86862" y="1279657"/>
            <a:ext cx="4598377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419"/>
          <a:stretch/>
        </p:blipFill>
        <p:spPr>
          <a:xfrm>
            <a:off x="0" y="0"/>
            <a:ext cx="12193057" cy="6891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5848" y="378070"/>
            <a:ext cx="6352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усвоения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сенсорных эталонов: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63840" y="1297820"/>
            <a:ext cx="4420369" cy="1784568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Ⅰ. </a:t>
            </a:r>
            <a:r>
              <a:rPr lang="ru-RU" sz="2000" b="1" u="sng" dirty="0" err="1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Предэталонный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 0 – 2 лет)</a:t>
            </a:r>
            <a:endParaRPr lang="ru-RU" sz="2000" b="1" u="sng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восприятии одного предмета другой используется как образец</a:t>
            </a:r>
            <a:endParaRPr lang="ru-RU" sz="20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933086" y="2967672"/>
            <a:ext cx="4420369" cy="1815808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Ⅱ.  (от 2 – 5 лет)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Средствами восприятия выступают образцы свойств предметов, а не сами предметы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950862" y="4577580"/>
            <a:ext cx="4434604" cy="1781218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Ⅲ. (от 5 лет и старше)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Владея некоторыми сенсорными эталонами, дети начинают их систематизировать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944</Words>
  <Application>Microsoft Office PowerPoint</Application>
  <PresentationFormat>Широкоэкранный</PresentationFormat>
  <Paragraphs>138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Шашкова</dc:creator>
  <cp:lastModifiedBy>Светлана Шашкова</cp:lastModifiedBy>
  <cp:revision>310</cp:revision>
  <dcterms:created xsi:type="dcterms:W3CDTF">2023-10-27T05:36:58Z</dcterms:created>
  <dcterms:modified xsi:type="dcterms:W3CDTF">2024-01-31T19:14:15Z</dcterms:modified>
</cp:coreProperties>
</file>