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0" r:id="rId3"/>
    <p:sldId id="296" r:id="rId4"/>
    <p:sldId id="281" r:id="rId5"/>
    <p:sldId id="278" r:id="rId6"/>
    <p:sldId id="289" r:id="rId7"/>
    <p:sldId id="279" r:id="rId8"/>
    <p:sldId id="290" r:id="rId9"/>
    <p:sldId id="273" r:id="rId10"/>
    <p:sldId id="284" r:id="rId11"/>
    <p:sldId id="297" r:id="rId12"/>
    <p:sldId id="287" r:id="rId13"/>
    <p:sldId id="288" r:id="rId14"/>
    <p:sldId id="293" r:id="rId15"/>
    <p:sldId id="292" r:id="rId16"/>
    <p:sldId id="294" r:id="rId17"/>
    <p:sldId id="266" r:id="rId18"/>
    <p:sldId id="269" r:id="rId19"/>
    <p:sldId id="265" r:id="rId20"/>
    <p:sldId id="268" r:id="rId21"/>
    <p:sldId id="262" r:id="rId22"/>
    <p:sldId id="267" r:id="rId23"/>
    <p:sldId id="270" r:id="rId24"/>
    <p:sldId id="258" r:id="rId25"/>
    <p:sldId id="282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9E3"/>
    <a:srgbClr val="DFCFC1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DBE65-00BA-4135-8EE6-A68D3378981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13BAF-EF69-4EDB-B174-6F7DE2231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AE30D4-EB16-405C-B4A0-C35E095A8B64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E83B57-AF87-46E4-98D1-BADA082D4C88}" type="slidenum">
              <a:rPr lang="ru-RU" sz="1200" b="0">
                <a:latin typeface="Times New Roman" pitchFamily="18" charset="0"/>
              </a:rPr>
              <a:pPr algn="r"/>
              <a:t>11</a:t>
            </a:fld>
            <a:endParaRPr lang="ru-RU" sz="1200" b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18757-04D4-4728-9B0E-2C9F3E09E76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F2DD6-84DE-4EE2-9A9C-B150A28F531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6F3D2-158E-4D1E-8397-B9460EC12E2D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06E414-8EE3-44BB-9366-691C203D19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B0B100-7621-4776-8EB0-DC811D5ED33D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5204C-FADF-476B-AA61-D3B1FE2A4281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1661-46F4-4A6A-9C07-EEC798D20EB7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4E496B-C5C3-44E8-ACE7-22928DA191E3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C17A3-5842-4152-AEDC-7E0A5F2AA8DB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3E9AF-F286-43CD-8AFE-22398420EAA7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79351-34AB-4D1F-9F59-5C3A7E93832E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4500B-87A7-4F22-BFCB-A2431C209C07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15FA74-BBD9-4D14-9576-0B999B79524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D66373-3873-46F3-85E1-F46DDB585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74;&#1086;&#1081;&#1085;&#1086;&#1077;%20&#1076;&#1099;&#1093;&#1072;&#1085;&#1080;&#1077;%20&#1087;&#1090;&#1080;&#1094;&#1099;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../../../61_20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86;&#1074;&#1077;&#1085;&#1086;&#1089;&#1085;&#1072;&#1103;%20&#1089;&#1080;&#1089;&#1090;&#1077;&#1084;&#1072;%20&#1087;&#1090;&#1080;&#1094;&#1099;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5;&#1091;&#1090;&#1088;&#1077;&#1085;&#1085;&#1077;&#1077;%20&#1089;&#1090;&#1088;&#1086;&#1077;&#1085;&#1080;&#1077;%20&#1087;&#1090;&#1080;&#1094;&#1099;.ex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58;&#1050;&#1056;&#1067;&#1058;&#1067;&#1049;%20&#1059;&#1056;&#1054;&#1050;\&#1084;&#1086;&#1103;%20&#1087;&#1088;&#1077;&#1079;&#1077;&#1085;&#1090;&#1072;&#1094;&#1080;&#1103;\&#1075;&#1086;&#1083;&#1086;&#1089;&#1072;%20&#1087;&#1090;&#1080;&#1094;\&#1075;&#1086;&#1083;&#1086;&#1089;&#1072;%20&#1087;&#1090;&#1080;&#1094;%20&#1083;&#1077;&#1089;&#1072;\&#1089;&#1086;&#1083;&#1086;&#1074;&#1077;&#1081;%20&#1086;&#1073;&#1099;&#1082;&#1085;&#1086;&#1074;&#1077;&#1085;&#1085;&#1099;&#1081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%201\&#1056;&#1072;&#1073;&#1086;&#1095;&#1080;&#1081;%20&#1089;&#1090;&#1086;&#1083;\&#1054;&#1058;&#1050;&#1056;&#1067;&#1058;&#1067;&#1049;%20&#1059;&#1056;&#1054;&#1050;1\&#1084;&#1086;&#1103;%20&#1087;&#1088;&#1077;&#1079;&#1077;&#1085;&#1090;&#1072;&#1094;&#1080;&#1103;\&#1075;&#1086;&#1083;&#1086;&#1089;&#1072;%20&#1087;&#1090;&#1080;&#1094;\&#1075;&#1086;&#1083;&#1086;&#1089;&#1072;%20&#1087;&#1090;&#1080;&#1094;%20&#1083;&#1077;&#1089;&#1072;\&#1073;&#1086;&#1083;&#1100;&#1096;&#1086;&#1081;%20&#1087;&#1077;&#1089;&#1090;&#1088;&#1099;&#1081;%20&#1076;&#1103;&#1090;&#1077;&#1083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757-04D4-4728-9B0E-2C9F3E09E760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Зорина Наталья Николаевна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Тема урока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8501122" cy="27860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Обобщающий</a:t>
                      </a:r>
                      <a:r>
                        <a:rPr lang="ru-RU" sz="3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урок</a:t>
                      </a:r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 теме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Птицы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152657"/>
            <a:ext cx="7773120" cy="9144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200" dirty="0" smtClean="0"/>
              <a:t>ВНЕШНЕЕ СТРОЕНИЕ ПТИЦ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 descr="0606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720" y="1294696"/>
            <a:ext cx="7315200" cy="53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1143000" y="533400"/>
            <a:ext cx="754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СРАВНИТЕ СТРОЕНИЕ ПЕРЬЕВ ПТИЦЫ.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В ЧЁМ ИХ СХОДСТВО И РАЗЛИЧИЕ?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23850" y="5715000"/>
            <a:ext cx="211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Контурное маховое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268538" y="5029200"/>
            <a:ext cx="2379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Контурное покровное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7244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Пуховое перо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4676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Пух </a:t>
            </a:r>
          </a:p>
        </p:txBody>
      </p:sp>
      <p:pic>
        <p:nvPicPr>
          <p:cNvPr id="20487" name="Picture 11" descr="КРЫЛЬ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988" y="1600200"/>
            <a:ext cx="1881187" cy="312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8" name="Picture 12" descr="КРЫЛЬЯ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420938"/>
            <a:ext cx="1441450" cy="29130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9" name="Picture 13" descr="КРЫЛЬЯ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644900"/>
            <a:ext cx="1738313" cy="1689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90" name="Picture 14" descr="ПУХ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8" y="1600200"/>
            <a:ext cx="1420812" cy="396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803436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Предназначение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клюва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447800" y="14478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6700" algn="just">
              <a:spcBef>
                <a:spcPct val="20000"/>
              </a:spcBef>
            </a:pPr>
            <a:r>
              <a:rPr lang="ru-RU" sz="2800" b="1" dirty="0">
                <a:solidFill>
                  <a:srgbClr val="003366"/>
                </a:solidFill>
              </a:rPr>
              <a:t>Из-за того, что передние конечности птиц превратились в крылья, шея и голова с клювом отчасти взяли на себя их работу.</a:t>
            </a:r>
          </a:p>
          <a:p>
            <a:pPr indent="266700" algn="just">
              <a:spcBef>
                <a:spcPct val="20000"/>
              </a:spcBef>
            </a:pPr>
            <a:r>
              <a:rPr lang="ru-RU" sz="2800" b="1" dirty="0">
                <a:solidFill>
                  <a:srgbClr val="003366"/>
                </a:solidFill>
              </a:rPr>
              <a:t>Роговые чехлы, одевающие клюв, менее тверды, чем зубы, но зато они легче, могут принимать любую форму, растут всю жизнь и самозатачиваются.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1" grpId="0"/>
      <p:bldP spid="1658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 l="30556" t="26938" r="2777" b="10768"/>
          <a:stretch>
            <a:fillRect/>
          </a:stretch>
        </p:blipFill>
        <p:spPr bwMode="auto">
          <a:xfrm>
            <a:off x="571472" y="1285860"/>
            <a:ext cx="7773753" cy="52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28596" y="304800"/>
            <a:ext cx="836297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Виды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конечностей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13" descr="Ноги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615693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857256"/>
          </a:xfrm>
        </p:spPr>
        <p:txBody>
          <a:bodyPr/>
          <a:lstStyle/>
          <a:p>
            <a:pPr algn="ctr"/>
            <a:r>
              <a:rPr lang="ru-RU" dirty="0" smtClean="0"/>
              <a:t>скелет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1042" descr="0606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555175" cy="5611001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Скелет и мышцы птицы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459189" cy="50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dmin\Desktop\467w489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3801119" cy="2650679"/>
          </a:xfrm>
          <a:prstGeom prst="rect">
            <a:avLst/>
          </a:prstGeom>
          <a:noFill/>
        </p:spPr>
      </p:pic>
      <p:pic>
        <p:nvPicPr>
          <p:cNvPr id="1029" name="Picture 5" descr="C:\Users\Admin\Desktop\skullg66027a9106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4267200" cy="265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Пищеварительная система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61"/>
          <a:stretch>
            <a:fillRect/>
          </a:stretch>
        </p:blipFill>
        <p:spPr bwMode="auto">
          <a:xfrm>
            <a:off x="0" y="1366474"/>
            <a:ext cx="8802594" cy="54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hlinkClick r:id="rId3" action="ppaction://hlinkfile"/>
              </a:rPr>
              <a:t>Двойное дыхание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file"/>
          </p:cNvPr>
          <p:cNvSpPr/>
          <p:nvPr/>
        </p:nvSpPr>
        <p:spPr>
          <a:xfrm>
            <a:off x="428596" y="1428736"/>
            <a:ext cx="8501122" cy="52149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http://files.school-collection.edu.ru/dlrstore/7b1708c4-0a01-022a-0004-b7b175329df5/%5BBIO7_11-46%5D_%5BPD_02%5D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14422"/>
            <a:ext cx="40719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4287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hlinkClick r:id="rId3" action="ppaction://hlinkfile"/>
              </a:rPr>
              <a:t>Кровеносная система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714488"/>
            <a:ext cx="8501122" cy="47863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7620" y="1714488"/>
            <a:ext cx="4929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357430"/>
            <a:ext cx="4357718" cy="29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64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Цель урока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раскрыть особенности строения и жизнедеятельности птиц, связанные с полетом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уточнить классификацию птиц</a:t>
            </a:r>
          </a:p>
          <a:p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</a:t>
            </a:r>
            <a:r>
              <a:rPr lang="ru-RU" dirty="0" smtClean="0"/>
              <a:t> 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 особенностях строения птиц в связи с полетом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о птицах, их индивидуальных особенностях в поведении, питании, местах обитания, выведения потомства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значение птиц в природе и для человека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Нервная система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8501122" cy="46434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900igr.net/datai/biologija/Klass-Ptitsy/0010-013-Nervnaja-sistema-ptit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86050" y="1643050"/>
            <a:ext cx="560418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Головной мозг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8501122" cy="46434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old.iro.yar.ru/rkc/sites/site001/images/p6_mozggolovno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2357430"/>
            <a:ext cx="85165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Органы чувств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8501122" cy="47863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im7-tub-ru.yandex.net/i?id=348261963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095500" cy="1428750"/>
          </a:xfrm>
          <a:prstGeom prst="rect">
            <a:avLst/>
          </a:prstGeom>
          <a:noFill/>
        </p:spPr>
      </p:pic>
      <p:pic>
        <p:nvPicPr>
          <p:cNvPr id="7172" name="Picture 4" descr="http://www.zooschool.ru/attach/img1/7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83"/>
          <a:stretch>
            <a:fillRect/>
          </a:stretch>
        </p:blipFill>
        <p:spPr bwMode="auto">
          <a:xfrm>
            <a:off x="857224" y="1714488"/>
            <a:ext cx="3519146" cy="4668255"/>
          </a:xfrm>
          <a:prstGeom prst="rect">
            <a:avLst/>
          </a:prstGeom>
          <a:noFill/>
        </p:spPr>
      </p:pic>
      <p:pic>
        <p:nvPicPr>
          <p:cNvPr id="7174" name="Picture 6" descr="http://im7-tub-ru.yandex.net/i?id=464940916-4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86124"/>
            <a:ext cx="2143140" cy="1478017"/>
          </a:xfrm>
          <a:prstGeom prst="rect">
            <a:avLst/>
          </a:prstGeom>
          <a:noFill/>
        </p:spPr>
      </p:pic>
      <p:pic>
        <p:nvPicPr>
          <p:cNvPr id="7176" name="Picture 8" descr="http://im6-tub-ru.yandex.net/i?id=332323931-09-72&amp;n=2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43570" y="4857760"/>
            <a:ext cx="214314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Органы выделения и размножения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8501122" cy="47863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www.students.by/articles/02/1000207/0629_079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383"/>
          <a:stretch>
            <a:fillRect/>
          </a:stretch>
        </p:blipFill>
        <p:spPr bwMode="auto">
          <a:xfrm>
            <a:off x="714348" y="1857364"/>
            <a:ext cx="8090828" cy="431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hlinkClick r:id="rId3" action="ppaction://hlinkfile"/>
              </a:rPr>
              <a:t>Внутреннее строение птицы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928802"/>
          <a:ext cx="6905652" cy="2319215"/>
        </p:xfrm>
        <a:graphic>
          <a:graphicData uri="http://schemas.openxmlformats.org/drawingml/2006/table">
            <a:tbl>
              <a:tblPr/>
              <a:tblGrid>
                <a:gridCol w="6905652"/>
              </a:tblGrid>
              <a:tr h="231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08" y="1285860"/>
            <a:ext cx="88498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19200" y="1225569"/>
            <a:ext cx="8461440" cy="46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ПТИЦЫ – ЭТО УДИВИТЕЛЬНЫЕ ЖИВОТНЫЕ, КОТОРЫЕ В НАСТОЯЩЕЕ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ВРЕМЯ ЯВЛЯЮТСЯ НАИБОЛЕЕ ПРОЦВЕТАЮЩЕЙ ГРУППОЙ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ЖИВЫХ ОРГАНИЗМОВ.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ОНИ ПОПЫТАЛИСЬ ОСВОИТЬ ВОЗДУШНУЮ СРЕДУ ОБИТАНИЯ,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И ЭТА ПОПЫТКА ИМ УДАЛАСЬ БЛЕСТЯЩЕ.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96" name="Group 128"/>
          <p:cNvGraphicFramePr>
            <a:graphicFrameLocks noGrp="1"/>
          </p:cNvGraphicFramePr>
          <p:nvPr>
            <p:ph/>
          </p:nvPr>
        </p:nvGraphicFramePr>
        <p:xfrm>
          <a:off x="304800" y="1219200"/>
          <a:ext cx="8686800" cy="5486402"/>
        </p:xfrm>
        <a:graphic>
          <a:graphicData uri="http://schemas.openxmlformats.org/drawingml/2006/table">
            <a:tbl>
              <a:tblPr/>
              <a:tblGrid>
                <a:gridCol w="1687513"/>
                <a:gridCol w="6999287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ПРИСПОСОБЛЕНИЯ К ПОЛЁТУ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Внешнее строение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Тело обтекаемое, покрыто перьями, передние конечности преобразованы в крылья, небольшая голова, крупные глаза, подвижная шея.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Скелет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Кости полые, наполнены воздухом, облегчение скелета и увеличение прочности происходит за счёт срастания костей головы, позвоночника, конечностей.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Мышцы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Мощная летательная мускулатура (25% от массы тела).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Пищеварительная система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Быстрое переваривание и усвоение пищи, короткая толстая кишка, кишечник быстро опорожняется.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система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Усложнение: появление (вторичных третичных бронхов); воздушных мешков, через лёгкие воздух, богатый кислородом, проходит и при вдохе и при выдохе.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Кровеносная система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4-камерное сердце; кровь к органам поступает артериальная, быстрый обмен веществ, газообмен, быстрое движение крови, интенсивная работа сердца.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Нервная система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зрительного анализатора, слуха, точная координация движений, высокий уровень нервной деятельности, сложное поведение.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выделения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 мочевой пузырь. Частое выделение мочевой кислоты в виде кашицы (уменьшает расход воды).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291" name="WordArt 123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44394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Особенности строения птиц </a:t>
            </a:r>
          </a:p>
          <a:p>
            <a:pPr algn="ctr"/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связи с полетом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ои документы !\Мои рисунки\черный коршун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61" y="318274"/>
            <a:ext cx="8786880" cy="62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07095"/>
            <a:ext cx="9144000" cy="66360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Птицы рождены для полета</a:t>
            </a:r>
          </a:p>
        </p:txBody>
      </p:sp>
      <p:pic>
        <p:nvPicPr>
          <p:cNvPr id="7" name="соловей обыкновен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95200" y="60212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71903"/>
            <a:ext cx="7500989" cy="556065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ПТИЦ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96777" y="1679204"/>
          <a:ext cx="6096002" cy="440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/>
                <a:gridCol w="3048001"/>
              </a:tblGrid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ЦАРСТВО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ЖИВОТНЫЕ</a:t>
                      </a:r>
                      <a:endParaRPr lang="ru-RU" sz="16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ХОРДОВЫЕ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КЛАСС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ПТИЦЫ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НАДОТРЯД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КИЛЕГРУДЫЕ</a:t>
                      </a:r>
                    </a:p>
                    <a:p>
                      <a:pPr algn="ctr"/>
                      <a:r>
                        <a:rPr lang="ru-RU" sz="1600" b="1" dirty="0" smtClean="0"/>
                        <a:t>( НАСТОЯЩИЕ ПТИЦЫ)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ОТРЯД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ГОЛУБЕОБРАЗНЫЕ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СЕМЕЙСТВО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ГОЛУБИНЫЕ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РОД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ГОЛУБИ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 w="24500" cmpd="dbl">
                            <a:solidFill>
                              <a:schemeClr val="accent2">
                                <a:shade val="85000"/>
                                <a:satMod val="155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ВИД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ГОЛУБЬ СИЗЫЙ</a:t>
                      </a:r>
                      <a:endParaRPr lang="ru-RU" sz="1600" b="1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563186" y="2262469"/>
            <a:ext cx="641999" cy="341391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+mn-ea"/>
              </a:rPr>
              <a:t>ТИП</a:t>
            </a:r>
          </a:p>
        </p:txBody>
      </p:sp>
      <p:pic>
        <p:nvPicPr>
          <p:cNvPr id="7" name="большой пестрый дя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67520" y="60212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2" descr="C:\Users\Admin\Desktop\открытый урок\3f7598b74a4fbace5f637e61971840c5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C:\Users\Admin\Desktop\открытый урок\cold-winter-bird-lake-frost-pond-wildlife-europe-ice-frozen-iceland-fauna-enchanting-swan-duck-swans-goose-geese-vertebrate-beautiful-ducks-waterfowl-water-bird-scandinavia-reykjavik-ducks-geese-and-swans-tj-rnin-p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8858377" cy="590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 descr="C:\Users\Admin\Desktop\открытый урок\semejstvo-fazanovye-phasianidae-predstaviteli-semejstva-spisok-pti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3677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6373-3873-46F3-85E1-F46DDB585FF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Приспособления птиц к полёту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714488"/>
            <a:ext cx="8501122" cy="49292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FCFC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714488"/>
          <a:ext cx="8001056" cy="5143512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51435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C:\Documents and Settings\Сергей\Рабочий стол\метод разраб\Тема класс Птицы\Голубь анимация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472" y="357166"/>
            <a:ext cx="1276350" cy="942975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498523"/>
          <a:ext cx="8572560" cy="47911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86148"/>
                <a:gridCol w="5286412"/>
              </a:tblGrid>
              <a:tr h="893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ПРИЗНАК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ПРИСПОСОБЛЕНИЯ К ПОЛЁТУ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Внешнее строение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Скелет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Мышцы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5393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Пищеварительная система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Дыхательная система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Кровеносная система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4754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Нервная система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  <a:tr h="505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Органы выделения</a:t>
                      </a:r>
                      <a:endParaRPr lang="ru-RU" sz="1600" b="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6793" marR="16793" marT="16793" marB="16793">
                    <a:solidFill>
                      <a:srgbClr val="EDE9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</TotalTime>
  <Words>364</Words>
  <Application>Microsoft Office PowerPoint</Application>
  <PresentationFormat>Экран (4:3)</PresentationFormat>
  <Paragraphs>108</Paragraphs>
  <Slides>26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ВНЕШНЕЕ СТРОЕНИЕ ПТИЦ</vt:lpstr>
      <vt:lpstr>Слайд 11</vt:lpstr>
      <vt:lpstr>Слайд 12</vt:lpstr>
      <vt:lpstr>Слайд 13</vt:lpstr>
      <vt:lpstr>Слайд 14</vt:lpstr>
      <vt:lpstr>скелет</vt:lpstr>
      <vt:lpstr>Скелет и мышцы птицы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115</cp:revision>
  <dcterms:created xsi:type="dcterms:W3CDTF">2013-03-25T16:47:06Z</dcterms:created>
  <dcterms:modified xsi:type="dcterms:W3CDTF">2023-03-22T09:44:38Z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632197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