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20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6FAF-A0B1-4A90-BA9B-4C7778752A99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C92E-F79D-45FF-B6D1-7013FA482D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6FAF-A0B1-4A90-BA9B-4C7778752A99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C92E-F79D-45FF-B6D1-7013FA482D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6FAF-A0B1-4A90-BA9B-4C7778752A99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C92E-F79D-45FF-B6D1-7013FA482D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6FAF-A0B1-4A90-BA9B-4C7778752A99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C92E-F79D-45FF-B6D1-7013FA482D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6FAF-A0B1-4A90-BA9B-4C7778752A99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C92E-F79D-45FF-B6D1-7013FA482D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6FAF-A0B1-4A90-BA9B-4C7778752A99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C92E-F79D-45FF-B6D1-7013FA482D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6FAF-A0B1-4A90-BA9B-4C7778752A99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C92E-F79D-45FF-B6D1-7013FA482D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6FAF-A0B1-4A90-BA9B-4C7778752A99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C92E-F79D-45FF-B6D1-7013FA482D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6FAF-A0B1-4A90-BA9B-4C7778752A99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C92E-F79D-45FF-B6D1-7013FA482D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6FAF-A0B1-4A90-BA9B-4C7778752A99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C92E-F79D-45FF-B6D1-7013FA482D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6FAF-A0B1-4A90-BA9B-4C7778752A99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C92E-F79D-45FF-B6D1-7013FA482D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E6FAF-A0B1-4A90-BA9B-4C7778752A99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AC92E-F79D-45FF-B6D1-7013FA482D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slide" Target="slide29.xml"/><Relationship Id="rId18" Type="http://schemas.openxmlformats.org/officeDocument/2006/relationships/slide" Target="slide24.xml"/><Relationship Id="rId26" Type="http://schemas.openxmlformats.org/officeDocument/2006/relationships/slide" Target="slide22.xml"/><Relationship Id="rId3" Type="http://schemas.openxmlformats.org/officeDocument/2006/relationships/slide" Target="slide4.xml"/><Relationship Id="rId21" Type="http://schemas.openxmlformats.org/officeDocument/2006/relationships/slide" Target="slide27.xml"/><Relationship Id="rId34" Type="http://schemas.openxmlformats.org/officeDocument/2006/relationships/slide" Target="slide10.xml"/><Relationship Id="rId7" Type="http://schemas.openxmlformats.org/officeDocument/2006/relationships/slide" Target="slide33.xml"/><Relationship Id="rId12" Type="http://schemas.openxmlformats.org/officeDocument/2006/relationships/slide" Target="slide28.xml"/><Relationship Id="rId17" Type="http://schemas.openxmlformats.org/officeDocument/2006/relationships/slide" Target="slide23.xml"/><Relationship Id="rId25" Type="http://schemas.openxmlformats.org/officeDocument/2006/relationships/slide" Target="slide21.xml"/><Relationship Id="rId33" Type="http://schemas.openxmlformats.org/officeDocument/2006/relationships/slide" Target="slide11.xml"/><Relationship Id="rId2" Type="http://schemas.openxmlformats.org/officeDocument/2006/relationships/slide" Target="slide3.xml"/><Relationship Id="rId16" Type="http://schemas.openxmlformats.org/officeDocument/2006/relationships/slide" Target="slide32.xml"/><Relationship Id="rId20" Type="http://schemas.openxmlformats.org/officeDocument/2006/relationships/slide" Target="slide26.xml"/><Relationship Id="rId29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37.xml"/><Relationship Id="rId24" Type="http://schemas.openxmlformats.org/officeDocument/2006/relationships/slide" Target="slide20.xml"/><Relationship Id="rId32" Type="http://schemas.openxmlformats.org/officeDocument/2006/relationships/slide" Target="slide12.xml"/><Relationship Id="rId5" Type="http://schemas.openxmlformats.org/officeDocument/2006/relationships/slide" Target="slide6.xml"/><Relationship Id="rId15" Type="http://schemas.openxmlformats.org/officeDocument/2006/relationships/slide" Target="slide31.xml"/><Relationship Id="rId23" Type="http://schemas.openxmlformats.org/officeDocument/2006/relationships/slide" Target="slide19.xml"/><Relationship Id="rId28" Type="http://schemas.openxmlformats.org/officeDocument/2006/relationships/slide" Target="slide14.xml"/><Relationship Id="rId36" Type="http://schemas.openxmlformats.org/officeDocument/2006/relationships/slide" Target="slide8.xml"/><Relationship Id="rId10" Type="http://schemas.openxmlformats.org/officeDocument/2006/relationships/slide" Target="slide36.xml"/><Relationship Id="rId19" Type="http://schemas.openxmlformats.org/officeDocument/2006/relationships/slide" Target="slide25.xml"/><Relationship Id="rId31" Type="http://schemas.openxmlformats.org/officeDocument/2006/relationships/slide" Target="slide17.xml"/><Relationship Id="rId4" Type="http://schemas.openxmlformats.org/officeDocument/2006/relationships/slide" Target="slide5.xml"/><Relationship Id="rId9" Type="http://schemas.openxmlformats.org/officeDocument/2006/relationships/slide" Target="slide35.xml"/><Relationship Id="rId14" Type="http://schemas.openxmlformats.org/officeDocument/2006/relationships/slide" Target="slide30.xml"/><Relationship Id="rId22" Type="http://schemas.openxmlformats.org/officeDocument/2006/relationships/slide" Target="slide18.xml"/><Relationship Id="rId27" Type="http://schemas.openxmlformats.org/officeDocument/2006/relationships/slide" Target="slide13.xml"/><Relationship Id="rId30" Type="http://schemas.openxmlformats.org/officeDocument/2006/relationships/slide" Target="slide16.xml"/><Relationship Id="rId35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116013" y="260350"/>
            <a:ext cx="7162800" cy="18732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9600" kern="10">
                <a:ln w="9525">
                  <a:solidFill>
                    <a:srgbClr val="000042"/>
                  </a:solidFill>
                  <a:round/>
                  <a:headEnd/>
                  <a:tailEnd/>
                </a:ln>
                <a:solidFill>
                  <a:srgbClr val="FF79FF"/>
                </a:solidFill>
                <a:latin typeface="Impact"/>
              </a:rPr>
              <a:t>СВОЯ ИГРА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827088" y="5229225"/>
            <a:ext cx="6985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1557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619250" y="4797425"/>
            <a:ext cx="6480175" cy="519113"/>
          </a:xfrm>
          <a:prstGeom prst="rect">
            <a:avLst/>
          </a:prstGeom>
          <a:solidFill>
            <a:schemeClr val="bg1">
              <a:alpha val="92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i="1" smtClean="0">
                <a:solidFill>
                  <a:schemeClr val="folHlink"/>
                </a:solidFill>
                <a:latin typeface="Bookman Old Style" pitchFamily="18" charset="0"/>
              </a:rPr>
              <a:t>Древний мир</a:t>
            </a:r>
            <a:endParaRPr lang="ru-RU" sz="2800" b="1" i="1" dirty="0">
              <a:solidFill>
                <a:schemeClr val="folHlink"/>
              </a:solidFill>
              <a:latin typeface="Bookman Old Style" pitchFamily="18" charset="0"/>
            </a:endParaRPr>
          </a:p>
        </p:txBody>
      </p:sp>
      <p:pic>
        <p:nvPicPr>
          <p:cNvPr id="2064" name="Picture 16" descr="img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A2D39B"/>
              </a:clrFrom>
              <a:clrTo>
                <a:srgbClr val="A2D39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35885">
            <a:off x="2987675" y="1989138"/>
            <a:ext cx="3241675" cy="2246312"/>
          </a:xfrm>
          <a:prstGeom prst="rect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</p:pic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4211638" y="5516563"/>
            <a:ext cx="914400" cy="914400"/>
          </a:xfrm>
          <a:prstGeom prst="irregularSeal1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32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7885113" y="2924175"/>
            <a:ext cx="914400" cy="914400"/>
          </a:xfrm>
          <a:prstGeom prst="irregularSeal1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32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7885113" y="5516563"/>
            <a:ext cx="914400" cy="9144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32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395288" y="5300663"/>
            <a:ext cx="914400" cy="914400"/>
          </a:xfrm>
          <a:prstGeom prst="irregularSeal1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32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468313" y="188913"/>
            <a:ext cx="914400" cy="914400"/>
          </a:xfrm>
          <a:prstGeom prst="irregularSeal1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32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7956550" y="476250"/>
            <a:ext cx="914400" cy="914400"/>
          </a:xfrm>
          <a:prstGeom prst="irregularSeal1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32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323850" y="2565400"/>
            <a:ext cx="914400" cy="914400"/>
          </a:xfrm>
          <a:prstGeom prst="irregularSeal1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3200" b="1">
              <a:solidFill>
                <a:srgbClr val="FFFF99"/>
              </a:solidFill>
              <a:latin typeface="Arial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57884" y="4714884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МЕМФИС</a:t>
            </a:r>
            <a:endParaRPr lang="ru-RU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79388" y="1341438"/>
            <a:ext cx="87852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Arial" charset="0"/>
              </a:rPr>
              <a:t>Столица объединенного царства Египта.</a:t>
            </a:r>
            <a:endParaRPr lang="ru-RU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221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9222" name="Picture 6" descr="watermark_300x">
            <a:hlinkClick r:id="rId3" action="ppaction://hlinksldjump" tooltip="Дедал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857628"/>
            <a:ext cx="2154538" cy="196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6" y="2919675"/>
            <a:ext cx="5507578" cy="344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68313" y="620713"/>
            <a:ext cx="85328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FF0000"/>
                </a:solidFill>
                <a:latin typeface="Arial" charset="0"/>
              </a:rPr>
              <a:t>Имя известного фараона ведшего длительную войну в Азии. </a:t>
            </a:r>
            <a:r>
              <a:rPr lang="ru-RU" sz="4000" b="1" dirty="0" err="1" smtClean="0">
                <a:solidFill>
                  <a:srgbClr val="FF0000"/>
                </a:solidFill>
                <a:latin typeface="Arial" charset="0"/>
              </a:rPr>
              <a:t>Ок</a:t>
            </a:r>
            <a:r>
              <a:rPr lang="ru-RU" sz="4000" b="1" dirty="0" smtClean="0">
                <a:solidFill>
                  <a:srgbClr val="FF0000"/>
                </a:solidFill>
                <a:latin typeface="Arial" charset="0"/>
              </a:rPr>
              <a:t>. 1500 лет до н.э.</a:t>
            </a:r>
            <a:endParaRPr lang="ru-RU" sz="4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651500" y="4437063"/>
            <a:ext cx="30241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 dirty="0">
                <a:solidFill>
                  <a:srgbClr val="FF9933"/>
                </a:solidFill>
                <a:latin typeface="Arial" charset="0"/>
              </a:rPr>
              <a:t> </a:t>
            </a:r>
            <a:r>
              <a:rPr lang="ru-RU" sz="2800" b="1" dirty="0" smtClean="0">
                <a:solidFill>
                  <a:srgbClr val="FF9933"/>
                </a:solidFill>
                <a:latin typeface="Arial" charset="0"/>
              </a:rPr>
              <a:t>Тутмос  Третий</a:t>
            </a:r>
          </a:p>
        </p:txBody>
      </p:sp>
      <p:sp>
        <p:nvSpPr>
          <p:cNvPr id="10245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0246" name="Picture 6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4143380"/>
            <a:ext cx="136683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89922"/>
            <a:ext cx="3024336" cy="384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003800" y="4005263"/>
            <a:ext cx="3671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3600" b="1" dirty="0">
                <a:solidFill>
                  <a:srgbClr val="FF9933"/>
                </a:solidFill>
                <a:latin typeface="Arial" charset="0"/>
              </a:rPr>
              <a:t>    </a:t>
            </a:r>
            <a:r>
              <a:rPr lang="ru-RU" sz="3200" b="1" dirty="0" smtClean="0">
                <a:solidFill>
                  <a:srgbClr val="FF9933"/>
                </a:solidFill>
                <a:latin typeface="Arial" charset="0"/>
              </a:rPr>
              <a:t>Сет</a:t>
            </a:r>
            <a:endParaRPr lang="ru-RU" sz="32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11269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1270" name="Picture 6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850" y="4005263"/>
            <a:ext cx="1366838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1619250" y="1844675"/>
            <a:ext cx="568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 sz="32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533400" y="380068"/>
            <a:ext cx="78613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Arial" charset="0"/>
              </a:rPr>
              <a:t>Злой бог пустыни, убивший доброго бога Осириса – бога плодородия.</a:t>
            </a:r>
            <a:endParaRPr lang="ru-RU" sz="3600" b="1" i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96753"/>
            <a:ext cx="2520280" cy="4327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0"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611188" y="1052513"/>
            <a:ext cx="85328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FF0000"/>
                </a:solidFill>
                <a:latin typeface="Comic Sans MS" pitchFamily="66" charset="0"/>
              </a:rPr>
              <a:t>Вид письма Древнего Двуречья</a:t>
            </a:r>
            <a:endParaRPr lang="ru-RU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003800" y="4437063"/>
            <a:ext cx="3671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 dirty="0" smtClean="0">
                <a:solidFill>
                  <a:srgbClr val="FF9933"/>
                </a:solidFill>
                <a:latin typeface="Arial" charset="0"/>
              </a:rPr>
              <a:t>Клинопись </a:t>
            </a:r>
            <a:endParaRPr lang="ru-RU" sz="36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16389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6390" name="Picture 6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4000504"/>
            <a:ext cx="136683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62" y="2408404"/>
            <a:ext cx="4289932" cy="4049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0"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00628" y="4714884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Библия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5366" name="Picture 6" descr="watermark_300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8680" y="4307799"/>
            <a:ext cx="1366838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50825" y="1196975"/>
            <a:ext cx="8893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4000" b="1">
              <a:solidFill>
                <a:srgbClr val="FFFF99"/>
              </a:solidFill>
              <a:latin typeface="Comic Sans MS" pitchFamily="66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795963" y="4437063"/>
            <a:ext cx="2879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>
                <a:solidFill>
                  <a:srgbClr val="FF9933"/>
                </a:solidFill>
                <a:latin typeface="Arial" charset="0"/>
              </a:rPr>
              <a:t>    </a:t>
            </a:r>
          </a:p>
        </p:txBody>
      </p:sp>
      <p:sp>
        <p:nvSpPr>
          <p:cNvPr id="15365" name="AutoShape 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953293" y="412145"/>
            <a:ext cx="74882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charset="0"/>
              </a:rPr>
              <a:t>Священная книга народов, среди которых распространилась христианство. </a:t>
            </a:r>
            <a:endParaRPr lang="ru-RU" sz="32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636913"/>
            <a:ext cx="6274371" cy="39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6"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50825" y="1628775"/>
            <a:ext cx="85328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4000" b="1">
              <a:solidFill>
                <a:srgbClr val="FFFF99"/>
              </a:solidFill>
              <a:latin typeface="Comic Sans MS" pitchFamily="66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5795963" y="4437063"/>
            <a:ext cx="31686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 dirty="0" smtClean="0">
                <a:solidFill>
                  <a:srgbClr val="FF9933"/>
                </a:solidFill>
                <a:latin typeface="Arial" charset="0"/>
              </a:rPr>
              <a:t>Держава </a:t>
            </a:r>
            <a:endParaRPr lang="ru-RU" sz="36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17413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7414" name="Picture 6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4143380"/>
            <a:ext cx="136683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91271" y="404664"/>
            <a:ext cx="87249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charset="0"/>
              </a:rPr>
              <a:t>Как называют большие и сильные государства?</a:t>
            </a:r>
            <a:endParaRPr lang="ru-RU" sz="32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775"/>
            <a:ext cx="32480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4"/>
                  </p:tgtEl>
                </p:cond>
              </p:nextCondLst>
            </p:seq>
          </p:childTnLst>
        </p:cTn>
      </p:par>
    </p:tnLst>
    <p:bldLst>
      <p:bldP spid="174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31800" y="332656"/>
            <a:ext cx="85328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FF0000"/>
                </a:solidFill>
                <a:latin typeface="Comic Sans MS" pitchFamily="66" charset="0"/>
              </a:rPr>
              <a:t>Назовите основные занятия финикийцев.</a:t>
            </a:r>
            <a:endParaRPr lang="ru-RU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716463" y="3857628"/>
            <a:ext cx="3962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400" b="1" dirty="0" smtClean="0">
                <a:solidFill>
                  <a:srgbClr val="FF9933"/>
                </a:solidFill>
                <a:latin typeface="Arial" charset="0"/>
              </a:rPr>
              <a:t>Торговля, мореплавание, ремесло.</a:t>
            </a:r>
          </a:p>
        </p:txBody>
      </p:sp>
      <p:sp>
        <p:nvSpPr>
          <p:cNvPr id="18437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8438" name="Picture 6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7051" y="3857628"/>
            <a:ext cx="136683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1876"/>
            <a:ext cx="4071936" cy="271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8"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50824" y="332656"/>
            <a:ext cx="853281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FF0000"/>
                </a:solidFill>
                <a:latin typeface="Comic Sans MS" pitchFamily="66" charset="0"/>
              </a:rPr>
              <a:t>Назовите имя самого могущественного правителя Персии.</a:t>
            </a:r>
            <a:endParaRPr lang="ru-RU" sz="4000" b="1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>
              <a:spcBef>
                <a:spcPct val="50000"/>
              </a:spcBef>
            </a:pPr>
            <a:endParaRPr lang="ru-RU" sz="4000" b="1" dirty="0">
              <a:solidFill>
                <a:srgbClr val="FFFF99"/>
              </a:solidFill>
              <a:latin typeface="Comic Sans MS" pitchFamily="66" charset="0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5508625" y="3933825"/>
            <a:ext cx="31686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 dirty="0">
                <a:solidFill>
                  <a:srgbClr val="FF9933"/>
                </a:solidFill>
                <a:latin typeface="Arial" charset="0"/>
              </a:rPr>
              <a:t>  </a:t>
            </a:r>
            <a:r>
              <a:rPr lang="ru-RU" sz="3600" b="1" dirty="0" smtClean="0">
                <a:solidFill>
                  <a:srgbClr val="FF9933"/>
                </a:solidFill>
                <a:latin typeface="Arial" charset="0"/>
              </a:rPr>
              <a:t>Дарий Первый          </a:t>
            </a:r>
            <a:endParaRPr lang="ru-RU" sz="36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19461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9462" name="Picture 6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3786190"/>
            <a:ext cx="1366838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92953"/>
            <a:ext cx="3816424" cy="436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2"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50825" y="1052513"/>
            <a:ext cx="85328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4000" b="1">
              <a:solidFill>
                <a:srgbClr val="FFFF99"/>
              </a:solidFill>
              <a:latin typeface="Comic Sans MS" pitchFamily="66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5508625" y="3933825"/>
            <a:ext cx="3168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3600" b="1" dirty="0" smtClean="0">
                <a:solidFill>
                  <a:srgbClr val="FF9933"/>
                </a:solidFill>
                <a:latin typeface="Arial" charset="0"/>
              </a:rPr>
              <a:t>Сахар </a:t>
            </a:r>
            <a:endParaRPr lang="ru-RU" sz="36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28677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28678" name="Picture 6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0438" y="3786190"/>
            <a:ext cx="136683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451348" y="175350"/>
            <a:ext cx="83534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600" b="1" dirty="0" smtClean="0">
                <a:solidFill>
                  <a:schemeClr val="hlink"/>
                </a:solidFill>
              </a:rPr>
              <a:t>Его научились изготавливать индийцы из особого тростника, сегодня без него не обходится ни одна семья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65" y="3068960"/>
            <a:ext cx="5779326" cy="363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6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8"/>
                  </p:tgtEl>
                </p:cond>
              </p:nextCondLst>
            </p:seq>
          </p:childTnLst>
        </p:cTn>
      </p:par>
    </p:tnLst>
    <p:bldLst>
      <p:bldP spid="2867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50825" y="1052513"/>
            <a:ext cx="853281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 dirty="0" smtClean="0">
                <a:solidFill>
                  <a:srgbClr val="002060"/>
                </a:solidFill>
              </a:rPr>
              <a:t>Эту игру придумали индийцы, правила которой напоминает правила индийской военной науки.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324770" y="4214817"/>
            <a:ext cx="31686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400" b="1" dirty="0" smtClean="0">
                <a:solidFill>
                  <a:srgbClr val="FF9933"/>
                </a:solidFill>
                <a:latin typeface="Arial" charset="0"/>
              </a:rPr>
              <a:t>Шахматы                                </a:t>
            </a:r>
            <a:endParaRPr lang="ru-RU" sz="2400" b="1" dirty="0">
              <a:solidFill>
                <a:srgbClr val="FF9933"/>
              </a:solidFill>
              <a:latin typeface="Arial" charset="0"/>
            </a:endParaRPr>
          </a:p>
          <a:p>
            <a:pPr algn="r">
              <a:spcBef>
                <a:spcPct val="50000"/>
              </a:spcBef>
            </a:pPr>
            <a:r>
              <a:rPr lang="ru-RU" sz="2400" b="1" dirty="0">
                <a:solidFill>
                  <a:srgbClr val="FF9933"/>
                </a:solidFill>
                <a:latin typeface="Arial" charset="0"/>
              </a:rPr>
              <a:t>          </a:t>
            </a:r>
          </a:p>
        </p:txBody>
      </p:sp>
      <p:sp>
        <p:nvSpPr>
          <p:cNvPr id="29701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29702" name="Picture 6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8970" y="3992399"/>
            <a:ext cx="1366838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350179"/>
            <a:ext cx="4681832" cy="3115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2"/>
                  </p:tgtEl>
                </p:cond>
              </p:nextCondLst>
            </p:seq>
          </p:childTnLst>
        </p:cTn>
      </p:par>
    </p:tnLst>
    <p:bldLst>
      <p:bldP spid="2969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484438" y="188913"/>
            <a:ext cx="1223962" cy="865187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chemeClr val="folHlink"/>
                </a:solidFill>
                <a:latin typeface="Arial" charset="0"/>
              </a:rPr>
              <a:t>10</a:t>
            </a:r>
          </a:p>
        </p:txBody>
      </p:sp>
      <p:sp>
        <p:nvSpPr>
          <p:cNvPr id="57347" name="AutoShape 3"/>
          <p:cNvSpPr>
            <a:spLocks noChangeArrowheads="1"/>
          </p:cNvSpPr>
          <p:nvPr/>
        </p:nvSpPr>
        <p:spPr bwMode="auto">
          <a:xfrm>
            <a:off x="179388" y="188913"/>
            <a:ext cx="2160587" cy="863600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7348" name="AutoShape 4"/>
          <p:cNvSpPr>
            <a:spLocks noChangeArrowheads="1"/>
          </p:cNvSpPr>
          <p:nvPr/>
        </p:nvSpPr>
        <p:spPr bwMode="auto">
          <a:xfrm>
            <a:off x="179388" y="1125538"/>
            <a:ext cx="2160587" cy="863600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rgbClr val="FFFF99"/>
                </a:solidFill>
                <a:latin typeface="Arial" charset="0"/>
              </a:rPr>
              <a:t>Древний Египет</a:t>
            </a:r>
            <a:endParaRPr lang="ru-RU" b="1" dirty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57349" name="AutoShape 5"/>
          <p:cNvSpPr>
            <a:spLocks noChangeArrowheads="1"/>
          </p:cNvSpPr>
          <p:nvPr/>
        </p:nvSpPr>
        <p:spPr bwMode="auto">
          <a:xfrm>
            <a:off x="179388" y="2060575"/>
            <a:ext cx="2160587" cy="863600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rgbClr val="FFFF99"/>
                </a:solidFill>
                <a:latin typeface="Arial" charset="0"/>
              </a:rPr>
              <a:t>Древнее </a:t>
            </a:r>
          </a:p>
          <a:p>
            <a:pPr algn="ctr"/>
            <a:r>
              <a:rPr lang="ru-RU" b="1" dirty="0" smtClean="0">
                <a:solidFill>
                  <a:srgbClr val="FFFF99"/>
                </a:solidFill>
                <a:latin typeface="Arial" charset="0"/>
              </a:rPr>
              <a:t>Двуречье</a:t>
            </a:r>
            <a:endParaRPr lang="ru-RU" b="1" dirty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57350" name="AutoShape 6"/>
          <p:cNvSpPr>
            <a:spLocks noChangeArrowheads="1"/>
          </p:cNvSpPr>
          <p:nvPr/>
        </p:nvSpPr>
        <p:spPr bwMode="auto">
          <a:xfrm>
            <a:off x="179388" y="2997200"/>
            <a:ext cx="2160587" cy="863600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rgbClr val="FFFF99"/>
                </a:solidFill>
                <a:latin typeface="Arial" charset="0"/>
              </a:rPr>
              <a:t>Древняя Индия</a:t>
            </a:r>
            <a:endParaRPr lang="ru-RU" b="1" dirty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57351" name="AutoShape 7"/>
          <p:cNvSpPr>
            <a:spLocks noChangeArrowheads="1"/>
          </p:cNvSpPr>
          <p:nvPr/>
        </p:nvSpPr>
        <p:spPr bwMode="auto">
          <a:xfrm>
            <a:off x="179388" y="3933825"/>
            <a:ext cx="2160587" cy="863600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rgbClr val="FFFF99"/>
                </a:solidFill>
                <a:latin typeface="Arial" charset="0"/>
              </a:rPr>
              <a:t>Древний Китай</a:t>
            </a:r>
            <a:endParaRPr lang="ru-RU" b="1" dirty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57352" name="AutoShape 8"/>
          <p:cNvSpPr>
            <a:spLocks noChangeArrowheads="1"/>
          </p:cNvSpPr>
          <p:nvPr/>
        </p:nvSpPr>
        <p:spPr bwMode="auto">
          <a:xfrm>
            <a:off x="179388" y="4868863"/>
            <a:ext cx="2160587" cy="863600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rgbClr val="FFFF99"/>
                </a:solidFill>
                <a:latin typeface="Arial" charset="0"/>
              </a:rPr>
              <a:t>Древняя Греция</a:t>
            </a:r>
            <a:endParaRPr lang="ru-RU" b="1" dirty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57353" name="AutoShape 9"/>
          <p:cNvSpPr>
            <a:spLocks noChangeArrowheads="1"/>
          </p:cNvSpPr>
          <p:nvPr/>
        </p:nvSpPr>
        <p:spPr bwMode="auto">
          <a:xfrm>
            <a:off x="179388" y="5805488"/>
            <a:ext cx="2160587" cy="863600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rgbClr val="FFFF99"/>
                </a:solidFill>
                <a:latin typeface="Arial" charset="0"/>
              </a:rPr>
              <a:t>Древний Рим</a:t>
            </a:r>
            <a:endParaRPr lang="ru-RU" b="1" dirty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468313" y="333375"/>
            <a:ext cx="1584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 err="1" smtClean="0">
                <a:solidFill>
                  <a:srgbClr val="FFFF99"/>
                </a:solidFill>
                <a:latin typeface="Arial" charset="0"/>
              </a:rPr>
              <a:t>Первобыт</a:t>
            </a:r>
            <a:r>
              <a:rPr lang="ru-RU" b="1" dirty="0" smtClean="0">
                <a:solidFill>
                  <a:srgbClr val="FFFF99"/>
                </a:solidFill>
                <a:latin typeface="Arial" charset="0"/>
              </a:rPr>
              <a:t>. общество</a:t>
            </a:r>
            <a:endParaRPr lang="ru-RU" b="1" dirty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7956550" y="1341438"/>
            <a:ext cx="792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Arial" charset="0"/>
            </a:endParaRPr>
          </a:p>
        </p:txBody>
      </p:sp>
      <p:sp>
        <p:nvSpPr>
          <p:cNvPr id="57356" name="AutoShape 1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851275" y="188913"/>
            <a:ext cx="1223963" cy="865187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20</a:t>
            </a:r>
          </a:p>
        </p:txBody>
      </p:sp>
      <p:sp>
        <p:nvSpPr>
          <p:cNvPr id="57357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219700" y="188913"/>
            <a:ext cx="1223963" cy="865187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 smtClean="0">
                <a:solidFill>
                  <a:schemeClr val="folHlink"/>
                </a:solidFill>
                <a:latin typeface="Arial" charset="0"/>
              </a:rPr>
              <a:t>30 </a:t>
            </a:r>
            <a:endParaRPr lang="ru-RU" sz="24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57358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588125" y="188913"/>
            <a:ext cx="1223963" cy="865187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 smtClean="0">
                <a:solidFill>
                  <a:schemeClr val="folHlink"/>
                </a:solidFill>
                <a:latin typeface="Arial" charset="0"/>
              </a:rPr>
              <a:t>40</a:t>
            </a:r>
            <a:endParaRPr lang="ru-RU" sz="24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57359" name="AutoShape 1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920038" y="188913"/>
            <a:ext cx="1223962" cy="865187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chemeClr val="folHlink"/>
                </a:solidFill>
                <a:latin typeface="Arial" charset="0"/>
              </a:rPr>
              <a:t>50</a:t>
            </a:r>
          </a:p>
        </p:txBody>
      </p:sp>
      <p:sp>
        <p:nvSpPr>
          <p:cNvPr id="57360" name="AutoShape 16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484438" y="5805488"/>
            <a:ext cx="1223962" cy="865187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10</a:t>
            </a:r>
          </a:p>
        </p:txBody>
      </p:sp>
      <p:sp>
        <p:nvSpPr>
          <p:cNvPr id="57361" name="AutoShape 17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851275" y="5805488"/>
            <a:ext cx="1223963" cy="865187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20</a:t>
            </a:r>
          </a:p>
        </p:txBody>
      </p:sp>
      <p:sp>
        <p:nvSpPr>
          <p:cNvPr id="57362" name="AutoShape 18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5219700" y="5805488"/>
            <a:ext cx="1223963" cy="865187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chemeClr val="folHlink"/>
                </a:solidFill>
                <a:latin typeface="Arial" charset="0"/>
              </a:rPr>
              <a:t>30</a:t>
            </a:r>
          </a:p>
        </p:txBody>
      </p:sp>
      <p:sp>
        <p:nvSpPr>
          <p:cNvPr id="57363" name="AutoShape 19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6588125" y="5805488"/>
            <a:ext cx="1223963" cy="865187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40</a:t>
            </a:r>
          </a:p>
        </p:txBody>
      </p:sp>
      <p:sp>
        <p:nvSpPr>
          <p:cNvPr id="57364" name="AutoShape 20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7920038" y="5805488"/>
            <a:ext cx="1223962" cy="865187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chemeClr val="folHlink"/>
                </a:solidFill>
                <a:latin typeface="Arial" charset="0"/>
              </a:rPr>
              <a:t>50</a:t>
            </a:r>
          </a:p>
        </p:txBody>
      </p:sp>
      <p:sp>
        <p:nvSpPr>
          <p:cNvPr id="57365" name="AutoShape 2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2484438" y="4868863"/>
            <a:ext cx="1223962" cy="865187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10</a:t>
            </a:r>
          </a:p>
        </p:txBody>
      </p:sp>
      <p:sp>
        <p:nvSpPr>
          <p:cNvPr id="57366" name="AutoShape 22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851275" y="4868863"/>
            <a:ext cx="1223963" cy="865187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20</a:t>
            </a:r>
          </a:p>
        </p:txBody>
      </p:sp>
      <p:sp>
        <p:nvSpPr>
          <p:cNvPr id="57367" name="AutoShape 23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5219700" y="4868863"/>
            <a:ext cx="1223963" cy="865187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30</a:t>
            </a:r>
          </a:p>
        </p:txBody>
      </p:sp>
      <p:sp>
        <p:nvSpPr>
          <p:cNvPr id="57368" name="AutoShape 24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588125" y="4868863"/>
            <a:ext cx="1223963" cy="865187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40</a:t>
            </a:r>
          </a:p>
        </p:txBody>
      </p:sp>
      <p:sp>
        <p:nvSpPr>
          <p:cNvPr id="57369" name="AutoShape 25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920038" y="4868863"/>
            <a:ext cx="1223962" cy="865187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50</a:t>
            </a:r>
          </a:p>
        </p:txBody>
      </p:sp>
      <p:sp>
        <p:nvSpPr>
          <p:cNvPr id="57370" name="AutoShape 26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2484438" y="3933825"/>
            <a:ext cx="1223962" cy="865188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10</a:t>
            </a:r>
          </a:p>
        </p:txBody>
      </p:sp>
      <p:sp>
        <p:nvSpPr>
          <p:cNvPr id="57371" name="AutoShape 27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3851275" y="3933825"/>
            <a:ext cx="1223963" cy="865188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20</a:t>
            </a:r>
          </a:p>
        </p:txBody>
      </p:sp>
      <p:sp>
        <p:nvSpPr>
          <p:cNvPr id="57372" name="AutoShape 28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5219700" y="3933825"/>
            <a:ext cx="1223963" cy="865188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30</a:t>
            </a:r>
          </a:p>
        </p:txBody>
      </p:sp>
      <p:sp>
        <p:nvSpPr>
          <p:cNvPr id="57373" name="AutoShape 29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6588125" y="3933825"/>
            <a:ext cx="1223963" cy="865188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40</a:t>
            </a:r>
          </a:p>
        </p:txBody>
      </p:sp>
      <p:sp>
        <p:nvSpPr>
          <p:cNvPr id="57374" name="AutoShape 30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7920038" y="3933825"/>
            <a:ext cx="1223962" cy="865188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50</a:t>
            </a:r>
          </a:p>
        </p:txBody>
      </p:sp>
      <p:sp>
        <p:nvSpPr>
          <p:cNvPr id="57375" name="AutoShape 31">
            <a:hlinkClick r:id="rId22" action="ppaction://hlinksldjump"/>
          </p:cNvPr>
          <p:cNvSpPr>
            <a:spLocks noChangeArrowheads="1"/>
          </p:cNvSpPr>
          <p:nvPr/>
        </p:nvSpPr>
        <p:spPr bwMode="auto">
          <a:xfrm>
            <a:off x="2484438" y="2997200"/>
            <a:ext cx="1223962" cy="865188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10</a:t>
            </a:r>
          </a:p>
        </p:txBody>
      </p:sp>
      <p:sp>
        <p:nvSpPr>
          <p:cNvPr id="57376" name="AutoShape 32">
            <a:hlinkClick r:id="rId23" action="ppaction://hlinksldjump"/>
          </p:cNvPr>
          <p:cNvSpPr>
            <a:spLocks noChangeArrowheads="1"/>
          </p:cNvSpPr>
          <p:nvPr/>
        </p:nvSpPr>
        <p:spPr bwMode="auto">
          <a:xfrm>
            <a:off x="3851275" y="2997200"/>
            <a:ext cx="1223963" cy="865188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20</a:t>
            </a:r>
          </a:p>
        </p:txBody>
      </p:sp>
      <p:sp>
        <p:nvSpPr>
          <p:cNvPr id="57377" name="AutoShape 33">
            <a:hlinkClick r:id="rId24" action="ppaction://hlinksldjump"/>
          </p:cNvPr>
          <p:cNvSpPr>
            <a:spLocks noChangeArrowheads="1"/>
          </p:cNvSpPr>
          <p:nvPr/>
        </p:nvSpPr>
        <p:spPr bwMode="auto">
          <a:xfrm>
            <a:off x="5219700" y="2997200"/>
            <a:ext cx="1223963" cy="865188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30</a:t>
            </a:r>
          </a:p>
        </p:txBody>
      </p:sp>
      <p:sp>
        <p:nvSpPr>
          <p:cNvPr id="57378" name="AutoShape 34">
            <a:hlinkClick r:id="rId25" action="ppaction://hlinksldjump"/>
          </p:cNvPr>
          <p:cNvSpPr>
            <a:spLocks noChangeArrowheads="1"/>
          </p:cNvSpPr>
          <p:nvPr/>
        </p:nvSpPr>
        <p:spPr bwMode="auto">
          <a:xfrm>
            <a:off x="6588125" y="2997200"/>
            <a:ext cx="1223963" cy="865188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40</a:t>
            </a:r>
          </a:p>
        </p:txBody>
      </p:sp>
      <p:sp>
        <p:nvSpPr>
          <p:cNvPr id="57379" name="AutoShape 35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7920038" y="2997200"/>
            <a:ext cx="1223962" cy="865188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50</a:t>
            </a:r>
          </a:p>
        </p:txBody>
      </p:sp>
      <p:sp>
        <p:nvSpPr>
          <p:cNvPr id="57380" name="AutoShape 3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484438" y="2060575"/>
            <a:ext cx="1223962" cy="865188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10</a:t>
            </a:r>
          </a:p>
        </p:txBody>
      </p:sp>
      <p:sp>
        <p:nvSpPr>
          <p:cNvPr id="57381" name="AutoShape 37">
            <a:hlinkClick r:id="rId28" action="ppaction://hlinksldjump"/>
          </p:cNvPr>
          <p:cNvSpPr>
            <a:spLocks noChangeArrowheads="1"/>
          </p:cNvSpPr>
          <p:nvPr/>
        </p:nvSpPr>
        <p:spPr bwMode="auto">
          <a:xfrm>
            <a:off x="3851275" y="2060575"/>
            <a:ext cx="1223963" cy="865188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20</a:t>
            </a:r>
          </a:p>
        </p:txBody>
      </p:sp>
      <p:sp>
        <p:nvSpPr>
          <p:cNvPr id="57382" name="AutoShape 38">
            <a:hlinkClick r:id="rId29" action="ppaction://hlinksldjump"/>
          </p:cNvPr>
          <p:cNvSpPr>
            <a:spLocks noChangeArrowheads="1"/>
          </p:cNvSpPr>
          <p:nvPr/>
        </p:nvSpPr>
        <p:spPr bwMode="auto">
          <a:xfrm>
            <a:off x="5219700" y="2060575"/>
            <a:ext cx="1223963" cy="865188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30</a:t>
            </a:r>
          </a:p>
        </p:txBody>
      </p:sp>
      <p:sp>
        <p:nvSpPr>
          <p:cNvPr id="57383" name="AutoShape 39">
            <a:hlinkClick r:id="rId30" action="ppaction://hlinksldjump"/>
          </p:cNvPr>
          <p:cNvSpPr>
            <a:spLocks noChangeArrowheads="1"/>
          </p:cNvSpPr>
          <p:nvPr/>
        </p:nvSpPr>
        <p:spPr bwMode="auto">
          <a:xfrm>
            <a:off x="6588125" y="2060575"/>
            <a:ext cx="1223963" cy="865188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40</a:t>
            </a:r>
          </a:p>
        </p:txBody>
      </p:sp>
      <p:sp>
        <p:nvSpPr>
          <p:cNvPr id="57384" name="AutoShape 40">
            <a:hlinkClick r:id="rId31" action="ppaction://hlinksldjump"/>
          </p:cNvPr>
          <p:cNvSpPr>
            <a:spLocks noChangeArrowheads="1"/>
          </p:cNvSpPr>
          <p:nvPr/>
        </p:nvSpPr>
        <p:spPr bwMode="auto">
          <a:xfrm>
            <a:off x="7920038" y="2060575"/>
            <a:ext cx="1223962" cy="865188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50</a:t>
            </a:r>
          </a:p>
        </p:txBody>
      </p:sp>
      <p:sp>
        <p:nvSpPr>
          <p:cNvPr id="57385" name="AutoShape 41">
            <a:hlinkClick r:id="rId32" action="ppaction://hlinksldjump"/>
          </p:cNvPr>
          <p:cNvSpPr>
            <a:spLocks noChangeArrowheads="1"/>
          </p:cNvSpPr>
          <p:nvPr/>
        </p:nvSpPr>
        <p:spPr bwMode="auto">
          <a:xfrm>
            <a:off x="7920038" y="1125538"/>
            <a:ext cx="1223962" cy="865187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50</a:t>
            </a:r>
          </a:p>
        </p:txBody>
      </p:sp>
      <p:sp>
        <p:nvSpPr>
          <p:cNvPr id="57386" name="AutoShape 42">
            <a:hlinkClick r:id="rId33" action="ppaction://hlinksldjump"/>
          </p:cNvPr>
          <p:cNvSpPr>
            <a:spLocks noChangeArrowheads="1"/>
          </p:cNvSpPr>
          <p:nvPr/>
        </p:nvSpPr>
        <p:spPr bwMode="auto">
          <a:xfrm>
            <a:off x="6588125" y="1125538"/>
            <a:ext cx="1223963" cy="865187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40</a:t>
            </a:r>
          </a:p>
        </p:txBody>
      </p:sp>
      <p:sp>
        <p:nvSpPr>
          <p:cNvPr id="57387" name="AutoShape 43">
            <a:hlinkClick r:id="rId34" action="ppaction://hlinksldjump"/>
          </p:cNvPr>
          <p:cNvSpPr>
            <a:spLocks noChangeArrowheads="1"/>
          </p:cNvSpPr>
          <p:nvPr/>
        </p:nvSpPr>
        <p:spPr bwMode="auto">
          <a:xfrm>
            <a:off x="5219700" y="1125538"/>
            <a:ext cx="1223963" cy="865187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chemeClr val="folHlink"/>
                </a:solidFill>
                <a:latin typeface="Arial" charset="0"/>
              </a:rPr>
              <a:t>30</a:t>
            </a:r>
          </a:p>
        </p:txBody>
      </p:sp>
      <p:sp>
        <p:nvSpPr>
          <p:cNvPr id="57388" name="AutoShape 44">
            <a:hlinkClick r:id="rId35" action="ppaction://hlinksldjump"/>
          </p:cNvPr>
          <p:cNvSpPr>
            <a:spLocks noChangeArrowheads="1"/>
          </p:cNvSpPr>
          <p:nvPr/>
        </p:nvSpPr>
        <p:spPr bwMode="auto">
          <a:xfrm>
            <a:off x="3851275" y="1125538"/>
            <a:ext cx="1223963" cy="865187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Arial" charset="0"/>
              </a:rPr>
              <a:t>20</a:t>
            </a:r>
          </a:p>
        </p:txBody>
      </p:sp>
      <p:sp>
        <p:nvSpPr>
          <p:cNvPr id="57389" name="AutoShape 45">
            <a:hlinkClick r:id="rId36" action="ppaction://hlinksldjump"/>
          </p:cNvPr>
          <p:cNvSpPr>
            <a:spLocks noChangeArrowheads="1"/>
          </p:cNvSpPr>
          <p:nvPr/>
        </p:nvSpPr>
        <p:spPr bwMode="auto">
          <a:xfrm>
            <a:off x="2484438" y="1125538"/>
            <a:ext cx="1223962" cy="865187"/>
          </a:xfrm>
          <a:prstGeom prst="bevel">
            <a:avLst>
              <a:gd name="adj" fmla="val 125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chemeClr val="folHlink"/>
                </a:solidFill>
                <a:latin typeface="Arial" charset="0"/>
              </a:rPr>
              <a:t>10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7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5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7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573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73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73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5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7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573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73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73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5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7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5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7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573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73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73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7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73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73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73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6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7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57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7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573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7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6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7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573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73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73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6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7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573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73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573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6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7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573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573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73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6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7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573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573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573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6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7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573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573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573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6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7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573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573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573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6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7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5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7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573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573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573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7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573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573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573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7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573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573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573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7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500" fill="hold"/>
                                        <p:tgtEl>
                                          <p:spTgt spid="573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573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573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7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573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573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573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7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573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573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573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57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573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573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573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57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7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573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573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573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7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500" fill="hold"/>
                                        <p:tgtEl>
                                          <p:spTgt spid="573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573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573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80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7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" dur="500" fill="hold"/>
                                        <p:tgtEl>
                                          <p:spTgt spid="57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57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573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8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7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500" fill="hold"/>
                                        <p:tgtEl>
                                          <p:spTgt spid="573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573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573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8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7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500" fill="hold"/>
                                        <p:tgtEl>
                                          <p:spTgt spid="573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573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573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8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73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500" fill="hold"/>
                                        <p:tgtEl>
                                          <p:spTgt spid="573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573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573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8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7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500" fill="hold"/>
                                        <p:tgtEl>
                                          <p:spTgt spid="573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573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573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85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57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3" dur="500" fill="hold"/>
                                        <p:tgtEl>
                                          <p:spTgt spid="57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57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573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86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57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0" dur="500" fill="hold"/>
                                        <p:tgtEl>
                                          <p:spTgt spid="573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573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500" fill="hold"/>
                                        <p:tgtEl>
                                          <p:spTgt spid="573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87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57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7" dur="500" fill="hold"/>
                                        <p:tgtEl>
                                          <p:spTgt spid="573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573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573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8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57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4" dur="500" fill="hold"/>
                                        <p:tgtEl>
                                          <p:spTgt spid="573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573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573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89"/>
                  </p:tgtEl>
                </p:cond>
              </p:nextCondLst>
            </p:seq>
          </p:childTnLst>
        </p:cTn>
      </p:par>
    </p:tnLst>
    <p:bldLst>
      <p:bldP spid="57346" grpId="0" animBg="1"/>
      <p:bldP spid="57356" grpId="0" animBg="1"/>
      <p:bldP spid="57357" grpId="0" animBg="1"/>
      <p:bldP spid="57358" grpId="0" animBg="1"/>
      <p:bldP spid="57359" grpId="0" animBg="1"/>
      <p:bldP spid="57360" grpId="0" animBg="1"/>
      <p:bldP spid="57361" grpId="0" animBg="1"/>
      <p:bldP spid="57362" grpId="0" animBg="1"/>
      <p:bldP spid="57363" grpId="0" animBg="1"/>
      <p:bldP spid="57364" grpId="0" animBg="1"/>
      <p:bldP spid="57365" grpId="0" animBg="1"/>
      <p:bldP spid="57366" grpId="0" animBg="1"/>
      <p:bldP spid="57367" grpId="0" animBg="1"/>
      <p:bldP spid="57368" grpId="0" animBg="1"/>
      <p:bldP spid="57369" grpId="0" animBg="1"/>
      <p:bldP spid="57370" grpId="0" animBg="1"/>
      <p:bldP spid="57371" grpId="0" animBg="1"/>
      <p:bldP spid="57372" grpId="0" animBg="1"/>
      <p:bldP spid="57374" grpId="0" animBg="1"/>
      <p:bldP spid="57375" grpId="0" animBg="1"/>
      <p:bldP spid="57376" grpId="0" animBg="1"/>
      <p:bldP spid="57377" grpId="0" animBg="1"/>
      <p:bldP spid="57378" grpId="0" animBg="1"/>
      <p:bldP spid="57379" grpId="0" animBg="1"/>
      <p:bldP spid="57380" grpId="0" animBg="1"/>
      <p:bldP spid="57381" grpId="0" animBg="1"/>
      <p:bldP spid="57382" grpId="0" animBg="1"/>
      <p:bldP spid="57383" grpId="0" animBg="1"/>
      <p:bldP spid="57384" grpId="0" animBg="1"/>
      <p:bldP spid="57385" grpId="0" animBg="1"/>
      <p:bldP spid="57386" grpId="0" animBg="1"/>
      <p:bldP spid="57387" grpId="0" animBg="1"/>
      <p:bldP spid="57388" grpId="0" animBg="1"/>
      <p:bldP spid="5738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12330" y="28809"/>
            <a:ext cx="896461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002060"/>
                </a:solidFill>
                <a:latin typeface="Comic Sans MS" pitchFamily="66" charset="0"/>
              </a:rPr>
              <a:t>Правитель династии </a:t>
            </a:r>
            <a:r>
              <a:rPr lang="ru-RU" sz="4000" b="1" dirty="0" err="1" smtClean="0">
                <a:solidFill>
                  <a:srgbClr val="002060"/>
                </a:solidFill>
                <a:latin typeface="Comic Sans MS" pitchFamily="66" charset="0"/>
              </a:rPr>
              <a:t>Маурья</a:t>
            </a:r>
            <a:r>
              <a:rPr lang="ru-RU" sz="4000" b="1" dirty="0" smtClean="0">
                <a:solidFill>
                  <a:srgbClr val="002060"/>
                </a:solidFill>
                <a:latin typeface="Comic Sans MS" pitchFamily="66" charset="0"/>
              </a:rPr>
              <a:t> древнеиндийской империи </a:t>
            </a:r>
          </a:p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002060"/>
                </a:solidFill>
                <a:latin typeface="Comic Sans MS" pitchFamily="66" charset="0"/>
              </a:rPr>
              <a:t>в 268-232 гг. до н.э.</a:t>
            </a:r>
            <a:endParaRPr lang="ru-RU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508625" y="3933825"/>
            <a:ext cx="3168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 dirty="0">
                <a:solidFill>
                  <a:srgbClr val="FF9933"/>
                </a:solidFill>
                <a:latin typeface="Arial" charset="0"/>
              </a:rPr>
              <a:t> </a:t>
            </a:r>
            <a:r>
              <a:rPr lang="ru-RU" sz="3600" b="1" dirty="0" err="1" smtClean="0">
                <a:solidFill>
                  <a:srgbClr val="FF9933"/>
                </a:solidFill>
                <a:latin typeface="Arial" charset="0"/>
              </a:rPr>
              <a:t>Ашоки</a:t>
            </a:r>
            <a:r>
              <a:rPr lang="ru-RU" sz="3600" b="1" dirty="0" smtClean="0">
                <a:solidFill>
                  <a:srgbClr val="FF9933"/>
                </a:solidFill>
                <a:latin typeface="Arial" charset="0"/>
              </a:rPr>
              <a:t>          </a:t>
            </a:r>
            <a:endParaRPr lang="ru-RU" sz="36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30725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0726" name="Picture 6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524250"/>
            <a:ext cx="1366838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79555"/>
            <a:ext cx="2581203" cy="359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6"/>
                  </p:tgtEl>
                </p:cond>
              </p:nextCondLst>
            </p:seq>
          </p:childTnLst>
        </p:cTn>
      </p:par>
    </p:tnLst>
    <p:bldLst>
      <p:bldP spid="307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981075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002060"/>
                </a:solidFill>
                <a:latin typeface="Comic Sans MS" pitchFamily="66" charset="0"/>
              </a:rPr>
              <a:t>Религия, возникшая в Древней Индии в 6-5 гг. до н.э.</a:t>
            </a:r>
            <a:r>
              <a:rPr lang="ru-RU" sz="4000" b="1" dirty="0" smtClean="0">
                <a:solidFill>
                  <a:srgbClr val="FFFF99"/>
                </a:solidFill>
                <a:latin typeface="Comic Sans MS" pitchFamily="66" charset="0"/>
              </a:rPr>
              <a:t> </a:t>
            </a:r>
            <a:endParaRPr lang="ru-RU" sz="4000" b="1" dirty="0">
              <a:solidFill>
                <a:srgbClr val="FFFF99"/>
              </a:solidFill>
              <a:latin typeface="Comic Sans MS" pitchFamily="66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859338" y="4005263"/>
            <a:ext cx="3889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800" b="1" dirty="0" smtClean="0">
                <a:solidFill>
                  <a:srgbClr val="FF9933"/>
                </a:solidFill>
                <a:latin typeface="Arial" charset="0"/>
              </a:rPr>
              <a:t>Буддизм </a:t>
            </a:r>
            <a:r>
              <a:rPr lang="ru-RU" sz="3600" b="1" dirty="0" smtClean="0">
                <a:solidFill>
                  <a:srgbClr val="FF9933"/>
                </a:solidFill>
                <a:latin typeface="Arial" charset="0"/>
              </a:rPr>
              <a:t>          </a:t>
            </a:r>
            <a:endParaRPr lang="ru-RU" sz="36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31749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1750" name="Picture 6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3566829"/>
            <a:ext cx="136683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624126"/>
            <a:ext cx="3657228" cy="4142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7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0"/>
                  </p:tgtEl>
                </p:cond>
              </p:nextCondLst>
            </p:seq>
          </p:childTnLst>
        </p:cTn>
      </p:par>
    </p:tnLst>
    <p:bldLst>
      <p:bldP spid="317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15900" y="404664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Comic Sans MS" pitchFamily="66" charset="0"/>
              </a:rPr>
              <a:t>Большая замкнутая группа людей в Индии различающаяся по своим правам и обязанностям с самого рождения и до смерти. </a:t>
            </a:r>
            <a:endParaRPr lang="ru-RU" sz="32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787900" y="3933825"/>
            <a:ext cx="4105275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3200" b="1" dirty="0" smtClean="0">
                <a:solidFill>
                  <a:srgbClr val="FF9933"/>
                </a:solidFill>
                <a:latin typeface="Arial" charset="0"/>
              </a:rPr>
              <a:t>Каста </a:t>
            </a:r>
            <a:endParaRPr lang="ru-RU" sz="3200" b="1" dirty="0">
              <a:solidFill>
                <a:srgbClr val="FF9933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ru-RU" sz="3600" b="1" dirty="0">
                <a:solidFill>
                  <a:srgbClr val="FF9933"/>
                </a:solidFill>
                <a:latin typeface="Arial" charset="0"/>
              </a:rPr>
              <a:t>          </a:t>
            </a:r>
          </a:p>
        </p:txBody>
      </p:sp>
      <p:sp>
        <p:nvSpPr>
          <p:cNvPr id="32773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2774" name="Picture 6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7145" y="3714752"/>
            <a:ext cx="136683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91592"/>
            <a:ext cx="2808312" cy="421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7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4"/>
                  </p:tgtEl>
                </p:cond>
              </p:nextCondLst>
            </p:seq>
          </p:childTnLst>
        </p:cTn>
      </p:par>
    </p:tnLst>
    <p:bldLst>
      <p:bldP spid="3277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0" y="1125538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002060"/>
                </a:solidFill>
                <a:latin typeface="Comic Sans MS" pitchFamily="66" charset="0"/>
              </a:rPr>
              <a:t>При нем Китай стал единым государством и он стал его первым властителем</a:t>
            </a:r>
            <a:endParaRPr lang="ru-RU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5110163" y="3286124"/>
            <a:ext cx="40338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 err="1" smtClean="0">
                <a:solidFill>
                  <a:srgbClr val="FF9933"/>
                </a:solidFill>
                <a:latin typeface="Arial" charset="0"/>
              </a:rPr>
              <a:t>Цинь</a:t>
            </a:r>
            <a:r>
              <a:rPr lang="ru-RU" sz="2800" b="1" dirty="0" smtClean="0">
                <a:solidFill>
                  <a:srgbClr val="FF9933"/>
                </a:solidFill>
                <a:latin typeface="Arial" charset="0"/>
              </a:rPr>
              <a:t> </a:t>
            </a:r>
            <a:r>
              <a:rPr lang="ru-RU" sz="2800" b="1" dirty="0" err="1" smtClean="0">
                <a:solidFill>
                  <a:srgbClr val="FF9933"/>
                </a:solidFill>
                <a:latin typeface="Arial" charset="0"/>
              </a:rPr>
              <a:t>Шихуан</a:t>
            </a:r>
            <a:r>
              <a:rPr lang="ru-RU" sz="3600" b="1" dirty="0" smtClean="0">
                <a:solidFill>
                  <a:srgbClr val="FF9933"/>
                </a:solidFill>
                <a:latin typeface="Arial" charset="0"/>
              </a:rPr>
              <a:t>          </a:t>
            </a:r>
            <a:endParaRPr lang="ru-RU" sz="36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33797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3798" name="Picture 6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3429000"/>
            <a:ext cx="136683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4530"/>
            <a:ext cx="2381250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7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98"/>
                  </p:tgtEl>
                </p:cond>
              </p:nextCondLst>
            </p:seq>
          </p:childTnLst>
        </p:cTn>
      </p:par>
    </p:tnLst>
    <p:bldLst>
      <p:bldP spid="3379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0" y="1125538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002060"/>
                </a:solidFill>
                <a:latin typeface="Comic Sans MS" pitchFamily="66" charset="0"/>
              </a:rPr>
              <a:t>Этот старинный напиток врачи когда-то рекомендовали как целебное, бодрящее средство.</a:t>
            </a:r>
            <a:endParaRPr lang="ru-RU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5508625" y="3933825"/>
            <a:ext cx="33845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 dirty="0" smtClean="0">
                <a:solidFill>
                  <a:srgbClr val="FF9933"/>
                </a:solidFill>
                <a:latin typeface="Arial" charset="0"/>
              </a:rPr>
              <a:t>Чай  </a:t>
            </a:r>
            <a:endParaRPr lang="ru-RU" sz="3600" b="1" dirty="0">
              <a:solidFill>
                <a:srgbClr val="FF9933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ru-RU" sz="3600" b="1" dirty="0">
                <a:solidFill>
                  <a:srgbClr val="FF9933"/>
                </a:solidFill>
                <a:latin typeface="Arial" charset="0"/>
              </a:rPr>
              <a:t>          </a:t>
            </a:r>
          </a:p>
        </p:txBody>
      </p:sp>
      <p:sp>
        <p:nvSpPr>
          <p:cNvPr id="34821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4822" name="Picture 6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786190"/>
            <a:ext cx="136683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230356"/>
            <a:ext cx="4503415" cy="248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8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2"/>
                  </p:tgtEl>
                </p:cond>
              </p:nextCondLst>
            </p:seq>
          </p:childTnLst>
        </p:cTn>
      </p:par>
    </p:tnLst>
    <p:bldLst>
      <p:bldP spid="348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79388" y="549275"/>
            <a:ext cx="871378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002060"/>
                </a:solidFill>
                <a:latin typeface="Comic Sans MS" pitchFamily="66" charset="0"/>
              </a:rPr>
              <a:t>Её построили с целью обороны от кочевников – гуннов.</a:t>
            </a:r>
            <a:endParaRPr lang="ru-RU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804248" y="3141663"/>
            <a:ext cx="194446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400" b="1" dirty="0" smtClean="0">
                <a:solidFill>
                  <a:srgbClr val="FF9933"/>
                </a:solidFill>
                <a:latin typeface="Arial" charset="0"/>
              </a:rPr>
              <a:t>Великая </a:t>
            </a:r>
            <a:endParaRPr lang="ru-RU" sz="2400" b="1" dirty="0" smtClean="0">
              <a:solidFill>
                <a:srgbClr val="FF9933"/>
              </a:solidFill>
              <a:latin typeface="Arial" charset="0"/>
            </a:endParaRPr>
          </a:p>
          <a:p>
            <a:pPr algn="r">
              <a:spcBef>
                <a:spcPct val="50000"/>
              </a:spcBef>
            </a:pPr>
            <a:r>
              <a:rPr lang="ru-RU" sz="2400" b="1" dirty="0" smtClean="0">
                <a:solidFill>
                  <a:srgbClr val="FF9933"/>
                </a:solidFill>
                <a:latin typeface="Arial" charset="0"/>
              </a:rPr>
              <a:t>Китайская</a:t>
            </a:r>
          </a:p>
          <a:p>
            <a:pPr algn="r">
              <a:spcBef>
                <a:spcPct val="50000"/>
              </a:spcBef>
            </a:pPr>
            <a:r>
              <a:rPr lang="ru-RU" sz="2400" b="1" dirty="0" smtClean="0">
                <a:solidFill>
                  <a:srgbClr val="FF9933"/>
                </a:solidFill>
                <a:latin typeface="Arial" charset="0"/>
              </a:rPr>
              <a:t> </a:t>
            </a:r>
            <a:r>
              <a:rPr lang="ru-RU" sz="2400" b="1" dirty="0" smtClean="0">
                <a:solidFill>
                  <a:srgbClr val="FF9933"/>
                </a:solidFill>
                <a:latin typeface="Arial" charset="0"/>
              </a:rPr>
              <a:t>стена</a:t>
            </a:r>
            <a:endParaRPr lang="ru-RU" sz="2400" b="1" dirty="0">
              <a:solidFill>
                <a:srgbClr val="FF9933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rgbClr val="FF9933"/>
                </a:solidFill>
                <a:latin typeface="Arial" charset="0"/>
              </a:rPr>
              <a:t>          </a:t>
            </a:r>
          </a:p>
        </p:txBody>
      </p:sp>
      <p:sp>
        <p:nvSpPr>
          <p:cNvPr id="35845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5846" name="Picture 6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0113" y="3141663"/>
            <a:ext cx="136683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72" y="2315350"/>
            <a:ext cx="5479571" cy="411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8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6"/>
                  </p:tgtEl>
                </p:cond>
              </p:nextCondLst>
            </p:seq>
          </p:childTnLst>
        </p:cTn>
      </p:par>
    </p:tnLst>
    <p:bldLst>
      <p:bldP spid="358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0" y="1052513"/>
            <a:ext cx="88201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002060"/>
                </a:solidFill>
                <a:latin typeface="Comic Sans MS" pitchFamily="66" charset="0"/>
              </a:rPr>
              <a:t>Древнекитайский письменный знак.</a:t>
            </a:r>
            <a:endParaRPr lang="ru-RU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6372200" y="3716338"/>
            <a:ext cx="252097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3600" b="1" dirty="0" smtClean="0">
                <a:solidFill>
                  <a:srgbClr val="FF9933"/>
                </a:solidFill>
                <a:latin typeface="Arial" charset="0"/>
              </a:rPr>
              <a:t>Иероглиф </a:t>
            </a:r>
            <a:endParaRPr lang="ru-RU" sz="3600" b="1" dirty="0">
              <a:solidFill>
                <a:srgbClr val="FF9933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ru-RU" sz="3600" b="1" dirty="0">
                <a:solidFill>
                  <a:srgbClr val="FF9933"/>
                </a:solidFill>
                <a:latin typeface="Arial" charset="0"/>
              </a:rPr>
              <a:t>          </a:t>
            </a:r>
          </a:p>
        </p:txBody>
      </p:sp>
      <p:sp>
        <p:nvSpPr>
          <p:cNvPr id="36869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6870" name="Picture 6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8199" y="3542082"/>
            <a:ext cx="136683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68809"/>
            <a:ext cx="5256584" cy="406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8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0"/>
                  </p:tgtEl>
                </p:cond>
              </p:nextCondLst>
            </p:seq>
          </p:childTnLst>
        </p:cTn>
      </p:par>
    </p:tnLst>
    <p:bldLst>
      <p:bldP spid="3686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0" y="981075"/>
            <a:ext cx="88931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002060"/>
                </a:solidFill>
                <a:latin typeface="Comic Sans MS" pitchFamily="66" charset="0"/>
              </a:rPr>
              <a:t>Столица современного Китая.</a:t>
            </a:r>
            <a:endParaRPr lang="ru-RU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7020272" y="4214818"/>
            <a:ext cx="17935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3600" b="1" dirty="0" smtClean="0">
                <a:solidFill>
                  <a:srgbClr val="FF9933"/>
                </a:solidFill>
                <a:latin typeface="Arial" charset="0"/>
              </a:rPr>
              <a:t>Пекин </a:t>
            </a:r>
            <a:endParaRPr lang="ru-RU" sz="36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37893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7894" name="Picture 6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7412" y="3747382"/>
            <a:ext cx="1366838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6120803" cy="408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8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4"/>
                  </p:tgtEl>
                </p:cond>
              </p:nextCondLst>
            </p:seq>
          </p:childTnLst>
        </p:cTn>
      </p:par>
    </p:tnLst>
    <p:bldLst>
      <p:bldP spid="3789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0" y="348992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002060"/>
                </a:solidFill>
                <a:latin typeface="Comic Sans MS" pitchFamily="66" charset="0"/>
              </a:rPr>
              <a:t>В честь какого бога устраивались Олимпийские игры?</a:t>
            </a:r>
            <a:endParaRPr lang="ru-RU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7560469" y="3716338"/>
            <a:ext cx="111680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800" b="1" dirty="0" smtClean="0">
                <a:solidFill>
                  <a:srgbClr val="FF9933"/>
                </a:solidFill>
                <a:latin typeface="Arial" charset="0"/>
              </a:rPr>
              <a:t>Зевса </a:t>
            </a:r>
            <a:endParaRPr lang="ru-RU" sz="28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43013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084888" y="1412875"/>
            <a:ext cx="936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800">
              <a:latin typeface="Arial" charset="0"/>
            </a:endParaRPr>
          </a:p>
        </p:txBody>
      </p:sp>
      <p:pic>
        <p:nvPicPr>
          <p:cNvPr id="43018" name="Picture 10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0469" y="3571876"/>
            <a:ext cx="1366838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27562"/>
            <a:ext cx="3206351" cy="4731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0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8"/>
                  </p:tgtEl>
                </p:cond>
              </p:nextCondLst>
            </p:seq>
          </p:childTnLst>
        </p:cTn>
      </p:par>
    </p:tnLst>
    <p:bldLst>
      <p:bldP spid="430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0" y="449799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002060"/>
                </a:solidFill>
                <a:latin typeface="Comic Sans MS" pitchFamily="66" charset="0"/>
              </a:rPr>
              <a:t>Назовите две знаменитые поэмы Гомера.</a:t>
            </a:r>
            <a:endParaRPr lang="ru-RU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6588224" y="3716338"/>
            <a:ext cx="22319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800" b="1" dirty="0" smtClean="0">
                <a:solidFill>
                  <a:srgbClr val="FF9933"/>
                </a:solidFill>
                <a:latin typeface="Arial" charset="0"/>
              </a:rPr>
              <a:t>Илиада и Одиссея</a:t>
            </a:r>
            <a:endParaRPr lang="ru-RU" sz="28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44037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44038" name="Picture 6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9367" y="3571876"/>
            <a:ext cx="136683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54991"/>
            <a:ext cx="3352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38"/>
                  </p:tgtEl>
                </p:cond>
              </p:nextCondLst>
            </p:seq>
          </p:childTnLst>
        </p:cTn>
      </p:par>
    </p:tnLst>
    <p:bldLst>
      <p:bldP spid="440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827088" y="1268413"/>
            <a:ext cx="7921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36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572132" y="4437063"/>
            <a:ext cx="3103557" cy="15081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>
                <a:solidFill>
                  <a:srgbClr val="FF9933"/>
                </a:solidFill>
                <a:latin typeface="Arial" charset="0"/>
              </a:rPr>
              <a:t>        </a:t>
            </a:r>
            <a:r>
              <a:rPr lang="ru-RU" sz="2800" b="1" dirty="0" smtClean="0">
                <a:solidFill>
                  <a:srgbClr val="FF9933"/>
                </a:solidFill>
                <a:latin typeface="Arial" charset="0"/>
              </a:rPr>
              <a:t>собирательство и охота</a:t>
            </a:r>
            <a:endParaRPr lang="ru-RU" sz="28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24581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24583" name="Picture 7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4429132"/>
            <a:ext cx="136683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611188" y="620713"/>
            <a:ext cx="82089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Первые занятия древнейших людей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82" y="1909764"/>
            <a:ext cx="4868114" cy="389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5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3"/>
                  </p:tgtEl>
                </p:cond>
              </p:nextCondLst>
            </p:seq>
          </p:childTnLst>
        </p:cTn>
      </p:par>
    </p:tnLst>
    <p:bldLst>
      <p:bldP spid="2457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0" y="1628775"/>
            <a:ext cx="89646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002060"/>
                </a:solidFill>
                <a:latin typeface="Comic Sans MS" pitchFamily="66" charset="0"/>
              </a:rPr>
              <a:t>Назовите 3 основных сражения Греко-персидских войн</a:t>
            </a:r>
            <a:endParaRPr lang="ru-RU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5508625" y="4292600"/>
            <a:ext cx="33845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 smtClean="0">
                <a:solidFill>
                  <a:srgbClr val="FF9933"/>
                </a:solidFill>
                <a:latin typeface="Arial" charset="0"/>
              </a:rPr>
              <a:t>Марафон, </a:t>
            </a:r>
            <a:r>
              <a:rPr lang="ru-RU" sz="3600" b="1" dirty="0" err="1" smtClean="0">
                <a:solidFill>
                  <a:srgbClr val="FF9933"/>
                </a:solidFill>
                <a:latin typeface="Arial" charset="0"/>
              </a:rPr>
              <a:t>Фермопиль</a:t>
            </a:r>
            <a:r>
              <a:rPr lang="ru-RU" sz="3600" b="1" dirty="0" smtClean="0">
                <a:solidFill>
                  <a:srgbClr val="FF9933"/>
                </a:solidFill>
                <a:latin typeface="Arial" charset="0"/>
              </a:rPr>
              <a:t>, </a:t>
            </a:r>
            <a:r>
              <a:rPr lang="ru-RU" sz="3600" b="1" dirty="0" err="1" smtClean="0">
                <a:solidFill>
                  <a:srgbClr val="FF9933"/>
                </a:solidFill>
                <a:latin typeface="Arial" charset="0"/>
              </a:rPr>
              <a:t>Саламин</a:t>
            </a:r>
            <a:endParaRPr lang="ru-RU" sz="36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45061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45062" name="Picture 6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4214818"/>
            <a:ext cx="136683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645024"/>
            <a:ext cx="5239129" cy="2947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2"/>
                  </p:tgtEl>
                </p:cond>
              </p:nextCondLst>
            </p:seq>
          </p:childTnLst>
        </p:cTn>
      </p:par>
    </p:tnLst>
    <p:bldLst>
      <p:bldP spid="4505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0" y="1412875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002060"/>
                </a:solidFill>
                <a:latin typeface="Comic Sans MS" pitchFamily="66" charset="0"/>
              </a:rPr>
              <a:t>Место для спортивной борьбы и упражнений.</a:t>
            </a:r>
            <a:endParaRPr lang="ru-RU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435600" y="4076700"/>
            <a:ext cx="338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3600" b="1" dirty="0" smtClean="0">
                <a:solidFill>
                  <a:srgbClr val="FF9933"/>
                </a:solidFill>
                <a:latin typeface="Arial" charset="0"/>
              </a:rPr>
              <a:t>Палестра  </a:t>
            </a:r>
            <a:endParaRPr lang="ru-RU" sz="36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46085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46086" name="Picture 6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7567" y="3789040"/>
            <a:ext cx="136683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068960"/>
            <a:ext cx="6007737" cy="337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8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250825" y="1125538"/>
            <a:ext cx="85693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b="1" dirty="0" smtClean="0">
                <a:solidFill>
                  <a:srgbClr val="002060"/>
                </a:solidFill>
                <a:latin typeface="Comic Sans MS" pitchFamily="66" charset="0"/>
              </a:rPr>
              <a:t>Автор комедии «Птицы»</a:t>
            </a:r>
            <a:endParaRPr lang="ru-RU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4787900" y="3933825"/>
            <a:ext cx="4032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 dirty="0" smtClean="0">
                <a:solidFill>
                  <a:srgbClr val="FF9933"/>
                </a:solidFill>
                <a:latin typeface="Arial" charset="0"/>
              </a:rPr>
              <a:t>Аристофан </a:t>
            </a:r>
            <a:endParaRPr lang="ru-RU" sz="36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47109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4067175" y="1484313"/>
            <a:ext cx="936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4000" b="1">
              <a:solidFill>
                <a:srgbClr val="FFFF99"/>
              </a:solidFill>
              <a:latin typeface="Comic Sans MS" pitchFamily="66" charset="0"/>
            </a:endParaRPr>
          </a:p>
        </p:txBody>
      </p:sp>
      <p:pic>
        <p:nvPicPr>
          <p:cNvPr id="47119" name="Picture 15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3857628"/>
            <a:ext cx="1366838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74" y="2171586"/>
            <a:ext cx="3749402" cy="429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19"/>
                  </p:tgtEl>
                </p:cond>
              </p:nextCondLst>
            </p:seq>
          </p:childTnLst>
        </p:cTn>
      </p:par>
    </p:tnLst>
    <p:bldLst>
      <p:bldP spid="4710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250825" y="765175"/>
            <a:ext cx="86423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002060"/>
                </a:solidFill>
                <a:latin typeface="Comic Sans MS" pitchFamily="66" charset="0"/>
              </a:rPr>
              <a:t>Как звали первого царя Рима? </a:t>
            </a:r>
            <a:endParaRPr lang="ru-RU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6372225" y="5157788"/>
            <a:ext cx="18002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 smtClean="0">
                <a:solidFill>
                  <a:srgbClr val="FF9933"/>
                </a:solidFill>
                <a:latin typeface="Arial" charset="0"/>
              </a:rPr>
              <a:t>Ромул </a:t>
            </a:r>
            <a:endParaRPr lang="ru-RU" sz="28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48133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48134" name="Picture 6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4857760"/>
            <a:ext cx="1366838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00" y="2636911"/>
            <a:ext cx="5728905" cy="382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3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250825" y="1412875"/>
            <a:ext cx="85693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002060"/>
                </a:solidFill>
                <a:latin typeface="Comic Sans MS" pitchFamily="66" charset="0"/>
              </a:rPr>
              <a:t>Кто такие ликторы?</a:t>
            </a:r>
            <a:endParaRPr lang="ru-RU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5508625" y="4292600"/>
            <a:ext cx="33845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dirty="0" smtClean="0">
                <a:solidFill>
                  <a:srgbClr val="FF9933"/>
                </a:solidFill>
                <a:latin typeface="Arial" charset="0"/>
              </a:rPr>
              <a:t>12 стражников царя</a:t>
            </a:r>
            <a:endParaRPr lang="ru-RU" sz="32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49157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49158" name="Picture 6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3857628"/>
            <a:ext cx="136683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62029"/>
            <a:ext cx="4971470" cy="243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58"/>
                  </p:tgtEl>
                </p:cond>
              </p:nextCondLst>
            </p:seq>
          </p:childTnLst>
        </p:cTn>
      </p:par>
    </p:tnLst>
    <p:bldLst>
      <p:bldP spid="4915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50825" y="1412875"/>
            <a:ext cx="87137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002060"/>
                </a:solidFill>
                <a:latin typeface="Comic Sans MS" pitchFamily="66" charset="0"/>
              </a:rPr>
              <a:t>Потомки основателей Рима:</a:t>
            </a:r>
            <a:endParaRPr lang="ru-RU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5003800" y="4292600"/>
            <a:ext cx="3889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800" dirty="0" smtClean="0">
                <a:solidFill>
                  <a:srgbClr val="FF9933"/>
                </a:solidFill>
                <a:latin typeface="Arial" charset="0"/>
              </a:rPr>
              <a:t>Патриции </a:t>
            </a:r>
            <a:endParaRPr lang="ru-RU" sz="2800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50181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50182" name="Picture 6" descr="watermark_300x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3810503"/>
            <a:ext cx="136683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55637"/>
            <a:ext cx="3672408" cy="407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82"/>
                  </p:tgtEl>
                </p:cond>
              </p:nextCondLst>
            </p:seq>
          </p:childTnLst>
        </p:cTn>
      </p:par>
    </p:tnLst>
    <p:bldLst>
      <p:bldP spid="5017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395288" y="765175"/>
            <a:ext cx="85328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002060"/>
                </a:solidFill>
                <a:latin typeface="Comic Sans MS" pitchFamily="66" charset="0"/>
              </a:rPr>
              <a:t>Жители Рима, переселенцы из других областей Италии:</a:t>
            </a:r>
            <a:endParaRPr lang="ru-RU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5508625" y="4292600"/>
            <a:ext cx="338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 dirty="0" smtClean="0">
                <a:solidFill>
                  <a:srgbClr val="FF9933"/>
                </a:solidFill>
                <a:latin typeface="Arial" charset="0"/>
              </a:rPr>
              <a:t>Плебеи  </a:t>
            </a:r>
            <a:endParaRPr lang="ru-RU" sz="36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51205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51206" name="Picture 6" descr="watermark_300x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3857628"/>
            <a:ext cx="136683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80928"/>
            <a:ext cx="4500600" cy="345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06"/>
                  </p:tgtEl>
                </p:cond>
              </p:nextCondLst>
            </p:seq>
          </p:childTnLst>
        </p:cTn>
      </p:par>
    </p:tnLst>
    <p:bldLst>
      <p:bldP spid="5120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395288" y="1052513"/>
            <a:ext cx="85328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002060"/>
                </a:solidFill>
                <a:latin typeface="Comic Sans MS" pitchFamily="66" charset="0"/>
              </a:rPr>
              <a:t>Форма правления при которой власть принадлежит людям, выбранным на определенный срок:</a:t>
            </a:r>
            <a:endParaRPr lang="ru-RU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5508625" y="4292600"/>
            <a:ext cx="338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 smtClean="0">
                <a:solidFill>
                  <a:srgbClr val="FF9933"/>
                </a:solidFill>
                <a:latin typeface="Arial" charset="0"/>
              </a:rPr>
              <a:t>Республика </a:t>
            </a:r>
            <a:endParaRPr lang="ru-RU" sz="36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52229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52230" name="Picture 6" descr="watermark_300x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3857628"/>
            <a:ext cx="136683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212976"/>
            <a:ext cx="5303238" cy="336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</p:childTnLst>
        </p:cTn>
      </p:par>
    </p:tnLst>
    <p:bldLst>
      <p:bldP spid="522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6" descr="img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35885">
            <a:off x="1897063" y="820738"/>
            <a:ext cx="5410200" cy="4391025"/>
          </a:xfrm>
          <a:prstGeom prst="rect">
            <a:avLst/>
          </a:prstGeom>
          <a:solidFill>
            <a:srgbClr val="B7E9B5"/>
          </a:solidFill>
          <a:ln w="0">
            <a:noFill/>
            <a:miter lim="800000"/>
            <a:headEnd/>
            <a:tailEnd/>
          </a:ln>
        </p:spPr>
      </p:pic>
      <p:sp>
        <p:nvSpPr>
          <p:cNvPr id="59407" name="AutoShape 15"/>
          <p:cNvSpPr>
            <a:spLocks noChangeArrowheads="1"/>
          </p:cNvSpPr>
          <p:nvPr/>
        </p:nvSpPr>
        <p:spPr bwMode="auto">
          <a:xfrm>
            <a:off x="6443663" y="188913"/>
            <a:ext cx="647700" cy="576262"/>
          </a:xfrm>
          <a:prstGeom prst="irregularSeal1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08" name="AutoShape 16"/>
          <p:cNvSpPr>
            <a:spLocks noChangeArrowheads="1"/>
          </p:cNvSpPr>
          <p:nvPr/>
        </p:nvSpPr>
        <p:spPr bwMode="auto">
          <a:xfrm>
            <a:off x="4643438" y="5229225"/>
            <a:ext cx="647700" cy="576263"/>
          </a:xfrm>
          <a:prstGeom prst="irregularSeal1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09" name="AutoShape 17"/>
          <p:cNvSpPr>
            <a:spLocks noChangeArrowheads="1"/>
          </p:cNvSpPr>
          <p:nvPr/>
        </p:nvSpPr>
        <p:spPr bwMode="auto">
          <a:xfrm>
            <a:off x="8172450" y="260350"/>
            <a:ext cx="647700" cy="576263"/>
          </a:xfrm>
          <a:prstGeom prst="irregularSeal1">
            <a:avLst/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10" name="AutoShape 18"/>
          <p:cNvSpPr>
            <a:spLocks noChangeArrowheads="1"/>
          </p:cNvSpPr>
          <p:nvPr/>
        </p:nvSpPr>
        <p:spPr bwMode="auto">
          <a:xfrm>
            <a:off x="7885113" y="1052513"/>
            <a:ext cx="647700" cy="576262"/>
          </a:xfrm>
          <a:prstGeom prst="irregularSeal1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11" name="AutoShape 19"/>
          <p:cNvSpPr>
            <a:spLocks noChangeArrowheads="1"/>
          </p:cNvSpPr>
          <p:nvPr/>
        </p:nvSpPr>
        <p:spPr bwMode="auto">
          <a:xfrm>
            <a:off x="8496300" y="2565400"/>
            <a:ext cx="647700" cy="576263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12" name="AutoShape 20"/>
          <p:cNvSpPr>
            <a:spLocks noChangeArrowheads="1"/>
          </p:cNvSpPr>
          <p:nvPr/>
        </p:nvSpPr>
        <p:spPr bwMode="auto">
          <a:xfrm>
            <a:off x="7524750" y="2060575"/>
            <a:ext cx="647700" cy="576263"/>
          </a:xfrm>
          <a:prstGeom prst="irregularSeal1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13" name="AutoShape 21"/>
          <p:cNvSpPr>
            <a:spLocks noChangeArrowheads="1"/>
          </p:cNvSpPr>
          <p:nvPr/>
        </p:nvSpPr>
        <p:spPr bwMode="auto">
          <a:xfrm>
            <a:off x="0" y="404813"/>
            <a:ext cx="647700" cy="576262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14" name="AutoShape 22"/>
          <p:cNvSpPr>
            <a:spLocks noChangeArrowheads="1"/>
          </p:cNvSpPr>
          <p:nvPr/>
        </p:nvSpPr>
        <p:spPr bwMode="auto">
          <a:xfrm>
            <a:off x="0" y="1628775"/>
            <a:ext cx="647700" cy="576263"/>
          </a:xfrm>
          <a:prstGeom prst="irregularSeal1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16" name="AutoShape 24"/>
          <p:cNvSpPr>
            <a:spLocks noChangeArrowheads="1"/>
          </p:cNvSpPr>
          <p:nvPr/>
        </p:nvSpPr>
        <p:spPr bwMode="auto">
          <a:xfrm>
            <a:off x="3419475" y="188913"/>
            <a:ext cx="647700" cy="576262"/>
          </a:xfrm>
          <a:prstGeom prst="irregularSeal1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17" name="AutoShape 25"/>
          <p:cNvSpPr>
            <a:spLocks noChangeArrowheads="1"/>
          </p:cNvSpPr>
          <p:nvPr/>
        </p:nvSpPr>
        <p:spPr bwMode="auto">
          <a:xfrm>
            <a:off x="1763713" y="5734050"/>
            <a:ext cx="647700" cy="576263"/>
          </a:xfrm>
          <a:prstGeom prst="irregularSeal1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18" name="AutoShape 26"/>
          <p:cNvSpPr>
            <a:spLocks noChangeArrowheads="1"/>
          </p:cNvSpPr>
          <p:nvPr/>
        </p:nvSpPr>
        <p:spPr bwMode="auto">
          <a:xfrm>
            <a:off x="7596188" y="3500438"/>
            <a:ext cx="647700" cy="576262"/>
          </a:xfrm>
          <a:prstGeom prst="irregularSeal1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19" name="AutoShape 27"/>
          <p:cNvSpPr>
            <a:spLocks noChangeArrowheads="1"/>
          </p:cNvSpPr>
          <p:nvPr/>
        </p:nvSpPr>
        <p:spPr bwMode="auto">
          <a:xfrm>
            <a:off x="1331913" y="188913"/>
            <a:ext cx="647700" cy="576262"/>
          </a:xfrm>
          <a:prstGeom prst="irregularSeal1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20" name="AutoShape 28"/>
          <p:cNvSpPr>
            <a:spLocks noChangeArrowheads="1"/>
          </p:cNvSpPr>
          <p:nvPr/>
        </p:nvSpPr>
        <p:spPr bwMode="auto">
          <a:xfrm>
            <a:off x="1187450" y="1916113"/>
            <a:ext cx="647700" cy="576262"/>
          </a:xfrm>
          <a:prstGeom prst="irregularSeal1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23" name="AutoShape 31"/>
          <p:cNvSpPr>
            <a:spLocks noChangeArrowheads="1"/>
          </p:cNvSpPr>
          <p:nvPr/>
        </p:nvSpPr>
        <p:spPr bwMode="auto">
          <a:xfrm>
            <a:off x="1331913" y="3860800"/>
            <a:ext cx="647700" cy="576263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24" name="AutoShape 32"/>
          <p:cNvSpPr>
            <a:spLocks noChangeArrowheads="1"/>
          </p:cNvSpPr>
          <p:nvPr/>
        </p:nvSpPr>
        <p:spPr bwMode="auto">
          <a:xfrm>
            <a:off x="539750" y="6021388"/>
            <a:ext cx="647700" cy="576262"/>
          </a:xfrm>
          <a:prstGeom prst="irregularSeal1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25" name="AutoShape 33"/>
          <p:cNvSpPr>
            <a:spLocks noChangeArrowheads="1"/>
          </p:cNvSpPr>
          <p:nvPr/>
        </p:nvSpPr>
        <p:spPr bwMode="auto">
          <a:xfrm>
            <a:off x="468313" y="4941888"/>
            <a:ext cx="647700" cy="576262"/>
          </a:xfrm>
          <a:prstGeom prst="irregularSeal1">
            <a:avLst/>
          </a:prstGeom>
          <a:solidFill>
            <a:srgbClr val="CC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26" name="AutoShape 34"/>
          <p:cNvSpPr>
            <a:spLocks noChangeArrowheads="1"/>
          </p:cNvSpPr>
          <p:nvPr/>
        </p:nvSpPr>
        <p:spPr bwMode="auto">
          <a:xfrm>
            <a:off x="7885113" y="5805488"/>
            <a:ext cx="647700" cy="576262"/>
          </a:xfrm>
          <a:prstGeom prst="irregularSeal1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27" name="AutoShape 35"/>
          <p:cNvSpPr>
            <a:spLocks noChangeArrowheads="1"/>
          </p:cNvSpPr>
          <p:nvPr/>
        </p:nvSpPr>
        <p:spPr bwMode="auto">
          <a:xfrm>
            <a:off x="7885113" y="4581525"/>
            <a:ext cx="647700" cy="576263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28" name="AutoShape 36"/>
          <p:cNvSpPr>
            <a:spLocks noChangeArrowheads="1"/>
          </p:cNvSpPr>
          <p:nvPr/>
        </p:nvSpPr>
        <p:spPr bwMode="auto">
          <a:xfrm>
            <a:off x="179388" y="2997200"/>
            <a:ext cx="647700" cy="576263"/>
          </a:xfrm>
          <a:prstGeom prst="irregularSeal1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29" name="AutoShape 37"/>
          <p:cNvSpPr>
            <a:spLocks noChangeArrowheads="1"/>
          </p:cNvSpPr>
          <p:nvPr/>
        </p:nvSpPr>
        <p:spPr bwMode="auto">
          <a:xfrm>
            <a:off x="6732588" y="5157788"/>
            <a:ext cx="647700" cy="576262"/>
          </a:xfrm>
          <a:prstGeom prst="irregularSeal1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31" name="Text Box 39"/>
          <p:cNvSpPr txBox="1">
            <a:spLocks noChangeArrowheads="1"/>
          </p:cNvSpPr>
          <p:nvPr/>
        </p:nvSpPr>
        <p:spPr bwMode="auto">
          <a:xfrm>
            <a:off x="2339975" y="5661025"/>
            <a:ext cx="529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800" b="1">
                <a:solidFill>
                  <a:schemeClr val="hlink"/>
                </a:solidFill>
                <a:latin typeface="Comic Sans MS" pitchFamily="66" charset="0"/>
              </a:rPr>
              <a:t>Спасибо за игру!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50825" y="549275"/>
            <a:ext cx="8532813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 smtClean="0">
                <a:solidFill>
                  <a:srgbClr val="FF0000"/>
                </a:solidFill>
              </a:rPr>
              <a:t>Примерно сколько лет назад появился «человек разумный»?</a:t>
            </a:r>
            <a:endParaRPr lang="ru-RU" sz="3600" b="1" dirty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endParaRPr lang="ru-RU" sz="3600" b="1" dirty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929190" y="3929066"/>
            <a:ext cx="29511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 smtClean="0">
                <a:solidFill>
                  <a:srgbClr val="FF9933"/>
                </a:solidFill>
                <a:latin typeface="Arial" charset="0"/>
              </a:rPr>
              <a:t>40 тыс.лет назад</a:t>
            </a:r>
            <a:endParaRPr lang="ru-RU" sz="36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4104" name="AutoShape 8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16913" y="6308725"/>
            <a:ext cx="647700" cy="54927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4106" name="Picture 10" descr="watermark_300x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3714752"/>
            <a:ext cx="13684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4151185" cy="436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-107950" y="549275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FF0000"/>
                </a:solidFill>
                <a:latin typeface="Century Gothic" pitchFamily="34" charset="0"/>
              </a:rPr>
              <a:t>Первый коллектив людей?</a:t>
            </a:r>
            <a:endParaRPr lang="ru-RU" sz="4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859338" y="4437063"/>
            <a:ext cx="3816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3600" b="1" dirty="0">
                <a:solidFill>
                  <a:srgbClr val="FF9933"/>
                </a:solidFill>
                <a:latin typeface="Arial" charset="0"/>
              </a:rPr>
              <a:t>    </a:t>
            </a:r>
            <a:r>
              <a:rPr lang="ru-RU" sz="2800" b="1" dirty="0" smtClean="0">
                <a:solidFill>
                  <a:srgbClr val="FF9933"/>
                </a:solidFill>
                <a:latin typeface="Arial" charset="0"/>
              </a:rPr>
              <a:t>Племя </a:t>
            </a:r>
            <a:endParaRPr lang="ru-RU" sz="36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6149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6151" name="Picture 7" descr="watermark_300x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4048149"/>
            <a:ext cx="1366838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38" y="1628800"/>
            <a:ext cx="6287868" cy="41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79388" y="620713"/>
            <a:ext cx="864076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FF0000"/>
                </a:solidFill>
                <a:latin typeface="Comic Sans MS" pitchFamily="66" charset="0"/>
              </a:rPr>
              <a:t>Вера в сверхъестественные существа            </a:t>
            </a:r>
            <a:endParaRPr lang="ru-RU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5219700" y="4437063"/>
            <a:ext cx="37449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3600" b="1" dirty="0" smtClean="0">
                <a:solidFill>
                  <a:srgbClr val="FF9933"/>
                </a:solidFill>
                <a:latin typeface="Arial" charset="0"/>
              </a:rPr>
              <a:t>Религия </a:t>
            </a:r>
            <a:endParaRPr lang="ru-RU" sz="36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25605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25606" name="Picture 6" descr="watermark_300x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7051" y="4143380"/>
            <a:ext cx="136683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4" y="2420888"/>
            <a:ext cx="5999748" cy="449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6"/>
                  </p:tgtEl>
                </p:cond>
              </p:nextCondLst>
            </p:seq>
          </p:childTnLst>
        </p:cTn>
      </p:par>
    </p:tnLst>
    <p:bldLst>
      <p:bldP spid="256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72198" y="4643446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МЕДЬ</a:t>
            </a:r>
            <a:endParaRPr lang="ru-RU" dirty="0"/>
          </a:p>
        </p:txBody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250825" y="428605"/>
            <a:ext cx="8393141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b="1" dirty="0" smtClean="0">
                <a:solidFill>
                  <a:srgbClr val="FF0000"/>
                </a:solidFill>
                <a:latin typeface="Comic Sans MS" pitchFamily="66" charset="0"/>
              </a:rPr>
              <a:t>Первый металл открытый древними людьми.</a:t>
            </a:r>
            <a:endParaRPr lang="ru-RU" sz="4000" b="1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ru-RU" sz="4000" b="1" dirty="0">
                <a:solidFill>
                  <a:srgbClr val="FF0000"/>
                </a:solidFill>
                <a:latin typeface="Arial" charset="0"/>
              </a:rPr>
              <a:t>            </a:t>
            </a:r>
          </a:p>
        </p:txBody>
      </p:sp>
      <p:sp>
        <p:nvSpPr>
          <p:cNvPr id="26629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26630" name="Picture 6" descr="watermark_300x">
            <a:hlinkClick r:id="rId3" action="ppaction://hlinksldjump" tooltip="Сципион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286256"/>
            <a:ext cx="136683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21" y="2033097"/>
            <a:ext cx="4869943" cy="459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6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79388" y="1196975"/>
            <a:ext cx="87852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FF0000"/>
                </a:solidFill>
                <a:latin typeface="Comic Sans MS" pitchFamily="66" charset="0"/>
              </a:rPr>
              <a:t>Как называют неограниченного властителя Египта?</a:t>
            </a:r>
            <a:endParaRPr lang="ru-RU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795963" y="3933825"/>
            <a:ext cx="28797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 smtClean="0">
                <a:solidFill>
                  <a:srgbClr val="FF9933"/>
                </a:solidFill>
                <a:latin typeface="Arial" charset="0"/>
              </a:rPr>
              <a:t>Фараон .</a:t>
            </a:r>
            <a:endParaRPr lang="ru-RU" sz="28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12293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2294" name="Picture 6" descr="watermark_3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500438"/>
            <a:ext cx="136683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58112"/>
            <a:ext cx="2520280" cy="3912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4"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11188" y="1196975"/>
            <a:ext cx="85328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FF0000"/>
                </a:solidFill>
                <a:latin typeface="Comic Sans MS" pitchFamily="66" charset="0"/>
              </a:rPr>
              <a:t>Бог солнца, главный бог, считавшийся царем богов.</a:t>
            </a:r>
            <a:endParaRPr lang="ru-RU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076825" y="3644900"/>
            <a:ext cx="3851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3600" b="1" dirty="0">
                <a:solidFill>
                  <a:srgbClr val="FF9933"/>
                </a:solidFill>
                <a:latin typeface="Arial" charset="0"/>
              </a:rPr>
              <a:t>  </a:t>
            </a:r>
            <a:r>
              <a:rPr lang="ru-RU" sz="3600" b="1" dirty="0" smtClean="0">
                <a:solidFill>
                  <a:srgbClr val="FF9933"/>
                </a:solidFill>
                <a:latin typeface="Arial" charset="0"/>
              </a:rPr>
              <a:t>Амон Ра</a:t>
            </a:r>
            <a:endParaRPr lang="ru-RU" sz="28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13317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720725" cy="5381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3318" name="Picture 6" descr="watermark_300x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7384" y="3429000"/>
            <a:ext cx="136683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06" y="3068961"/>
            <a:ext cx="6161226" cy="346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8"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424</Words>
  <Application>Microsoft Office PowerPoint</Application>
  <PresentationFormat>Экран (4:3)</PresentationFormat>
  <Paragraphs>126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школа №1</cp:lastModifiedBy>
  <cp:revision>63</cp:revision>
  <dcterms:created xsi:type="dcterms:W3CDTF">2012-11-22T09:03:04Z</dcterms:created>
  <dcterms:modified xsi:type="dcterms:W3CDTF">2020-05-05T07:16:23Z</dcterms:modified>
</cp:coreProperties>
</file>