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1" r:id="rId5"/>
    <p:sldId id="264" r:id="rId6"/>
    <p:sldId id="265" r:id="rId7"/>
    <p:sldId id="262" r:id="rId8"/>
    <p:sldId id="263" r:id="rId9"/>
    <p:sldId id="266" r:id="rId10"/>
    <p:sldId id="267" r:id="rId11"/>
    <p:sldId id="268" r:id="rId12"/>
    <p:sldId id="270" r:id="rId13"/>
    <p:sldId id="271" r:id="rId14"/>
    <p:sldId id="273" r:id="rId15"/>
    <p:sldId id="277" r:id="rId16"/>
    <p:sldId id="282" r:id="rId17"/>
    <p:sldId id="285" r:id="rId18"/>
    <p:sldId id="286" r:id="rId19"/>
    <p:sldId id="289" r:id="rId20"/>
    <p:sldId id="290" r:id="rId21"/>
    <p:sldId id="291" r:id="rId22"/>
    <p:sldId id="293" r:id="rId23"/>
    <p:sldId id="296" r:id="rId24"/>
    <p:sldId id="297" r:id="rId25"/>
    <p:sldId id="299" r:id="rId26"/>
    <p:sldId id="300" r:id="rId27"/>
    <p:sldId id="303" r:id="rId28"/>
    <p:sldId id="283" r:id="rId29"/>
    <p:sldId id="284" r:id="rId3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13.09.2023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13.09.2023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13.09.2023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Users\User\Desktop\26997_photo.jpg"/>
          <p:cNvPicPr>
            <a:picLocks noChangeAspect="1"/>
          </p:cNvPicPr>
          <p:nvPr/>
        </p:nvPicPr>
        <p:blipFill>
          <a:blip r:embed="rId2"/>
          <a:stretch>
            <a:fillRect/>
          </a:stretch>
        </p:blipFill>
        <p:spPr>
          <a:xfrm>
            <a:off x="9273" y="4005064"/>
            <a:ext cx="2125663" cy="2565400"/>
          </a:xfrm>
          <a:prstGeom prst="rect">
            <a:avLst/>
          </a:prstGeom>
          <a:noFill/>
          <a:ln>
            <a:noFill/>
            <a:miter lim="800000"/>
          </a:ln>
        </p:spPr>
      </p:pic>
      <p:sp>
        <p:nvSpPr>
          <p:cNvPr id="5123" name="Подзаголовок 2"/>
          <p:cNvSpPr>
            <a:spLocks noGrp="1"/>
          </p:cNvSpPr>
          <p:nvPr>
            <p:ph type="subTitle" idx="1"/>
          </p:nvPr>
        </p:nvSpPr>
        <p:spPr>
          <a:xfrm>
            <a:off x="0" y="0"/>
            <a:ext cx="9144000" cy="3428999"/>
          </a:xfrm>
          <a:prstGeom prst="rect">
            <a:avLst/>
          </a:prstGeom>
        </p:spPr>
        <p:txBody>
          <a:bodyPr vert="horz" wrap="square" lIns="91440" tIns="45720" rIns="91440" bIns="45720" numCol="1" anchor="t" anchorCtr="0" compatLnSpc="1">
            <a:prstTxWarp prst="textNoShape">
              <a:avLst/>
            </a:prstTxWarp>
            <a:normAutofit fontScale="25000" lnSpcReduction="20000"/>
          </a:bodyPr>
          <a:lstStyle/>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r>
              <a:rPr kumimoji="0" lang="ru-RU" sz="4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a:t>
            </a:r>
            <a:r>
              <a:rPr kumimoji="0" lang="ru-RU" sz="240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Формы проведения проверки</a:t>
            </a:r>
          </a:p>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r>
              <a:rPr lang="ru-RU" sz="24000" b="1" dirty="0">
                <a:solidFill>
                  <a:srgbClr val="C00000"/>
                </a:solidFill>
                <a:latin typeface="Times New Roman" pitchFamily="18" charset="0"/>
                <a:cs typeface="Times New Roman" pitchFamily="18" charset="0"/>
              </a:rPr>
              <a:t>д</a:t>
            </a:r>
            <a:r>
              <a:rPr kumimoji="0" lang="ru-RU" sz="24000" b="1" i="0" u="none" strike="noStrike" kern="1200" cap="none" spc="0" normalizeH="0" baseline="0" noProof="0" dirty="0" err="1" smtClean="0">
                <a:ln>
                  <a:noFill/>
                </a:ln>
                <a:solidFill>
                  <a:srgbClr val="C00000"/>
                </a:solidFill>
                <a:effectLst/>
                <a:uLnTx/>
                <a:uFillTx/>
                <a:latin typeface="Times New Roman" pitchFamily="18" charset="0"/>
                <a:ea typeface="+mn-ea"/>
                <a:cs typeface="Times New Roman" pitchFamily="18" charset="0"/>
              </a:rPr>
              <a:t>омашнего</a:t>
            </a:r>
            <a:r>
              <a:rPr kumimoji="0" lang="ru-RU" sz="240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 задания на уроке физики</a:t>
            </a:r>
          </a:p>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endParaRPr kumimoji="0" lang="ru-RU" sz="128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r>
              <a:rPr kumimoji="0" lang="ru-RU" sz="128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anose="02020603050405020304" pitchFamily="18" charset="0"/>
              </a:rPr>
              <a:t>Разработала: </a:t>
            </a:r>
          </a:p>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r>
              <a:rPr kumimoji="0" lang="ru-RU" sz="128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anose="02020603050405020304" pitchFamily="18" charset="0"/>
              </a:rPr>
              <a:t>                   </a:t>
            </a:r>
            <a:r>
              <a:rPr kumimoji="0" lang="ru-RU" sz="11200" b="1" i="0" u="none" strike="noStrike" kern="1200" cap="none" spc="0" normalizeH="0" baseline="0" noProof="0" dirty="0" err="1" smtClean="0">
                <a:ln>
                  <a:noFill/>
                </a:ln>
                <a:solidFill>
                  <a:srgbClr val="0070C0"/>
                </a:solidFill>
                <a:effectLst/>
                <a:uLnTx/>
                <a:uFillTx/>
                <a:latin typeface="Times New Roman" pitchFamily="18" charset="0"/>
                <a:ea typeface="+mn-ea"/>
                <a:cs typeface="Times New Roman" panose="02020603050405020304" pitchFamily="18" charset="0"/>
              </a:rPr>
              <a:t>Кебелеш</a:t>
            </a:r>
            <a:r>
              <a:rPr kumimoji="0" lang="ru-RU" sz="112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anose="02020603050405020304" pitchFamily="18" charset="0"/>
              </a:rPr>
              <a:t> Ольга Владимировна</a:t>
            </a:r>
          </a:p>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r>
              <a:rPr kumimoji="0" lang="ru-RU" sz="112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anose="02020603050405020304" pitchFamily="18" charset="0"/>
              </a:rPr>
              <a:t>                     Учитель физики МБОУ Киевская СОШ</a:t>
            </a:r>
          </a:p>
          <a:p>
            <a:pPr marL="0" marR="0" lvl="0" indent="0" algn="ctr" defTabSz="914400" rtl="0" eaLnBrk="0" fontAlgn="base" latinLnBrk="0" hangingPunct="0">
              <a:lnSpc>
                <a:spcPct val="100000"/>
              </a:lnSpc>
              <a:spcBef>
                <a:spcPct val="20000"/>
              </a:spcBef>
              <a:spcAft>
                <a:spcPts val="300"/>
              </a:spcAft>
              <a:buClr>
                <a:srgbClr val="C3260C"/>
              </a:buClr>
              <a:buSzPct val="130000"/>
              <a:buFont typeface="Georgia" pitchFamily="18" charset="0"/>
              <a:buNone/>
              <a:defRPr/>
            </a:pPr>
            <a:endParaRPr kumimoji="0" lang="ru-RU" sz="32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anose="02020603050405020304" pitchFamily="18" charset="0"/>
            </a:endParaRPr>
          </a:p>
        </p:txBody>
      </p:sp>
      <p:sp>
        <p:nvSpPr>
          <p:cNvPr id="5124" name="Подзаголовок 2"/>
          <p:cNvSpPr/>
          <p:nvPr/>
        </p:nvSpPr>
        <p:spPr>
          <a:xfrm>
            <a:off x="0" y="0"/>
            <a:ext cx="9144000" cy="1557338"/>
          </a:xfrm>
          <a:prstGeom prst="rect">
            <a:avLst/>
          </a:prstGeom>
          <a:noFill/>
          <a:ln>
            <a:noFill/>
            <a:miter lim="800000"/>
          </a:ln>
        </p:spPr>
        <p:txBody>
          <a:bodyPr lIns="0" rIns="18288">
            <a:no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algn="ctr" eaLnBrk="1" hangingPunct="1">
              <a:spcBef>
                <a:spcPct val="20000"/>
              </a:spcBef>
              <a:buClr>
                <a:srgbClr val="A7EA52"/>
              </a:buClr>
              <a:buSzPct val="95000"/>
              <a:buFont typeface="Wingdings 2" pitchFamily="18" charset="2"/>
            </a:pPr>
            <a:endParaRPr sz="2800" b="1">
              <a:solidFill>
                <a:srgbClr val="FF0000"/>
              </a:solidFill>
              <a:latin typeface="Trebuchet MS" pitchFamily="34" charset="0"/>
            </a:endParaRPr>
          </a:p>
        </p:txBody>
      </p:sp>
      <p:sp>
        <p:nvSpPr>
          <p:cNvPr id="5125" name="Подзаголовок 2"/>
          <p:cNvSpPr/>
          <p:nvPr/>
        </p:nvSpPr>
        <p:spPr>
          <a:xfrm>
            <a:off x="2555875" y="5429250"/>
            <a:ext cx="5727700" cy="1752600"/>
          </a:xfrm>
          <a:prstGeom prst="rect">
            <a:avLst/>
          </a:prstGeom>
          <a:noFill/>
          <a:ln>
            <a:noFill/>
            <a:miter lim="800000"/>
          </a:ln>
        </p:spPr>
        <p:txBody>
          <a:bodyPr lIns="0" rIns="18288">
            <a:no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algn="ctr" eaLnBrk="1" hangingPunct="1">
              <a:spcBef>
                <a:spcPct val="20000"/>
              </a:spcBef>
              <a:buClr>
                <a:srgbClr val="A7EA52"/>
              </a:buClr>
              <a:buSzPct val="95000"/>
              <a:buFont typeface="Wingdings 2" pitchFamily="18" charset="2"/>
            </a:pPr>
            <a:endParaRPr b="1">
              <a:solidFill>
                <a:srgbClr val="C00000"/>
              </a:solidFill>
              <a:latin typeface="Times New Roman" pitchFamily="18" charset="0"/>
              <a:ea typeface="Times New Roman" pitchFamily="18" charset="0"/>
            </a:endParaRPr>
          </a:p>
        </p:txBody>
      </p:sp>
      <p:sp>
        <p:nvSpPr>
          <p:cNvPr id="5126" name="AutoShape 2" descr="Учителям запретили общаться с учениками через SMS и email"/>
          <p:cNvSpPr>
            <a:spLocks noChangeAspect="1"/>
          </p:cNvSpPr>
          <p:nvPr/>
        </p:nvSpPr>
        <p:spPr>
          <a:xfrm>
            <a:off x="155575" y="-144462"/>
            <a:ext cx="304800" cy="3048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eaLnBrk="1" hangingPunct="1"/>
            <a:endParaRPr/>
          </a:p>
        </p:txBody>
      </p:sp>
    </p:spTree>
    <p:extLst>
      <p:ext uri="{BB962C8B-B14F-4D97-AF65-F5344CB8AC3E}">
        <p14:creationId xmlns:p14="http://schemas.microsoft.com/office/powerpoint/2010/main" val="386251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1"/>
            <a:ext cx="9143999" cy="1052736"/>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32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j-ea"/>
                <a:cs typeface="+mj-cs"/>
              </a:rPr>
              <a:t>Задания с использованием Интернета </a:t>
            </a:r>
            <a:endParaRPr kumimoji="0" lang="ru-RU" sz="46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j-ea"/>
              <a:cs typeface="+mj-cs"/>
            </a:endParaRPr>
          </a:p>
        </p:txBody>
      </p:sp>
      <p:pic>
        <p:nvPicPr>
          <p:cNvPr id="13315" name="Picture 2" descr="https://avatars.mds.yandex.net/get-zen_doc/1911932/pub_5d9249813d873600b11d9c3c_5d9253695d6c4b00ae41a0b4/scale_1200"/>
          <p:cNvPicPr>
            <a:picLocks noChangeAspect="1"/>
          </p:cNvPicPr>
          <p:nvPr/>
        </p:nvPicPr>
        <p:blipFill>
          <a:blip r:embed="rId2"/>
          <a:stretch>
            <a:fillRect/>
          </a:stretch>
        </p:blipFill>
        <p:spPr>
          <a:xfrm>
            <a:off x="-22225" y="2276475"/>
            <a:ext cx="9166225" cy="4581525"/>
          </a:xfrm>
          <a:prstGeom prst="rect">
            <a:avLst/>
          </a:prstGeom>
          <a:noFill/>
          <a:ln>
            <a:noFill/>
            <a:miter lim="800000"/>
          </a:ln>
        </p:spPr>
      </p:pic>
      <p:sp>
        <p:nvSpPr>
          <p:cNvPr id="13316" name="Прямоугольник 2"/>
          <p:cNvSpPr/>
          <p:nvPr/>
        </p:nvSpPr>
        <p:spPr>
          <a:xfrm>
            <a:off x="0" y="620713"/>
            <a:ext cx="9144000" cy="3416300"/>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eaLnBrk="1" hangingPunct="1"/>
            <a:endParaRPr b="1">
              <a:solidFill>
                <a:srgbClr val="000000"/>
              </a:solidFill>
              <a:latin typeface="YS Text"/>
            </a:endParaRPr>
          </a:p>
          <a:p>
            <a:pPr marL="0" lvl="0" indent="0" eaLnBrk="1" hangingPunct="1"/>
            <a:r>
              <a:rPr sz="2800">
                <a:solidFill>
                  <a:srgbClr val="000000"/>
                </a:solidFill>
                <a:latin typeface="Times New Roman" pitchFamily="18" charset="0"/>
                <a:ea typeface="Times New Roman" pitchFamily="18" charset="0"/>
              </a:rPr>
              <a:t>В Интернете найдите сведения о самом длинном автомобиле в мире. Его длину запишите в метрах, а затем переведите в километры.</a:t>
            </a:r>
          </a:p>
          <a:p>
            <a:pPr marL="0" lvl="0" indent="0" eaLnBrk="1" hangingPunct="1"/>
            <a:endParaRPr sz="2800">
              <a:solidFill>
                <a:srgbClr val="000000"/>
              </a:solidFill>
              <a:latin typeface="Times New Roman" pitchFamily="18" charset="0"/>
              <a:ea typeface="Times New Roman" pitchFamily="18" charset="0"/>
            </a:endParaRPr>
          </a:p>
          <a:p>
            <a:pPr marL="0" lvl="0" indent="0" eaLnBrk="1" hangingPunct="1"/>
            <a:r>
              <a:rPr sz="2800">
                <a:solidFill>
                  <a:srgbClr val="000000"/>
                </a:solidFill>
                <a:latin typeface="Times New Roman" pitchFamily="18" charset="0"/>
                <a:ea typeface="Times New Roman" pitchFamily="18" charset="0"/>
              </a:rPr>
              <a:t>Самый длинный автомобиль в мире </a:t>
            </a:r>
            <a:r>
              <a:rPr sz="2800">
                <a:solidFill>
                  <a:srgbClr val="333333"/>
                </a:solidFill>
                <a:latin typeface="Times New Roman" pitchFamily="18" charset="0"/>
                <a:ea typeface="Times New Roman" pitchFamily="18" charset="0"/>
              </a:rPr>
              <a:t>Лимузин</a:t>
            </a:r>
            <a:r>
              <a:rPr sz="2800">
                <a:solidFill>
                  <a:srgbClr val="000000"/>
                </a:solidFill>
                <a:latin typeface="Times New Roman" pitchFamily="18" charset="0"/>
                <a:ea typeface="Times New Roman" pitchFamily="18" charset="0"/>
              </a:rPr>
              <a:t> American Dream, его длинна  составляет 30,5 метра, приблизительно 0,03 километра.</a:t>
            </a:r>
            <a:endParaRPr sz="2800">
              <a:latin typeface="Times New Roman" pitchFamily="18" charset="0"/>
              <a:ea typeface="Times New Roman" pitchFamily="18" charset="0"/>
            </a:endParaRPr>
          </a:p>
        </p:txBody>
      </p:sp>
    </p:spTree>
    <p:extLst>
      <p:ext uri="{BB962C8B-B14F-4D97-AF65-F5344CB8AC3E}">
        <p14:creationId xmlns:p14="http://schemas.microsoft.com/office/powerpoint/2010/main" val="229380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1"/>
          <p:cNvSpPr>
            <a:spLocks noGrp="1"/>
          </p:cNvSpPr>
          <p:nvPr>
            <p:ph idx="4294967295"/>
          </p:nvPr>
        </p:nvSpPr>
        <p:spPr>
          <a:xfrm>
            <a:off x="0" y="1341438"/>
            <a:ext cx="3967163" cy="5516562"/>
          </a:xfrm>
          <a:prstGeom prst="rect">
            <a:avLst/>
          </a:prstGeom>
          <a:noFill/>
          <a:ln>
            <a:miter lim="800000"/>
          </a:ln>
        </p:spPr>
        <p:txBody>
          <a:bodyPr vert="horz" wrap="square" lIns="91440" tIns="45720" rIns="91440" bIns="45720" anchor="t" anchorCtr="0">
            <a:noAutofit/>
          </a:bodyPr>
          <a:lstStyle>
            <a:lvl1pPr marL="228600"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2200" b="0" i="0" u="none" kern="1200" baseline="0">
                <a:solidFill>
                  <a:srgbClr val="404040"/>
                </a:solidFill>
                <a:latin typeface="+mn-lt"/>
                <a:ea typeface="+mn-ea"/>
                <a:cs typeface="+mn-cs"/>
              </a:defRPr>
            </a:lvl1pPr>
            <a:lvl2pPr marL="547688"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2000" b="0" i="0" u="none" kern="1200" baseline="0">
                <a:solidFill>
                  <a:srgbClr val="404040"/>
                </a:solidFill>
                <a:latin typeface="+mn-lt"/>
                <a:ea typeface="+mn-ea"/>
                <a:cs typeface="+mn-cs"/>
              </a:defRPr>
            </a:lvl2pPr>
            <a:lvl3pPr marL="822325"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2400" b="0" i="0" u="none" kern="1200" baseline="0">
                <a:solidFill>
                  <a:srgbClr val="404040"/>
                </a:solidFill>
                <a:latin typeface="+mn-lt"/>
                <a:ea typeface="+mn-ea"/>
                <a:cs typeface="+mn-cs"/>
              </a:defRPr>
            </a:lvl3pPr>
            <a:lvl4pPr marL="1096963"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1600" b="0" i="0" u="none" kern="1200" baseline="0">
                <a:solidFill>
                  <a:srgbClr val="404040"/>
                </a:solidFill>
                <a:latin typeface="+mn-lt"/>
                <a:ea typeface="+mn-ea"/>
                <a:cs typeface="+mn-cs"/>
              </a:defRPr>
            </a:lvl4pPr>
            <a:lvl5pPr marL="1389063"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1400" b="0" i="0" u="none" kern="1200" baseline="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9pPr>
          </a:lstStyle>
          <a:p>
            <a:pPr marL="228600" lvl="0" indent="-182562">
              <a:buNone/>
            </a:pPr>
            <a:r>
              <a:rPr sz="2800">
                <a:latin typeface="Times New Roman" pitchFamily="18" charset="0"/>
                <a:ea typeface="Times New Roman" pitchFamily="18" charset="0"/>
              </a:rPr>
              <a:t>  Когда ребенок владеет смысловым чтением, то у него развивается устная речь, память, внимание, грамотность. </a:t>
            </a:r>
          </a:p>
          <a:p>
            <a:pPr marL="228600" lvl="0" indent="-182562">
              <a:buNone/>
            </a:pPr>
            <a:r>
              <a:rPr sz="2800">
                <a:latin typeface="Times New Roman" pitchFamily="18" charset="0"/>
                <a:ea typeface="Times New Roman" pitchFamily="18" charset="0"/>
              </a:rPr>
              <a:t>  Он может ответить на вопросы, применить полученные из текста знания на практике. </a:t>
            </a:r>
          </a:p>
        </p:txBody>
      </p:sp>
      <p:sp>
        <p:nvSpPr>
          <p:cNvPr id="14339" name="Заголовок 2"/>
          <p:cNvSpPr>
            <a:spLocks noGrp="1"/>
          </p:cNvSpPr>
          <p:nvPr>
            <p:ph type="title"/>
          </p:nvPr>
        </p:nvSpPr>
        <p:spPr>
          <a:xfrm>
            <a:off x="0" y="1"/>
            <a:ext cx="9144000" cy="1124744"/>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319088" marR="0" lvl="0" indent="-319088"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32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mj-lt"/>
                <a:ea typeface="+mj-ea"/>
                <a:cs typeface="+mj-cs"/>
              </a:rPr>
              <a:t>Работа по формированию и развитию умений смыслового чтения</a:t>
            </a:r>
            <a:r>
              <a:rPr kumimoji="0" lang="ru-RU" sz="46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
            </a:r>
            <a:br>
              <a:rPr kumimoji="0" lang="ru-RU" sz="4600" b="1" i="0" u="none" strike="noStrike" kern="1200" cap="none" spc="0" normalizeH="0" baseline="0" noProof="0" dirty="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br>
            <a:endParaRPr kumimoji="0" lang="ru-RU" sz="46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pic>
        <p:nvPicPr>
          <p:cNvPr id="14340" name="Picture 2" descr="https://onlinegdz.net/wp-content/uploads/2015/10/%D0%A3%D1%87%D0%B5%D0%B1%D0%BD%D0%B8%D0%BA-%D0%BF%D0%BE-%D1%84%D0%B8%D0%B7%D0%B8%D0%BA%D0%B5-7-%D0%BA%D0%BB%D0%B0%D1%81%D1%81-%D0%9F%D0%B5%D1%80%D1%8B%D1%88%D0%BA%D0%B8%D0%BD-%D0%A1%D0%BF%D0%BE%D1%81%D0%BE%D0%B1%D1%8B-%D1%83%D0%BC%D0%B5%D0%BD%D1%8C%D1%88%D0%B5%D0%BD%D0%B8%D1%8F-%D0%B8-%D1%83%D0%B2%D0%B5%D0%BB%D0%B8%D1%87%D0%B5%D0%BD%D0%B8%D1%8F-%D0%B4%D0%B0%D0%B2%D0%BB%D0%B5%D0%BD%D0%B8%D1%8F-%D1%81%D1%82%D1%80%D0%B0%D0%BD%D0%B8%D1%86%D0%B0-103.jpg"/>
          <p:cNvPicPr>
            <a:picLocks noChangeAspect="1"/>
          </p:cNvPicPr>
          <p:nvPr/>
        </p:nvPicPr>
        <p:blipFill>
          <a:blip r:embed="rId2"/>
          <a:stretch>
            <a:fillRect/>
          </a:stretch>
        </p:blipFill>
        <p:spPr>
          <a:xfrm>
            <a:off x="3967163" y="1341438"/>
            <a:ext cx="5173662" cy="5516562"/>
          </a:xfrm>
          <a:prstGeom prst="rect">
            <a:avLst/>
          </a:prstGeom>
          <a:noFill/>
          <a:ln>
            <a:noFill/>
            <a:miter lim="800000"/>
          </a:ln>
        </p:spPr>
      </p:pic>
    </p:spTree>
    <p:extLst>
      <p:ext uri="{BB962C8B-B14F-4D97-AF65-F5344CB8AC3E}">
        <p14:creationId xmlns:p14="http://schemas.microsoft.com/office/powerpoint/2010/main" val="292969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0" y="13821"/>
            <a:ext cx="9144000" cy="1143000"/>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40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mj-lt"/>
                <a:ea typeface="+mj-ea"/>
                <a:cs typeface="+mj-cs"/>
              </a:rPr>
              <a:t>Задания на поиск информации в тексте</a:t>
            </a:r>
            <a:endParaRPr kumimoji="0" lang="ru-RU"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j-ea"/>
              <a:cs typeface="+mj-cs"/>
            </a:endParaRPr>
          </a:p>
        </p:txBody>
      </p:sp>
      <p:pic>
        <p:nvPicPr>
          <p:cNvPr id="16387" name="Picture 2" descr="http://img1.labirint.ru/books/651014/scrn_big_01.jpg"/>
          <p:cNvPicPr>
            <a:picLocks noChangeAspect="1"/>
          </p:cNvPicPr>
          <p:nvPr/>
        </p:nvPicPr>
        <p:blipFill>
          <a:blip r:embed="rId2"/>
          <a:stretch>
            <a:fillRect/>
          </a:stretch>
        </p:blipFill>
        <p:spPr>
          <a:xfrm>
            <a:off x="1835150" y="1584325"/>
            <a:ext cx="6624638" cy="5283200"/>
          </a:xfrm>
          <a:prstGeom prst="rect">
            <a:avLst/>
          </a:prstGeom>
          <a:noFill/>
          <a:ln>
            <a:noFill/>
            <a:miter lim="800000"/>
          </a:ln>
        </p:spPr>
      </p:pic>
      <p:pic>
        <p:nvPicPr>
          <p:cNvPr id="16388" name="Picture 2" descr="https://img1.labirint.ru/books/717831/coverbig.jpg"/>
          <p:cNvPicPr>
            <a:picLocks noChangeAspect="1"/>
          </p:cNvPicPr>
          <p:nvPr/>
        </p:nvPicPr>
        <p:blipFill>
          <a:blip r:embed="rId3"/>
          <a:stretch>
            <a:fillRect/>
          </a:stretch>
        </p:blipFill>
        <p:spPr>
          <a:xfrm>
            <a:off x="1042988" y="1584325"/>
            <a:ext cx="3890962" cy="5251450"/>
          </a:xfrm>
          <a:prstGeom prst="rect">
            <a:avLst/>
          </a:prstGeom>
          <a:noFill/>
          <a:ln>
            <a:noFill/>
            <a:miter lim="800000"/>
          </a:ln>
        </p:spPr>
      </p:pic>
    </p:spTree>
    <p:extLst>
      <p:ext uri="{BB962C8B-B14F-4D97-AF65-F5344CB8AC3E}">
        <p14:creationId xmlns:p14="http://schemas.microsoft.com/office/powerpoint/2010/main" val="612995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Users\User\Desktop\ПЕДСОВЕТ\Фото. Педсовет\IMG_20200103_140419_1.jpg"/>
          <p:cNvPicPr>
            <a:picLocks noChangeAspect="1"/>
          </p:cNvPicPr>
          <p:nvPr/>
        </p:nvPicPr>
        <p:blipFill>
          <a:blip r:embed="rId2"/>
          <a:stretch>
            <a:fillRect/>
          </a:stretch>
        </p:blipFill>
        <p:spPr>
          <a:xfrm>
            <a:off x="4221163" y="1382713"/>
            <a:ext cx="4922837" cy="5475287"/>
          </a:xfrm>
          <a:prstGeom prst="rect">
            <a:avLst/>
          </a:prstGeom>
          <a:noFill/>
          <a:ln>
            <a:noFill/>
            <a:miter lim="800000"/>
          </a:ln>
        </p:spPr>
      </p:pic>
      <p:pic>
        <p:nvPicPr>
          <p:cNvPr id="17411" name="Picture 2" descr="H:\Users\User\Desktop\ПЕДСОВЕТ\Фото. Педсовет\IMG_20200103_140732_1.jpg"/>
          <p:cNvPicPr>
            <a:picLocks noChangeAspect="1"/>
          </p:cNvPicPr>
          <p:nvPr/>
        </p:nvPicPr>
        <p:blipFill>
          <a:blip r:embed="rId3"/>
          <a:stretch>
            <a:fillRect/>
          </a:stretch>
        </p:blipFill>
        <p:spPr>
          <a:xfrm>
            <a:off x="0" y="1382713"/>
            <a:ext cx="4221163" cy="5484812"/>
          </a:xfrm>
          <a:prstGeom prst="rect">
            <a:avLst/>
          </a:prstGeom>
          <a:noFill/>
          <a:ln>
            <a:noFill/>
            <a:miter lim="800000"/>
          </a:ln>
        </p:spPr>
      </p:pic>
      <p:sp>
        <p:nvSpPr>
          <p:cNvPr id="17412" name="Прямоугольник 1"/>
          <p:cNvSpPr/>
          <p:nvPr/>
        </p:nvSpPr>
        <p:spPr>
          <a:xfrm>
            <a:off x="0" y="0"/>
            <a:ext cx="9144000" cy="1323439"/>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40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rebuchet MS"/>
                <a:ea typeface="+mj-ea"/>
                <a:cs typeface="+mj-cs"/>
              </a:rPr>
              <a:t>Дифференцированное домашнее задание</a:t>
            </a:r>
            <a:endParaRPr kumimoji="0" lang="ru-RU" sz="2000" b="0" i="0" u="none" strike="noStrike" kern="1200" cap="none" spc="0" normalizeH="0" baseline="0" noProof="0" dirty="0">
              <a:ln>
                <a:noFill/>
              </a:ln>
              <a:solidFill>
                <a:srgbClr val="FF0000"/>
              </a:solidFill>
              <a:effectLst/>
              <a:uLnTx/>
              <a:uFillTx/>
              <a:latin typeface="Arial" pitchFamily="34" charset="0"/>
            </a:endParaRPr>
          </a:p>
        </p:txBody>
      </p:sp>
      <p:pic>
        <p:nvPicPr>
          <p:cNvPr id="17413" name="Picture 2" descr="https://bibliosfera.su/image/cache/catalog/img/estestvenno/ND00048536-800x1000.jpg"/>
          <p:cNvPicPr>
            <a:picLocks noChangeAspect="1"/>
          </p:cNvPicPr>
          <p:nvPr/>
        </p:nvPicPr>
        <p:blipFill>
          <a:blip r:embed="rId4"/>
          <a:stretch>
            <a:fillRect/>
          </a:stretch>
        </p:blipFill>
        <p:spPr>
          <a:xfrm>
            <a:off x="4286250" y="1416050"/>
            <a:ext cx="1438275" cy="1581150"/>
          </a:xfrm>
          <a:prstGeom prst="rect">
            <a:avLst/>
          </a:prstGeom>
          <a:noFill/>
          <a:ln>
            <a:noFill/>
            <a:miter lim="800000"/>
          </a:ln>
        </p:spPr>
      </p:pic>
      <p:pic>
        <p:nvPicPr>
          <p:cNvPr id="17414" name="Picture 2" descr="https://img1.labirint.ru/books/717831/coverbig.jpg"/>
          <p:cNvPicPr>
            <a:picLocks noChangeAspect="1"/>
          </p:cNvPicPr>
          <p:nvPr/>
        </p:nvPicPr>
        <p:blipFill>
          <a:blip r:embed="rId5"/>
          <a:stretch>
            <a:fillRect/>
          </a:stretch>
        </p:blipFill>
        <p:spPr>
          <a:xfrm>
            <a:off x="4286250" y="5213350"/>
            <a:ext cx="1438275" cy="1654175"/>
          </a:xfrm>
          <a:prstGeom prst="rect">
            <a:avLst/>
          </a:prstGeom>
          <a:noFill/>
          <a:ln>
            <a:noFill/>
            <a:miter lim="800000"/>
          </a:ln>
        </p:spPr>
      </p:pic>
    </p:spTree>
    <p:extLst>
      <p:ext uri="{BB962C8B-B14F-4D97-AF65-F5344CB8AC3E}">
        <p14:creationId xmlns:p14="http://schemas.microsoft.com/office/powerpoint/2010/main" val="426494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0" y="1"/>
            <a:ext cx="9143999" cy="836712"/>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40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mj-lt"/>
                <a:ea typeface="+mj-ea"/>
                <a:cs typeface="+mj-cs"/>
              </a:rPr>
              <a:t>Творческое задание</a:t>
            </a:r>
            <a:endParaRPr kumimoji="0" lang="ru-RU" sz="46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mj-lt"/>
              <a:ea typeface="+mj-ea"/>
              <a:cs typeface="+mj-cs"/>
            </a:endParaRPr>
          </a:p>
        </p:txBody>
      </p:sp>
      <p:pic>
        <p:nvPicPr>
          <p:cNvPr id="19459" name="Picture 2" descr="https://mypresentation.ru/documents/276dfa873d67e71969ef2d7b61007759/img7.jpg"/>
          <p:cNvPicPr>
            <a:picLocks noChangeAspect="1"/>
          </p:cNvPicPr>
          <p:nvPr/>
        </p:nvPicPr>
        <p:blipFill>
          <a:blip r:embed="rId2"/>
          <a:stretch>
            <a:fillRect/>
          </a:stretch>
        </p:blipFill>
        <p:spPr>
          <a:xfrm>
            <a:off x="539750" y="969963"/>
            <a:ext cx="7848600" cy="5888037"/>
          </a:xfrm>
          <a:prstGeom prst="rect">
            <a:avLst/>
          </a:prstGeom>
          <a:noFill/>
          <a:ln>
            <a:noFill/>
            <a:miter lim="800000"/>
          </a:ln>
        </p:spPr>
      </p:pic>
    </p:spTree>
    <p:extLst>
      <p:ext uri="{BB962C8B-B14F-4D97-AF65-F5344CB8AC3E}">
        <p14:creationId xmlns:p14="http://schemas.microsoft.com/office/powerpoint/2010/main" val="377118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азвание 1"/>
          <p:cNvSpPr>
            <a:spLocks noGrp="1"/>
          </p:cNvSpPr>
          <p:nvPr>
            <p:ph type="title"/>
          </p:nvPr>
        </p:nvSpPr>
        <p:spPr>
          <a:xfrm>
            <a:off x="498474" y="282259"/>
            <a:ext cx="7556313" cy="747406"/>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3200" b="1" i="0" u="none" strike="noStrike" kern="1200" cap="none" spc="0" normalizeH="0" baseline="0" noProof="0" dirty="0" smtClean="0">
                <a:ln>
                  <a:noFill/>
                </a:ln>
                <a:solidFill>
                  <a:srgbClr val="FF0000"/>
                </a:solidFill>
                <a:effectLst>
                  <a:reflection blurRad="6350" stA="55000" endA="300" endPos="45500" dir="5400000" sy="-100000" algn="bl" rotWithShape="0"/>
                </a:effectLst>
                <a:uLnTx/>
                <a:uFillTx/>
                <a:latin typeface="Charcoal CY"/>
                <a:ea typeface="+mj-ea"/>
                <a:cs typeface="Charcoal CY"/>
              </a:rPr>
              <a:t>Эксперимент «Плавание тел»</a:t>
            </a:r>
            <a:endParaRPr kumimoji="0" lang="ru-RU" sz="3200" b="1"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Charcoal CY"/>
              <a:ea typeface="+mj-ea"/>
              <a:cs typeface="Charcoal CY"/>
            </a:endParaRPr>
          </a:p>
        </p:txBody>
      </p:sp>
      <p:pic>
        <p:nvPicPr>
          <p:cNvPr id="23555" name="Изображение 1" descr="яйца.jpg"/>
          <p:cNvPicPr>
            <a:picLocks noChangeAspect="1"/>
          </p:cNvPicPr>
          <p:nvPr/>
        </p:nvPicPr>
        <p:blipFill>
          <a:blip r:embed="rId2"/>
          <a:stretch>
            <a:fillRect/>
          </a:stretch>
        </p:blipFill>
        <p:spPr>
          <a:xfrm>
            <a:off x="1111250" y="1155700"/>
            <a:ext cx="6921500" cy="5191125"/>
          </a:xfrm>
          <a:prstGeom prst="rect">
            <a:avLst/>
          </a:prstGeom>
          <a:noFill/>
          <a:ln>
            <a:noFill/>
            <a:miter lim="800000"/>
          </a:ln>
        </p:spPr>
      </p:pic>
      <p:sp>
        <p:nvSpPr>
          <p:cNvPr id="23556" name="Прямоугольник 4"/>
          <p:cNvSpPr/>
          <p:nvPr/>
        </p:nvSpPr>
        <p:spPr>
          <a:xfrm>
            <a:off x="0" y="6346825"/>
            <a:ext cx="9144000" cy="461963"/>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44450" lvl="0" indent="0">
              <a:spcBef>
                <a:spcPct val="20000"/>
              </a:spcBef>
              <a:spcAft>
                <a:spcPts val="300"/>
              </a:spcAft>
              <a:buClr>
                <a:srgbClr val="C3260C"/>
              </a:buClr>
              <a:buSzPct val="130000"/>
            </a:pPr>
            <a:r>
              <a:rPr sz="2400">
                <a:solidFill>
                  <a:srgbClr val="404040"/>
                </a:solidFill>
                <a:latin typeface="Trebuchet MS" pitchFamily="34" charset="0"/>
              </a:rPr>
              <a:t>Вывод: глубина погружения зависит от плотности жидкости</a:t>
            </a:r>
          </a:p>
        </p:txBody>
      </p:sp>
    </p:spTree>
    <p:extLst>
      <p:ext uri="{BB962C8B-B14F-4D97-AF65-F5344CB8AC3E}">
        <p14:creationId xmlns:p14="http://schemas.microsoft.com/office/powerpoint/2010/main" val="182185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mooped.net/pluginfile.php/2994/course/summary/33063-Clipart-Illustration-Of-A-School-Boy-Sitting-On-A-Slanted-Triangle-Doing-His-Math-Homework.jpg"/>
          <p:cNvPicPr>
            <a:picLocks noChangeAspect="1"/>
          </p:cNvPicPr>
          <p:nvPr/>
        </p:nvPicPr>
        <p:blipFill>
          <a:blip r:embed="rId2"/>
          <a:stretch>
            <a:fillRect/>
          </a:stretch>
        </p:blipFill>
        <p:spPr>
          <a:xfrm>
            <a:off x="2339975" y="2738438"/>
            <a:ext cx="4859338" cy="4135437"/>
          </a:xfrm>
          <a:prstGeom prst="rect">
            <a:avLst/>
          </a:prstGeom>
          <a:noFill/>
          <a:ln>
            <a:noFill/>
            <a:miter lim="800000"/>
          </a:ln>
        </p:spPr>
      </p:pic>
      <p:sp>
        <p:nvSpPr>
          <p:cNvPr id="28675" name="Прямоугольник 2"/>
          <p:cNvSpPr/>
          <p:nvPr/>
        </p:nvSpPr>
        <p:spPr>
          <a:xfrm>
            <a:off x="0" y="0"/>
            <a:ext cx="9144000" cy="2678113"/>
          </a:xfrm>
          <a:prstGeom prst="rect">
            <a:avLst/>
          </a:prstGeom>
          <a:noFill/>
          <a:ln>
            <a:noFill/>
            <a:miter lim="800000"/>
          </a:ln>
        </p:spPr>
        <p:txBody>
          <a:bodyPr>
            <a:sp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44450" lvl="0" indent="0">
              <a:spcBef>
                <a:spcPct val="20000"/>
              </a:spcBef>
              <a:spcAft>
                <a:spcPts val="300"/>
              </a:spcAft>
              <a:buClr>
                <a:srgbClr val="C3260C"/>
              </a:buClr>
              <a:buSzPct val="130000"/>
            </a:pPr>
            <a:r>
              <a:rPr sz="2800">
                <a:solidFill>
                  <a:srgbClr val="404040"/>
                </a:solidFill>
                <a:latin typeface="Trebuchet MS" pitchFamily="34" charset="0"/>
              </a:rPr>
              <a:t>Такие разные по способу выполнения домашние задания стимулируют у учащихся интерес к изучаемому предмету, способствуют росту самостоятельности, познавательной активности, а главное у ребенка возникает желание выполнить предложенную учителем работу</a:t>
            </a:r>
            <a:r>
              <a:rPr sz="2200">
                <a:solidFill>
                  <a:srgbClr val="404040"/>
                </a:solidFill>
                <a:latin typeface="Trebuchet MS" pitchFamily="34" charset="0"/>
              </a:rPr>
              <a:t>.</a:t>
            </a:r>
          </a:p>
        </p:txBody>
      </p:sp>
    </p:spTree>
    <p:extLst>
      <p:ext uri="{BB962C8B-B14F-4D97-AF65-F5344CB8AC3E}">
        <p14:creationId xmlns:p14="http://schemas.microsoft.com/office/powerpoint/2010/main" val="72364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2159000"/>
          </a:xfrm>
        </p:spPr>
        <p:txBody>
          <a:bodyPr>
            <a:normAutofit fontScale="90000"/>
          </a:bodyPr>
          <a:lstStyle/>
          <a:p>
            <a:pPr eaLnBrk="1" fontAlgn="auto" hangingPunct="1">
              <a:spcAft>
                <a:spcPts val="0"/>
              </a:spcAft>
              <a:defRPr/>
            </a:pPr>
            <a:r>
              <a:rPr lang="ru-RU" sz="6000" dirty="0" smtClean="0">
                <a:solidFill>
                  <a:srgbClr val="FF0000"/>
                </a:solidFill>
              </a:rPr>
              <a:t>Проверка домашнего задания</a:t>
            </a:r>
            <a:endParaRPr lang="ru-RU" sz="6000" dirty="0">
              <a:solidFill>
                <a:srgbClr val="FF0000"/>
              </a:solidFill>
            </a:endParaRPr>
          </a:p>
        </p:txBody>
      </p:sp>
      <p:sp>
        <p:nvSpPr>
          <p:cNvPr id="9219" name="Подзаголовок 2"/>
          <p:cNvSpPr>
            <a:spLocks noGrp="1"/>
          </p:cNvSpPr>
          <p:nvPr>
            <p:ph type="subTitle" idx="1"/>
          </p:nvPr>
        </p:nvSpPr>
        <p:spPr>
          <a:xfrm>
            <a:off x="2362200" y="6049963"/>
            <a:ext cx="6705600" cy="685800"/>
          </a:xfrm>
        </p:spPr>
        <p:txBody>
          <a:bodyPr/>
          <a:lstStyle/>
          <a:p>
            <a:pPr eaLnBrk="1" hangingPunct="1">
              <a:spcBef>
                <a:spcPct val="0"/>
              </a:spcBef>
            </a:pPr>
            <a:r>
              <a:rPr lang="ru-RU" smtClean="0"/>
              <a:t>.</a:t>
            </a:r>
          </a:p>
        </p:txBody>
      </p:sp>
      <p:pic>
        <p:nvPicPr>
          <p:cNvPr id="9220" name="Picture 4" descr="C:\Users\кс\Desktop\рисунки для презентация\67a31f28e4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84984"/>
            <a:ext cx="3384376" cy="32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54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6263481" cy="990600"/>
          </a:xfrm>
        </p:spPr>
        <p:txBody>
          <a:bodyPr>
            <a:normAutofit/>
          </a:bodyPr>
          <a:lstStyle/>
          <a:p>
            <a:pPr marL="0" indent="0" eaLnBrk="1" fontAlgn="auto" hangingPunct="1">
              <a:spcAft>
                <a:spcPts val="0"/>
              </a:spcAft>
              <a:buNone/>
              <a:defRPr/>
            </a:pPr>
            <a:r>
              <a:rPr lang="ru-RU" b="0" dirty="0" smtClean="0">
                <a:solidFill>
                  <a:srgbClr val="FF0000"/>
                </a:solidFill>
              </a:rPr>
              <a:t>Идеальный опрос</a:t>
            </a:r>
            <a:endParaRPr lang="ru-RU" b="0" dirty="0">
              <a:solidFill>
                <a:srgbClr val="FF0000"/>
              </a:solidFill>
            </a:endParaRPr>
          </a:p>
        </p:txBody>
      </p:sp>
      <p:sp>
        <p:nvSpPr>
          <p:cNvPr id="10243" name="Содержимое 2"/>
          <p:cNvSpPr>
            <a:spLocks noGrp="1"/>
          </p:cNvSpPr>
          <p:nvPr>
            <p:ph sz="quarter" idx="4294967295"/>
          </p:nvPr>
        </p:nvSpPr>
        <p:spPr>
          <a:xfrm>
            <a:off x="914400" y="1700213"/>
            <a:ext cx="7772400" cy="4656137"/>
          </a:xfrm>
          <a:prstGeom prst="rect">
            <a:avLst/>
          </a:prstGeom>
        </p:spPr>
        <p:txBody>
          <a:bodyPr/>
          <a:lstStyle/>
          <a:p>
            <a:pPr algn="just" eaLnBrk="1" hangingPunct="1"/>
            <a:r>
              <a:rPr lang="ru-RU" sz="2000" smtClean="0"/>
              <a:t>Идеальный опрос –это когда фактически опроса нет. На вопрос учителя «Кто сегодня готов получить наивысший балл, кто готов к уроку, кто может ответить на поставленный вопрос» ученики реагируют поднятием руки. Вариаций вопросов может быть множество, главное, что учащиеся сами оценивают свой уровень подготовки домашнего занятия , который может оценить наглядно учитель по количеству поднятых рук.</a:t>
            </a:r>
          </a:p>
        </p:txBody>
      </p:sp>
      <p:pic>
        <p:nvPicPr>
          <p:cNvPr id="10244" name="Picture 4" descr="C:\Users\кс\Desktop\школа картинки\у доск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0"/>
            <a:ext cx="12573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95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5039345" cy="990600"/>
          </a:xfrm>
        </p:spPr>
        <p:txBody>
          <a:bodyPr>
            <a:normAutofit/>
          </a:bodyPr>
          <a:lstStyle/>
          <a:p>
            <a:pPr eaLnBrk="1" fontAlgn="auto" hangingPunct="1">
              <a:spcAft>
                <a:spcPts val="0"/>
              </a:spcAft>
              <a:defRPr/>
            </a:pPr>
            <a:r>
              <a:rPr lang="ru-RU" b="0" dirty="0" smtClean="0">
                <a:solidFill>
                  <a:srgbClr val="FF0000"/>
                </a:solidFill>
              </a:rPr>
              <a:t>Тихий опрос</a:t>
            </a:r>
            <a:endParaRPr lang="ru-RU" b="0" dirty="0">
              <a:solidFill>
                <a:srgbClr val="FF0000"/>
              </a:solidFill>
            </a:endParaRPr>
          </a:p>
        </p:txBody>
      </p:sp>
      <p:sp>
        <p:nvSpPr>
          <p:cNvPr id="13315" name="Содержимое 2"/>
          <p:cNvSpPr>
            <a:spLocks noGrp="1"/>
          </p:cNvSpPr>
          <p:nvPr>
            <p:ph sz="quarter" idx="4294967295"/>
          </p:nvPr>
        </p:nvSpPr>
        <p:spPr>
          <a:xfrm>
            <a:off x="914400" y="1484313"/>
            <a:ext cx="7772400" cy="4872037"/>
          </a:xfrm>
          <a:prstGeom prst="rect">
            <a:avLst/>
          </a:prstGeom>
        </p:spPr>
        <p:txBody>
          <a:bodyPr/>
          <a:lstStyle/>
          <a:p>
            <a:pPr algn="just" eaLnBrk="1" hangingPunct="1"/>
            <a:r>
              <a:rPr lang="ru-RU" sz="2000" dirty="0" smtClean="0"/>
              <a:t>Такая форма опроса просто незаменима в тех случаях, когда в классе есть ученики, которые по каким-либо причинам стесняются или боятся отвечать  вслух перед всем классом. В таком случае беседа с ними происходит индивидуально, шепотом, в то время как остальные учащиеся выполняют другое задание учителя.</a:t>
            </a:r>
          </a:p>
        </p:txBody>
      </p:sp>
    </p:spTree>
    <p:extLst>
      <p:ext uri="{BB962C8B-B14F-4D97-AF65-F5344CB8AC3E}">
        <p14:creationId xmlns:p14="http://schemas.microsoft.com/office/powerpoint/2010/main" val="228110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1"/>
          <p:cNvSpPr>
            <a:spLocks noGrp="1"/>
          </p:cNvSpPr>
          <p:nvPr>
            <p:ph idx="4294967295"/>
          </p:nvPr>
        </p:nvSpPr>
        <p:spPr>
          <a:xfrm>
            <a:off x="0" y="1052513"/>
            <a:ext cx="9144000" cy="5805487"/>
          </a:xfrm>
          <a:prstGeom prst="rect">
            <a:avLst/>
          </a:prstGeom>
          <a:noFill/>
          <a:ln>
            <a:miter lim="800000"/>
          </a:ln>
        </p:spPr>
        <p:txBody>
          <a:bodyPr vert="horz" wrap="square" lIns="91440" tIns="45720" rIns="91440" bIns="45720" anchor="t" anchorCtr="0">
            <a:noAutofit/>
          </a:bodyPr>
          <a:lstStyle>
            <a:lvl1pPr marL="228600"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2200" b="0" i="0" u="none" kern="1200" baseline="0">
                <a:solidFill>
                  <a:srgbClr val="404040"/>
                </a:solidFill>
                <a:latin typeface="+mn-lt"/>
                <a:ea typeface="+mn-ea"/>
                <a:cs typeface="+mn-cs"/>
              </a:defRPr>
            </a:lvl1pPr>
            <a:lvl2pPr marL="547688"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2000" b="0" i="0" u="none" kern="1200" baseline="0">
                <a:solidFill>
                  <a:srgbClr val="404040"/>
                </a:solidFill>
                <a:latin typeface="+mn-lt"/>
                <a:ea typeface="+mn-ea"/>
                <a:cs typeface="+mn-cs"/>
              </a:defRPr>
            </a:lvl2pPr>
            <a:lvl3pPr marL="822325"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2400" b="0" i="0" u="none" kern="1200" baseline="0">
                <a:solidFill>
                  <a:srgbClr val="404040"/>
                </a:solidFill>
                <a:latin typeface="+mn-lt"/>
                <a:ea typeface="+mn-ea"/>
                <a:cs typeface="+mn-cs"/>
              </a:defRPr>
            </a:lvl3pPr>
            <a:lvl4pPr marL="1096963"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1600" b="0" i="0" u="none" kern="1200" baseline="0">
                <a:solidFill>
                  <a:srgbClr val="404040"/>
                </a:solidFill>
                <a:latin typeface="+mn-lt"/>
                <a:ea typeface="+mn-ea"/>
                <a:cs typeface="+mn-cs"/>
              </a:defRPr>
            </a:lvl4pPr>
            <a:lvl5pPr marL="1389063" indent="-182563" algn="l" defTabSz="914400" rtl="0" eaLnBrk="0" fontAlgn="base" hangingPunct="0">
              <a:lnSpc>
                <a:spcPct val="100000"/>
              </a:lnSpc>
              <a:spcBef>
                <a:spcPct val="20000"/>
              </a:spcBef>
              <a:spcAft>
                <a:spcPts val="300"/>
              </a:spcAft>
              <a:buClr>
                <a:srgbClr val="C3260C"/>
              </a:buClr>
              <a:buSzPct val="130000"/>
              <a:buFont typeface="Georgia" pitchFamily="18" charset="0"/>
              <a:buChar char="*"/>
              <a:defRPr kumimoji="0" lang="ru-RU" altLang="en-US" sz="1400" b="0" i="0" u="none" kern="1200" baseline="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lang="ru-RU" altLang="en-US" sz="1400" kern="1200">
                <a:solidFill>
                  <a:schemeClr val="tx1">
                    <a:lumMod val="75000"/>
                    <a:lumOff val="25000"/>
                  </a:schemeClr>
                </a:solidFill>
                <a:latin typeface="+mn-lt"/>
                <a:ea typeface="+mn-ea"/>
                <a:cs typeface="+mn-cs"/>
              </a:defRPr>
            </a:lvl9pPr>
          </a:lstStyle>
          <a:p>
            <a:pPr marL="228600" lvl="0" indent="-182562">
              <a:buFont typeface="Wingdings" pitchFamily="2" charset="2"/>
              <a:buChar char="§"/>
            </a:pPr>
            <a:r>
              <a:rPr lang="ru-RU" altLang="ru-RU" sz="2800" b="1">
                <a:latin typeface="Times New Roman" pitchFamily="18" charset="0"/>
                <a:ea typeface="Times New Roman" pitchFamily="18" charset="0"/>
              </a:rPr>
              <a:t>повторение и закрепление материала, изученного на уроке;</a:t>
            </a:r>
          </a:p>
          <a:p>
            <a:pPr marL="228600" lvl="0" indent="-182562">
              <a:buFont typeface="Wingdings" pitchFamily="2" charset="2"/>
              <a:buChar char="§"/>
            </a:pPr>
            <a:r>
              <a:rPr lang="ru-RU" altLang="ru-RU" sz="2800" b="1">
                <a:latin typeface="Times New Roman" pitchFamily="18" charset="0"/>
                <a:ea typeface="Times New Roman" pitchFamily="18" charset="0"/>
              </a:rPr>
              <a:t>развитие творческих способностей учащихся;</a:t>
            </a:r>
          </a:p>
          <a:p>
            <a:pPr marL="228600" lvl="0" indent="-182562">
              <a:buFont typeface="Wingdings" pitchFamily="2" charset="2"/>
              <a:buChar char="§"/>
            </a:pPr>
            <a:r>
              <a:rPr lang="ru-RU" altLang="ru-RU" sz="2800" b="1">
                <a:latin typeface="Times New Roman" pitchFamily="18" charset="0"/>
                <a:ea typeface="Times New Roman" pitchFamily="18" charset="0"/>
              </a:rPr>
              <a:t>рост личного потенциала одарённых и высокомотивированных учащихся;</a:t>
            </a:r>
          </a:p>
          <a:p>
            <a:pPr marL="228600" lvl="0" indent="-182562">
              <a:buFont typeface="Wingdings" pitchFamily="2" charset="2"/>
              <a:buChar char="§"/>
            </a:pPr>
            <a:r>
              <a:rPr lang="ru-RU" altLang="ru-RU" sz="2800" b="1">
                <a:latin typeface="Times New Roman" pitchFamily="18" charset="0"/>
                <a:ea typeface="Times New Roman" pitchFamily="18" charset="0"/>
              </a:rPr>
              <a:t>развитие умений и навыков проектной деятельности;</a:t>
            </a:r>
          </a:p>
          <a:p>
            <a:pPr marL="228600" lvl="0" indent="-182562">
              <a:buFont typeface="Wingdings" pitchFamily="2" charset="2"/>
              <a:buChar char="§"/>
            </a:pPr>
            <a:r>
              <a:rPr lang="ru-RU" altLang="ru-RU" sz="2800" b="1">
                <a:latin typeface="Times New Roman" pitchFamily="18" charset="0"/>
                <a:ea typeface="Times New Roman" pitchFamily="18" charset="0"/>
              </a:rPr>
              <a:t>формирование качеств самообразования.</a:t>
            </a:r>
            <a:endParaRPr sz="2800">
              <a:latin typeface="Times New Roman" pitchFamily="18" charset="0"/>
              <a:ea typeface="Times New Roman" pitchFamily="18" charset="0"/>
            </a:endParaRPr>
          </a:p>
        </p:txBody>
      </p:sp>
      <p:sp>
        <p:nvSpPr>
          <p:cNvPr id="6147" name="Заголовок 2"/>
          <p:cNvSpPr>
            <a:spLocks noGrp="1"/>
          </p:cNvSpPr>
          <p:nvPr>
            <p:ph type="title"/>
          </p:nvPr>
        </p:nvSpPr>
        <p:spPr>
          <a:xfrm>
            <a:off x="0" y="1"/>
            <a:ext cx="9143999" cy="980727"/>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319088" marR="0" lvl="0" indent="-319088"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altLang="ru-RU" sz="46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Times New Roman" pitchFamily="18" charset="0"/>
                <a:cs typeface="Times New Roman" pitchFamily="18" charset="0"/>
              </a:rPr>
              <a:t>Цели домашнего </a:t>
            </a:r>
            <a:r>
              <a:rPr kumimoji="0" lang="ru-RU" altLang="ru-RU" sz="4600" b="1" i="0" u="none" strike="noStrike" kern="1200" cap="none" spc="0" normalizeH="0" baseline="0" noProof="0" dirty="0" smtClean="0">
                <a:ln>
                  <a:noFill/>
                </a:ln>
                <a:solidFill>
                  <a:srgbClr val="C00000"/>
                </a:solidFill>
                <a:effectLst>
                  <a:reflection blurRad="6350" stA="55000" endA="300" endPos="45500" dir="5400000" sy="-100000" algn="bl" rotWithShape="0"/>
                </a:effectLst>
                <a:uLnTx/>
                <a:uFillTx/>
                <a:latin typeface="Times New Roman" pitchFamily="18" charset="0"/>
                <a:cs typeface="Times New Roman" pitchFamily="18" charset="0"/>
              </a:rPr>
              <a:t>задания</a:t>
            </a:r>
            <a:r>
              <a:rPr kumimoji="0" lang="ru-RU" altLang="ru-RU" sz="4600" b="1" i="0" u="none" strike="noStrike" kern="1200" cap="none" spc="0" normalizeH="0" baseline="0" noProof="0" dirty="0" smtClean="0">
                <a:ln>
                  <a:noFill/>
                </a:ln>
                <a:solidFill>
                  <a:srgbClr val="C00000"/>
                </a:solidFill>
                <a:effectLst>
                  <a:reflection blurRad="6350" stA="55000" endA="300" endPos="45500" dir="5400000" sy="-100000" algn="bl" rotWithShape="0"/>
                </a:effectLst>
                <a:uLnTx/>
                <a:uFillTx/>
                <a:latin typeface="+mj-lt"/>
                <a:ea typeface="+mj-ea"/>
                <a:cs typeface="+mj-cs"/>
              </a:rPr>
              <a:t>: </a:t>
            </a:r>
            <a:endParaRPr kumimoji="0" lang="ru-RU" sz="46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mj-lt"/>
              <a:ea typeface="+mj-ea"/>
              <a:cs typeface="+mj-cs"/>
            </a:endParaRPr>
          </a:p>
        </p:txBody>
      </p:sp>
      <p:pic>
        <p:nvPicPr>
          <p:cNvPr id="6148" name="Picture 10" descr="https://im0-tub-ru.yandex.net/i?id=3966209b43f6f68f52ca71ab2c6efa7b&amp;n=13"/>
          <p:cNvPicPr>
            <a:picLocks noChangeAspect="1"/>
          </p:cNvPicPr>
          <p:nvPr/>
        </p:nvPicPr>
        <p:blipFill>
          <a:blip r:embed="rId2"/>
          <a:stretch>
            <a:fillRect/>
          </a:stretch>
        </p:blipFill>
        <p:spPr>
          <a:xfrm>
            <a:off x="323850" y="4652963"/>
            <a:ext cx="1708150" cy="2205037"/>
          </a:xfrm>
          <a:prstGeom prst="rect">
            <a:avLst/>
          </a:prstGeom>
          <a:noFill/>
          <a:ln>
            <a:noFill/>
            <a:miter lim="800000"/>
          </a:ln>
        </p:spPr>
      </p:pic>
      <p:pic>
        <p:nvPicPr>
          <p:cNvPr id="6149" name="Picture 12" descr="https://im0-tub-ru.yandex.net/i?id=cd1f8ae88fc174e10538b5557c76effc&amp;n=13"/>
          <p:cNvPicPr>
            <a:picLocks noChangeAspect="1"/>
          </p:cNvPicPr>
          <p:nvPr/>
        </p:nvPicPr>
        <p:blipFill>
          <a:blip r:embed="rId3"/>
          <a:stretch>
            <a:fillRect/>
          </a:stretch>
        </p:blipFill>
        <p:spPr>
          <a:xfrm>
            <a:off x="2555875" y="4659313"/>
            <a:ext cx="1728788" cy="2230437"/>
          </a:xfrm>
          <a:prstGeom prst="rect">
            <a:avLst/>
          </a:prstGeom>
          <a:noFill/>
          <a:ln>
            <a:noFill/>
            <a:miter lim="800000"/>
          </a:ln>
        </p:spPr>
      </p:pic>
      <p:pic>
        <p:nvPicPr>
          <p:cNvPr id="6150" name="Picture 14" descr="https://im0-tub-ru.yandex.net/i?id=10ef1206940e5afcc30c3d393a71c6a8&amp;n=13"/>
          <p:cNvPicPr>
            <a:picLocks noChangeAspect="1"/>
          </p:cNvPicPr>
          <p:nvPr/>
        </p:nvPicPr>
        <p:blipFill>
          <a:blip r:embed="rId4"/>
          <a:stretch>
            <a:fillRect/>
          </a:stretch>
        </p:blipFill>
        <p:spPr>
          <a:xfrm>
            <a:off x="4787900" y="4613275"/>
            <a:ext cx="1749425" cy="2276475"/>
          </a:xfrm>
          <a:prstGeom prst="rect">
            <a:avLst/>
          </a:prstGeom>
          <a:noFill/>
          <a:ln>
            <a:noFill/>
            <a:miter lim="800000"/>
          </a:ln>
        </p:spPr>
      </p:pic>
      <p:pic>
        <p:nvPicPr>
          <p:cNvPr id="6151" name="Picture 2" descr="https://bibliosfera.su/image/cache/catalog/img/estestvenno/ND00048536-800x1000.jpg"/>
          <p:cNvPicPr>
            <a:picLocks noChangeAspect="1"/>
          </p:cNvPicPr>
          <p:nvPr/>
        </p:nvPicPr>
        <p:blipFill>
          <a:blip r:embed="rId5"/>
          <a:stretch>
            <a:fillRect/>
          </a:stretch>
        </p:blipFill>
        <p:spPr>
          <a:xfrm>
            <a:off x="7092950" y="4652963"/>
            <a:ext cx="1763713" cy="2205037"/>
          </a:xfrm>
          <a:prstGeom prst="rect">
            <a:avLst/>
          </a:prstGeom>
          <a:noFill/>
          <a:ln>
            <a:noFill/>
            <a:miter lim="800000"/>
          </a:ln>
        </p:spPr>
      </p:pic>
    </p:spTree>
    <p:extLst>
      <p:ext uri="{BB962C8B-B14F-4D97-AF65-F5344CB8AC3E}">
        <p14:creationId xmlns:p14="http://schemas.microsoft.com/office/powerpoint/2010/main" val="175844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404813"/>
            <a:ext cx="7772400" cy="914400"/>
          </a:xfrm>
        </p:spPr>
        <p:txBody>
          <a:bodyPr>
            <a:normAutofit fontScale="90000"/>
          </a:bodyPr>
          <a:lstStyle/>
          <a:p>
            <a:pPr eaLnBrk="1" fontAlgn="auto" hangingPunct="1">
              <a:spcAft>
                <a:spcPts val="0"/>
              </a:spcAft>
              <a:defRPr/>
            </a:pPr>
            <a:r>
              <a:rPr lang="ru-RU" b="0" dirty="0" smtClean="0">
                <a:solidFill>
                  <a:srgbClr val="FF0000"/>
                </a:solidFill>
              </a:rPr>
              <a:t>Интеллектуальная разминка</a:t>
            </a:r>
            <a:endParaRPr lang="ru-RU" b="0" dirty="0">
              <a:solidFill>
                <a:srgbClr val="FF0000"/>
              </a:solidFill>
            </a:endParaRPr>
          </a:p>
        </p:txBody>
      </p:sp>
      <p:sp>
        <p:nvSpPr>
          <p:cNvPr id="14339" name="Содержимое 2"/>
          <p:cNvSpPr>
            <a:spLocks noGrp="1"/>
          </p:cNvSpPr>
          <p:nvPr>
            <p:ph sz="quarter" idx="4294967295"/>
          </p:nvPr>
        </p:nvSpPr>
        <p:spPr>
          <a:xfrm>
            <a:off x="914400" y="1484313"/>
            <a:ext cx="7772400" cy="4872037"/>
          </a:xfrm>
          <a:prstGeom prst="rect">
            <a:avLst/>
          </a:prstGeom>
        </p:spPr>
        <p:txBody>
          <a:bodyPr/>
          <a:lstStyle/>
          <a:p>
            <a:pPr algn="just" eaLnBrk="1" hangingPunct="1"/>
            <a:r>
              <a:rPr lang="ru-RU" sz="2800" smtClean="0"/>
              <a:t>Обычно интеллектуальная разминка- это 2-3 не очень сложных вопроса для размышления, основная цель которых- настроить учащихся на предстоящую работу. Возможно поручить самим учащимся составить дома такие вопросы и задания.</a:t>
            </a:r>
          </a:p>
        </p:txBody>
      </p:sp>
    </p:spTree>
    <p:extLst>
      <p:ext uri="{BB962C8B-B14F-4D97-AF65-F5344CB8AC3E}">
        <p14:creationId xmlns:p14="http://schemas.microsoft.com/office/powerpoint/2010/main" val="68149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4751313" cy="990600"/>
          </a:xfrm>
        </p:spPr>
        <p:txBody>
          <a:bodyPr>
            <a:normAutofit/>
          </a:bodyPr>
          <a:lstStyle/>
          <a:p>
            <a:pPr eaLnBrk="1" fontAlgn="auto" hangingPunct="1">
              <a:spcAft>
                <a:spcPts val="0"/>
              </a:spcAft>
              <a:defRPr/>
            </a:pPr>
            <a:r>
              <a:rPr lang="ru-RU" b="0" dirty="0" smtClean="0">
                <a:solidFill>
                  <a:srgbClr val="FF0000"/>
                </a:solidFill>
              </a:rPr>
              <a:t>Верю- не верю</a:t>
            </a:r>
            <a:endParaRPr lang="ru-RU" b="0" dirty="0">
              <a:solidFill>
                <a:srgbClr val="FF0000"/>
              </a:solidFill>
            </a:endParaRPr>
          </a:p>
        </p:txBody>
      </p:sp>
      <p:sp>
        <p:nvSpPr>
          <p:cNvPr id="15363" name="Содержимое 2"/>
          <p:cNvSpPr>
            <a:spLocks noGrp="1"/>
          </p:cNvSpPr>
          <p:nvPr>
            <p:ph sz="quarter" idx="4294967295"/>
          </p:nvPr>
        </p:nvSpPr>
        <p:spPr>
          <a:xfrm>
            <a:off x="612775" y="1600200"/>
            <a:ext cx="8153400" cy="4495800"/>
          </a:xfrm>
          <a:prstGeom prst="rect">
            <a:avLst/>
          </a:prstGeom>
        </p:spPr>
        <p:txBody>
          <a:bodyPr/>
          <a:lstStyle/>
          <a:p>
            <a:pPr algn="just" eaLnBrk="1" hangingPunct="1"/>
            <a:r>
              <a:rPr lang="ru-RU" sz="2800" smtClean="0"/>
              <a:t>Этот прием можно использовать на любом этапе урока. Каждый вопрос, заданный учителем, начинается словами «Верите ли вы, что…?»учащиеся должны согласиться с выдвинутым предложением или нет.  Этот опрос можно проводить как в письменной, так и в устной форме, фронтально или индивидуально. Также свое согласие с утверждением учащиеся могут показывать с помощью сигнальной карточки.</a:t>
            </a:r>
          </a:p>
        </p:txBody>
      </p:sp>
    </p:spTree>
    <p:extLst>
      <p:ext uri="{BB962C8B-B14F-4D97-AF65-F5344CB8AC3E}">
        <p14:creationId xmlns:p14="http://schemas.microsoft.com/office/powerpoint/2010/main" val="3822781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ru-RU" b="0" dirty="0" smtClean="0">
                <a:solidFill>
                  <a:srgbClr val="FF0000"/>
                </a:solidFill>
              </a:rPr>
              <a:t>Блиц- опрос по цепочке</a:t>
            </a:r>
            <a:endParaRPr lang="ru-RU" b="0" dirty="0">
              <a:solidFill>
                <a:srgbClr val="FF0000"/>
              </a:solidFill>
            </a:endParaRPr>
          </a:p>
        </p:txBody>
      </p:sp>
      <p:sp>
        <p:nvSpPr>
          <p:cNvPr id="17411" name="Содержимое 2"/>
          <p:cNvSpPr>
            <a:spLocks noGrp="1"/>
          </p:cNvSpPr>
          <p:nvPr>
            <p:ph sz="quarter" idx="4294967295"/>
          </p:nvPr>
        </p:nvSpPr>
        <p:spPr>
          <a:xfrm>
            <a:off x="914400" y="1557338"/>
            <a:ext cx="7772400" cy="4799012"/>
          </a:xfrm>
          <a:prstGeom prst="rect">
            <a:avLst/>
          </a:prstGeom>
        </p:spPr>
        <p:txBody>
          <a:bodyPr/>
          <a:lstStyle/>
          <a:p>
            <a:pPr algn="just" eaLnBrk="1" hangingPunct="1"/>
            <a:r>
              <a:rPr lang="ru-RU" sz="2400" smtClean="0"/>
              <a:t>Суть  блиц- опроса  заключается в том, что первый ученик задает короткий вопрос второму ученику, второй дает ответ и задает свой вопрос третьему учащемуся, и так далее по цепочке до последнего ученика. Время на ответ- несколько секунд. Учитель имеет право снять вопрос, если он не соответствует теме урока или недостаточно корректен. Ученик имеет право отказаться от процедуры блиц- опроса, в таком случае учитель должен заранее выяснить кто из учащихся будет принимать участие в опросе, чтобы избежать разрыва цепочки.</a:t>
            </a:r>
          </a:p>
        </p:txBody>
      </p:sp>
    </p:spTree>
    <p:extLst>
      <p:ext uri="{BB962C8B-B14F-4D97-AF65-F5344CB8AC3E}">
        <p14:creationId xmlns:p14="http://schemas.microsoft.com/office/powerpoint/2010/main" val="2048985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5255369" cy="990600"/>
          </a:xfrm>
        </p:spPr>
        <p:txBody>
          <a:bodyPr>
            <a:normAutofit/>
          </a:bodyPr>
          <a:lstStyle/>
          <a:p>
            <a:pPr eaLnBrk="1" fontAlgn="auto" hangingPunct="1">
              <a:spcAft>
                <a:spcPts val="0"/>
              </a:spcAft>
              <a:defRPr/>
            </a:pPr>
            <a:r>
              <a:rPr lang="ru-RU" b="0" dirty="0" smtClean="0">
                <a:solidFill>
                  <a:srgbClr val="FF0000"/>
                </a:solidFill>
              </a:rPr>
              <a:t>Найди ошибку</a:t>
            </a:r>
            <a:endParaRPr lang="ru-RU" b="0" dirty="0">
              <a:solidFill>
                <a:srgbClr val="FF0000"/>
              </a:solidFill>
            </a:endParaRPr>
          </a:p>
        </p:txBody>
      </p:sp>
      <p:sp>
        <p:nvSpPr>
          <p:cNvPr id="20483" name="Содержимое 2"/>
          <p:cNvSpPr>
            <a:spLocks noGrp="1"/>
          </p:cNvSpPr>
          <p:nvPr>
            <p:ph sz="quarter" idx="4294967295"/>
          </p:nvPr>
        </p:nvSpPr>
        <p:spPr>
          <a:xfrm>
            <a:off x="914400" y="1628775"/>
            <a:ext cx="7772400" cy="4727575"/>
          </a:xfrm>
          <a:prstGeom prst="rect">
            <a:avLst/>
          </a:prstGeom>
        </p:spPr>
        <p:txBody>
          <a:bodyPr/>
          <a:lstStyle/>
          <a:p>
            <a:pPr algn="just" eaLnBrk="1" hangingPunct="1"/>
            <a:r>
              <a:rPr lang="ru-RU" sz="2000" dirty="0" smtClean="0"/>
              <a:t>Этот методический прием можно применять и на новом материале и на материале хорошо известном ученикам. Учитель в своем сообщении допускает ошибки, которые необходимо найти. Или учитель раздает тексты, формулы в которых явно искажена информация, запутаны определения, свойства, последовательность изложения, перепутаны физические величины. Учитель просит найти ошибки, можно указать и количество допущенных ошибок.</a:t>
            </a:r>
          </a:p>
          <a:p>
            <a:pPr algn="just" eaLnBrk="1" hangingPunct="1">
              <a:buFont typeface="Wingdings" pitchFamily="2" charset="2"/>
              <a:buNone/>
            </a:pPr>
            <a:r>
              <a:rPr lang="ru-RU" sz="2000" dirty="0" smtClean="0"/>
              <a:t>       Еще один вариант, учитель показывает карточки с решенными задачами или записывает их на доске, в некоторых из них намеренно допущены ошибки, которые и необходимо найти ученикам.</a:t>
            </a:r>
          </a:p>
        </p:txBody>
      </p:sp>
      <p:pic>
        <p:nvPicPr>
          <p:cNvPr id="20484" name="Picture 4" descr="C:\Users\кс\Desktop\школа картинки\учен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873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4751313" cy="990600"/>
          </a:xfrm>
        </p:spPr>
        <p:txBody>
          <a:bodyPr>
            <a:normAutofit fontScale="90000"/>
          </a:bodyPr>
          <a:lstStyle/>
          <a:p>
            <a:pPr eaLnBrk="1" fontAlgn="auto" hangingPunct="1">
              <a:spcAft>
                <a:spcPts val="0"/>
              </a:spcAft>
              <a:defRPr/>
            </a:pPr>
            <a:r>
              <a:rPr lang="ru-RU" b="0" dirty="0" smtClean="0">
                <a:solidFill>
                  <a:srgbClr val="FF0000"/>
                </a:solidFill>
              </a:rPr>
              <a:t>Тесты</a:t>
            </a:r>
            <a:r>
              <a:rPr lang="ru-RU" i="1" dirty="0" smtClean="0">
                <a:solidFill>
                  <a:schemeClr val="tx2">
                    <a:satMod val="200000"/>
                  </a:schemeClr>
                </a:solidFill>
              </a:rPr>
              <a:t/>
            </a:r>
            <a:br>
              <a:rPr lang="ru-RU" i="1" dirty="0" smtClean="0">
                <a:solidFill>
                  <a:schemeClr val="tx2">
                    <a:satMod val="200000"/>
                  </a:schemeClr>
                </a:solidFill>
              </a:rPr>
            </a:br>
            <a:endParaRPr lang="ru-RU" i="1" dirty="0">
              <a:solidFill>
                <a:schemeClr val="tx2">
                  <a:satMod val="200000"/>
                </a:schemeClr>
              </a:solidFill>
            </a:endParaRPr>
          </a:p>
        </p:txBody>
      </p:sp>
      <p:sp>
        <p:nvSpPr>
          <p:cNvPr id="21507" name="Содержимое 2"/>
          <p:cNvSpPr>
            <a:spLocks noGrp="1"/>
          </p:cNvSpPr>
          <p:nvPr>
            <p:ph sz="quarter" idx="4294967295"/>
          </p:nvPr>
        </p:nvSpPr>
        <p:spPr>
          <a:xfrm>
            <a:off x="914400" y="1628775"/>
            <a:ext cx="7772400" cy="4727575"/>
          </a:xfrm>
          <a:prstGeom prst="rect">
            <a:avLst/>
          </a:prstGeom>
        </p:spPr>
        <p:txBody>
          <a:bodyPr/>
          <a:lstStyle/>
          <a:p>
            <a:pPr algn="just" eaLnBrk="1" hangingPunct="1"/>
            <a:r>
              <a:rPr lang="ru-RU" sz="2000" smtClean="0"/>
              <a:t>Этот прием имеет множество вариаций. Тесты оперативного контроля состоят из 5-8 вопросов и их можно использовать на каждом уроке. Такие тесты носят учебный характер и проверять их необходимо сразу же после выполнения с помощью взаимопроверки или самопроверки  сверки с ключом (эталоном).  Задания в тесте должны быть расположены в порядке возрастания сложности, быть и репродуктивными и продуктивными, творческими. Задания должны соответствовать целям и задачам теста.</a:t>
            </a:r>
          </a:p>
        </p:txBody>
      </p:sp>
    </p:spTree>
    <p:extLst>
      <p:ext uri="{BB962C8B-B14F-4D97-AF65-F5344CB8AC3E}">
        <p14:creationId xmlns:p14="http://schemas.microsoft.com/office/powerpoint/2010/main" val="2784808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5111353" cy="990600"/>
          </a:xfrm>
        </p:spPr>
        <p:txBody>
          <a:bodyPr>
            <a:normAutofit/>
          </a:bodyPr>
          <a:lstStyle/>
          <a:p>
            <a:pPr eaLnBrk="1" fontAlgn="auto" hangingPunct="1">
              <a:spcAft>
                <a:spcPts val="0"/>
              </a:spcAft>
              <a:defRPr/>
            </a:pPr>
            <a:r>
              <a:rPr lang="ru-RU" b="0" dirty="0" smtClean="0">
                <a:solidFill>
                  <a:srgbClr val="FF0000"/>
                </a:solidFill>
              </a:rPr>
              <a:t>Пинг- понг</a:t>
            </a:r>
            <a:endParaRPr lang="ru-RU" b="0" dirty="0">
              <a:solidFill>
                <a:srgbClr val="FF0000"/>
              </a:solidFill>
            </a:endParaRPr>
          </a:p>
        </p:txBody>
      </p:sp>
      <p:sp>
        <p:nvSpPr>
          <p:cNvPr id="23555" name="Содержимое 2"/>
          <p:cNvSpPr>
            <a:spLocks noGrp="1"/>
          </p:cNvSpPr>
          <p:nvPr>
            <p:ph sz="quarter" idx="4294967295"/>
          </p:nvPr>
        </p:nvSpPr>
        <p:spPr>
          <a:xfrm>
            <a:off x="914400" y="1484313"/>
            <a:ext cx="7772400" cy="4872037"/>
          </a:xfrm>
          <a:prstGeom prst="rect">
            <a:avLst/>
          </a:prstGeom>
        </p:spPr>
        <p:txBody>
          <a:bodyPr/>
          <a:lstStyle/>
          <a:p>
            <a:pPr algn="just" eaLnBrk="1" hangingPunct="1"/>
            <a:r>
              <a:rPr lang="ru-RU" sz="2000" smtClean="0"/>
              <a:t>Один из учеников готовит простые вопросы по домашнему заданию, ответы на них должны быть односложные. Он выходит к доске и бросает небольшой яркий мяч любому ученику  класса и одновременно задает вопрос, ученик поймавший мяч отвечает на поставленный вопрос и отдает мяч ведущему , игра  продолжается дальше. Учитель следит за игрой и оценивает качество и оригинальность задаваемых вопросов и  правильность ответов.</a:t>
            </a:r>
          </a:p>
        </p:txBody>
      </p:sp>
      <p:pic>
        <p:nvPicPr>
          <p:cNvPr id="23556" name="Picture 4" descr="C:\Users\кс\Desktop\школа картинки\пинг понг.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0"/>
            <a:ext cx="1790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544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9075"/>
            <a:ext cx="5184576" cy="990600"/>
          </a:xfrm>
        </p:spPr>
        <p:txBody>
          <a:bodyPr>
            <a:normAutofit fontScale="90000"/>
          </a:bodyPr>
          <a:lstStyle/>
          <a:p>
            <a:pPr eaLnBrk="1" fontAlgn="auto" hangingPunct="1">
              <a:spcAft>
                <a:spcPts val="0"/>
              </a:spcAft>
              <a:defRPr/>
            </a:pPr>
            <a:r>
              <a:rPr lang="ru-RU" b="0" dirty="0" smtClean="0">
                <a:solidFill>
                  <a:srgbClr val="FF0000"/>
                </a:solidFill>
              </a:rPr>
              <a:t>Светофор</a:t>
            </a:r>
            <a:r>
              <a:rPr lang="ru-RU" i="1" dirty="0" smtClean="0">
                <a:solidFill>
                  <a:schemeClr val="tx2">
                    <a:satMod val="200000"/>
                  </a:schemeClr>
                </a:solidFill>
              </a:rPr>
              <a:t/>
            </a:r>
            <a:br>
              <a:rPr lang="ru-RU" i="1" dirty="0" smtClean="0">
                <a:solidFill>
                  <a:schemeClr val="tx2">
                    <a:satMod val="200000"/>
                  </a:schemeClr>
                </a:solidFill>
              </a:rPr>
            </a:br>
            <a:endParaRPr lang="ru-RU" i="1" dirty="0">
              <a:solidFill>
                <a:schemeClr val="tx2">
                  <a:satMod val="200000"/>
                </a:schemeClr>
              </a:solidFill>
            </a:endParaRPr>
          </a:p>
        </p:txBody>
      </p:sp>
      <p:sp>
        <p:nvSpPr>
          <p:cNvPr id="24579" name="Содержимое 2"/>
          <p:cNvSpPr>
            <a:spLocks noGrp="1"/>
          </p:cNvSpPr>
          <p:nvPr>
            <p:ph sz="quarter" idx="4294967295"/>
          </p:nvPr>
        </p:nvSpPr>
        <p:spPr>
          <a:xfrm>
            <a:off x="914400" y="1484313"/>
            <a:ext cx="7772400" cy="4872037"/>
          </a:xfrm>
          <a:prstGeom prst="rect">
            <a:avLst/>
          </a:prstGeom>
        </p:spPr>
        <p:txBody>
          <a:bodyPr/>
          <a:lstStyle/>
          <a:p>
            <a:pPr algn="just" eaLnBrk="1" hangingPunct="1"/>
            <a:r>
              <a:rPr lang="ru-RU" sz="2000" smtClean="0"/>
              <a:t>Светофор это длинная полоска картона размерами 4на 9см или круг с диаметром 14-16см., с одной стороны оклеена красной бумагой, а с другой- зеленой. При проведении устного опроса все ученики  класса сигнализируют учителю, знают ли они ответ на поставленный вопрос или нет. Зеленый цвет карточки означает,  что ученик готов отвечать, красная- ученик не знает ответа на данный вопрос. Во время такой формы  проведения опроса пассивность учащихся не приемлема. Ученик должен реагировать поднятием определенного цвета светофора знает ли он ответ на вопрос или нет. Если ученик поднял зеленую карточку и его имя назвал учитель, то он обязательно должен дать ответ на поставленный вопрос.</a:t>
            </a:r>
          </a:p>
        </p:txBody>
      </p:sp>
      <p:pic>
        <p:nvPicPr>
          <p:cNvPr id="24580" name="Picture 4" descr="C:\Users\кс\Desktop\школа картинки\светофо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783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5184576" cy="990600"/>
          </a:xfrm>
        </p:spPr>
        <p:txBody>
          <a:bodyPr>
            <a:normAutofit/>
          </a:bodyPr>
          <a:lstStyle/>
          <a:p>
            <a:pPr eaLnBrk="1" fontAlgn="auto" hangingPunct="1">
              <a:spcAft>
                <a:spcPts val="0"/>
              </a:spcAft>
              <a:defRPr/>
            </a:pPr>
            <a:r>
              <a:rPr lang="ru-RU" b="0" dirty="0" smtClean="0">
                <a:solidFill>
                  <a:srgbClr val="FF0000"/>
                </a:solidFill>
              </a:rPr>
              <a:t>Кроссворд </a:t>
            </a:r>
            <a:endParaRPr lang="ru-RU" b="0" dirty="0">
              <a:solidFill>
                <a:srgbClr val="FF0000"/>
              </a:solidFill>
            </a:endParaRPr>
          </a:p>
        </p:txBody>
      </p:sp>
      <p:sp>
        <p:nvSpPr>
          <p:cNvPr id="4" name="Содержимое 2"/>
          <p:cNvSpPr>
            <a:spLocks noGrp="1"/>
          </p:cNvSpPr>
          <p:nvPr>
            <p:ph sz="quarter" idx="4294967295"/>
          </p:nvPr>
        </p:nvSpPr>
        <p:spPr>
          <a:xfrm>
            <a:off x="914400" y="1412875"/>
            <a:ext cx="7772400" cy="4943475"/>
          </a:xfrm>
          <a:prstGeom prst="rect">
            <a:avLst/>
          </a:prstGeom>
        </p:spPr>
        <p:txBody>
          <a:bodyPr>
            <a:normAutofit/>
          </a:bodyPr>
          <a:lstStyle/>
          <a:p>
            <a:pPr marL="320040" indent="-320040" algn="just" eaLnBrk="1" fontAlgn="auto" hangingPunct="1">
              <a:spcAft>
                <a:spcPts val="0"/>
              </a:spcAft>
              <a:buFont typeface="Wingdings"/>
              <a:buChar char=""/>
              <a:defRPr/>
            </a:pPr>
            <a:r>
              <a:rPr lang="ru-RU" sz="2400" dirty="0" smtClean="0"/>
              <a:t> </a:t>
            </a:r>
            <a:r>
              <a:rPr lang="ru-RU" sz="2000" dirty="0" smtClean="0"/>
              <a:t>Дети всегда с интересом и большим энтузиазмом составляют и разгадывают кроссворды. Можно предложить учащимся следующие формы работы с кроссвордом:</a:t>
            </a:r>
          </a:p>
          <a:p>
            <a:pPr marL="582613" indent="-514350" algn="just" eaLnBrk="1" fontAlgn="auto" hangingPunct="1">
              <a:spcAft>
                <a:spcPts val="0"/>
              </a:spcAft>
              <a:buFont typeface="+mj-lt"/>
              <a:buAutoNum type="arabicPeriod"/>
              <a:defRPr/>
            </a:pPr>
            <a:r>
              <a:rPr lang="ru-RU" sz="2000" dirty="0" smtClean="0"/>
              <a:t>Разгадать кроссворд заполнив пустые клетки</a:t>
            </a:r>
          </a:p>
          <a:p>
            <a:pPr marL="582613" indent="-514350" algn="just" eaLnBrk="1" fontAlgn="auto" hangingPunct="1">
              <a:spcAft>
                <a:spcPts val="0"/>
              </a:spcAft>
              <a:buFont typeface="+mj-lt"/>
              <a:buAutoNum type="arabicPeriod"/>
              <a:defRPr/>
            </a:pPr>
            <a:r>
              <a:rPr lang="ru-RU" sz="2000" dirty="0" smtClean="0"/>
              <a:t>Сформулировать вопросы к словам заполненного  кроссворда.</a:t>
            </a:r>
          </a:p>
          <a:p>
            <a:pPr marL="582613" indent="-514350" algn="just" eaLnBrk="1" fontAlgn="auto" hangingPunct="1">
              <a:spcAft>
                <a:spcPts val="0"/>
              </a:spcAft>
              <a:buFont typeface="+mj-lt"/>
              <a:buAutoNum type="arabicPeriod"/>
              <a:defRPr/>
            </a:pPr>
            <a:r>
              <a:rPr lang="ru-RU" sz="2000" dirty="0" smtClean="0"/>
              <a:t>Заполняя кроссворд, определить, какое ключевое слово выделено, и объяснить его значение</a:t>
            </a:r>
          </a:p>
          <a:p>
            <a:pPr marL="582613" indent="-514350" algn="just" eaLnBrk="1" fontAlgn="auto" hangingPunct="1">
              <a:spcAft>
                <a:spcPts val="0"/>
              </a:spcAft>
              <a:buFont typeface="+mj-lt"/>
              <a:buAutoNum type="arabicPeriod"/>
              <a:defRPr/>
            </a:pPr>
            <a:r>
              <a:rPr lang="ru-RU" sz="2000" dirty="0" smtClean="0"/>
              <a:t>Создать кроссворд самостоятельно ( индивидуально, в паре, малой группой) , используя термины, которые были изучены в данной теме, главе</a:t>
            </a:r>
          </a:p>
        </p:txBody>
      </p:sp>
    </p:spTree>
    <p:extLst>
      <p:ext uri="{BB962C8B-B14F-4D97-AF65-F5344CB8AC3E}">
        <p14:creationId xmlns:p14="http://schemas.microsoft.com/office/powerpoint/2010/main" val="66353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698" name="Rectangle 7">
            <a:extLst>
              <a:ext uri="{FF2B5EF4-FFF2-40B4-BE49-F238E27FC236}"/>
            </a:extLst>
          </p:cNvPr>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699" name="Oval 11">
            <a:extLst>
              <a:ext uri="{FF2B5EF4-FFF2-40B4-BE49-F238E27FC236}"/>
            </a:extLst>
          </p:cNvPr>
          <p:cNvSpPr>
            <a:spLocks noGrp="1" noRot="1" noChangeAspect="1" noMove="1" noResize="1" noEditPoints="1" noAdjustHandles="1" noChangeArrowheads="1" noChangeShapeType="1" noTextEdit="1"/>
          </p:cNvSpPr>
          <p:nvPr/>
        </p:nvSpPr>
        <p:spPr>
          <a:xfrm>
            <a:off x="6550025" y="5003800"/>
            <a:ext cx="720725" cy="963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00" name="Oval 13">
            <a:extLst>
              <a:ext uri="{FF2B5EF4-FFF2-40B4-BE49-F238E27FC236}"/>
            </a:extLst>
          </p:cNvPr>
          <p:cNvSpPr>
            <a:spLocks noGrp="1" noRot="1" noChangeAspect="1" noMove="1" noResize="1" noEditPoints="1" noAdjustHandles="1" noChangeArrowheads="1" noChangeShapeType="1" noTextEdit="1"/>
          </p:cNvSpPr>
          <p:nvPr/>
        </p:nvSpPr>
        <p:spPr>
          <a:xfrm>
            <a:off x="7847013" y="4865688"/>
            <a:ext cx="220662" cy="2936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701" name="Freeform: Shape 15">
            <a:extLst>
              <a:ext uri="{FF2B5EF4-FFF2-40B4-BE49-F238E27FC236}"/>
            </a:extLst>
          </p:cNvPr>
          <p:cNvSpPr>
            <a:spLocks noGrp="1" noRot="1" noChangeAspect="1" noMove="1" noResize="1" noEditPoints="1" noAdjustHandles="1" noChangeArrowheads="1" noChangeShapeType="1" noTextEdit="1"/>
          </p:cNvSpPr>
          <p:nvPr/>
        </p:nvSpPr>
        <p:spPr>
          <a:xfrm>
            <a:off x="7900988" y="0"/>
            <a:ext cx="1243012" cy="1050925"/>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702" name="Изображение 2" descr="cbADtouQrPQ.jpg"/>
          <p:cNvPicPr>
            <a:picLocks noChangeAspect="1"/>
          </p:cNvPicPr>
          <p:nvPr/>
        </p:nvPicPr>
        <p:blipFill>
          <a:blip r:embed="rId2"/>
          <a:srcRect l="20842" r="23078"/>
          <a:stretch>
            <a:fillRect/>
          </a:stretch>
        </p:blipFill>
        <p:spPr>
          <a:xfrm>
            <a:off x="6367463" y="1854200"/>
            <a:ext cx="2636837" cy="4679950"/>
          </a:xfrm>
          <a:prstGeom prst="rect">
            <a:avLst/>
          </a:prstGeom>
          <a:noFill/>
          <a:ln>
            <a:noFill/>
            <a:miter lim="800000"/>
          </a:ln>
        </p:spPr>
      </p:pic>
      <p:sp>
        <p:nvSpPr>
          <p:cNvPr id="29703" name="Название 1"/>
          <p:cNvSpPr>
            <a:spLocks noGrp="1"/>
          </p:cNvSpPr>
          <p:nvPr>
            <p:ph type="title"/>
          </p:nvPr>
        </p:nvSpPr>
        <p:spPr>
          <a:xfrm>
            <a:off x="498474" y="282258"/>
            <a:ext cx="7920434" cy="1771809"/>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3200" b="1" i="0" u="none" strike="noStrike" kern="1200" cap="none" spc="0" normalizeH="0" baseline="0" noProof="0" smtClean="0">
                <a:ln>
                  <a:noFill/>
                </a:ln>
                <a:solidFill>
                  <a:srgbClr val="008000"/>
                </a:solidFill>
                <a:effectLst>
                  <a:reflection blurRad="6350" stA="55000" endA="300" endPos="45500" dir="5400000" sy="-100000" algn="bl" rotWithShape="0"/>
                </a:effectLst>
                <a:uLnTx/>
                <a:uFillTx/>
                <a:latin typeface="Charcoal CY"/>
                <a:ea typeface="+mj-ea"/>
                <a:cs typeface="Charcoal CY"/>
              </a:rPr>
              <a:t>Главная миссия учителя </a:t>
            </a:r>
            <a:r>
              <a:rPr kumimoji="0" lang="mr-IN" sz="32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Charcoal CY"/>
                <a:ea typeface="+mj-ea"/>
                <a:cs typeface="Charcoal CY"/>
              </a:rPr>
              <a:t>–</a:t>
            </a:r>
            <a:r>
              <a:rPr kumimoji="0" lang="ru-RU" sz="32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Charcoal CY"/>
                <a:ea typeface="+mj-ea"/>
                <a:cs typeface="Charcoal CY"/>
              </a:rPr>
              <a:t> </a:t>
            </a:r>
            <a:br>
              <a:rPr kumimoji="0" lang="ru-RU" sz="32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Charcoal CY"/>
                <a:ea typeface="+mj-ea"/>
                <a:cs typeface="Charcoal CY"/>
              </a:rPr>
            </a:br>
            <a:r>
              <a:rPr kumimoji="0" lang="ru-RU" sz="3200" b="1" i="0" u="none" strike="noStrike" kern="1200" cap="none" spc="0" normalizeH="0" baseline="0" noProof="0" smtClean="0">
                <a:ln>
                  <a:noFill/>
                </a:ln>
                <a:solidFill>
                  <a:srgbClr val="000000"/>
                </a:solidFill>
                <a:effectLst>
                  <a:reflection blurRad="6350" stA="55000" endA="300" endPos="45500" dir="5400000" sy="-100000" algn="bl" rotWithShape="0"/>
                </a:effectLst>
                <a:uLnTx/>
                <a:uFillTx/>
                <a:latin typeface="Charcoal CY"/>
                <a:ea typeface="+mj-ea"/>
                <a:cs typeface="Charcoal CY"/>
              </a:rPr>
              <a:t>не</a:t>
            </a:r>
            <a:r>
              <a:rPr kumimoji="0" lang="ru-RU" sz="32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Charcoal CY"/>
                <a:ea typeface="+mj-ea"/>
                <a:cs typeface="Charcoal CY"/>
              </a:rPr>
              <a:t> </a:t>
            </a:r>
            <a:r>
              <a:rPr kumimoji="0" lang="ru-RU" sz="3200" b="1" i="0" u="none" strike="noStrike" kern="1200" cap="none" spc="0" normalizeH="0" baseline="0" noProof="0" smtClean="0">
                <a:ln>
                  <a:noFill/>
                </a:ln>
                <a:solidFill>
                  <a:schemeClr val="tx2"/>
                </a:solidFill>
                <a:effectLst>
                  <a:reflection blurRad="6350" stA="55000" endA="300" endPos="45500" dir="5400000" sy="-100000" algn="bl" rotWithShape="0"/>
                </a:effectLst>
                <a:uLnTx/>
                <a:uFillTx/>
                <a:latin typeface="Charcoal CY"/>
                <a:ea typeface="+mj-ea"/>
                <a:cs typeface="Charcoal CY"/>
              </a:rPr>
              <a:t>НАУЧИТЬ</a:t>
            </a:r>
            <a:r>
              <a:rPr kumimoji="0" lang="ru-RU" sz="3200" b="1" i="0" u="none" strike="noStrike" kern="1200" cap="none" spc="0" normalizeH="0" baseline="0" noProof="0" smtClean="0">
                <a:ln>
                  <a:noFill/>
                </a:ln>
                <a:solidFill>
                  <a:schemeClr val="tx1"/>
                </a:solidFill>
                <a:effectLst>
                  <a:reflection blurRad="6350" stA="55000" endA="300" endPos="45500" dir="5400000" sy="-100000" algn="bl" rotWithShape="0"/>
                </a:effectLst>
                <a:uLnTx/>
                <a:uFillTx/>
                <a:latin typeface="Charcoal CY"/>
                <a:ea typeface="+mj-ea"/>
                <a:cs typeface="Charcoal CY"/>
              </a:rPr>
              <a:t>,</a:t>
            </a:r>
            <a:r>
              <a:rPr kumimoji="0" lang="ru-RU" sz="32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Charcoal CY"/>
                <a:ea typeface="+mj-ea"/>
                <a:cs typeface="Charcoal CY"/>
              </a:rPr>
              <a:t> а сделать так, чтобы </a:t>
            </a:r>
            <a:r>
              <a:rPr kumimoji="0" lang="ru-RU" sz="3200" b="1" i="0" u="none" strike="noStrike" kern="1200" cap="none" spc="0" normalizeH="0" baseline="0" noProof="0" smtClean="0">
                <a:ln>
                  <a:noFill/>
                </a:ln>
                <a:solidFill>
                  <a:schemeClr val="accent6">
                    <a:lumMod val="75000"/>
                  </a:schemeClr>
                </a:solidFill>
                <a:effectLst>
                  <a:reflection blurRad="6350" stA="55000" endA="300" endPos="45500" dir="5400000" sy="-100000" algn="bl" rotWithShape="0"/>
                </a:effectLst>
                <a:uLnTx/>
                <a:uFillTx/>
                <a:latin typeface="Charcoal CY"/>
                <a:ea typeface="+mj-ea"/>
                <a:cs typeface="Charcoal CY"/>
              </a:rPr>
              <a:t>УЧЕНИК САМ ЗАХОТЕЛ УЧИТЬСЯ</a:t>
            </a:r>
            <a:r>
              <a:rPr kumimoji="0" lang="ru-RU" sz="3200" b="1" i="0" u="none" strike="noStrike" kern="1200" cap="none" spc="0" normalizeH="0" baseline="0" noProof="0" smtClean="0">
                <a:ln>
                  <a:noFill/>
                </a:ln>
                <a:solidFill>
                  <a:srgbClr val="900000"/>
                </a:solidFill>
                <a:effectLst>
                  <a:reflection blurRad="6350" stA="55000" endA="300" endPos="45500" dir="5400000" sy="-100000" algn="bl" rotWithShape="0"/>
                </a:effectLst>
                <a:uLnTx/>
                <a:uFillTx/>
                <a:latin typeface="Charcoal CY"/>
                <a:ea typeface="+mj-ea"/>
                <a:cs typeface="Charcoal CY"/>
              </a:rPr>
              <a:t>.</a:t>
            </a:r>
            <a:endParaRPr kumimoji="0" lang="ru-RU" sz="3200" b="1" i="0" u="none" strike="noStrike" kern="1200" cap="none" spc="0" normalizeH="0" baseline="0" noProof="0">
              <a:ln>
                <a:noFill/>
              </a:ln>
              <a:solidFill>
                <a:srgbClr val="900000"/>
              </a:solidFill>
              <a:effectLst>
                <a:reflection blurRad="6350" stA="55000" endA="300" endPos="45500" dir="5400000" sy="-100000" algn="bl" rotWithShape="0"/>
              </a:effectLst>
              <a:uLnTx/>
              <a:uFillTx/>
              <a:latin typeface="Charcoal CY"/>
              <a:ea typeface="+mj-ea"/>
              <a:cs typeface="Charcoal CY"/>
            </a:endParaRPr>
          </a:p>
        </p:txBody>
      </p:sp>
      <p:pic>
        <p:nvPicPr>
          <p:cNvPr id="29704" name="Picture 2" descr="https://vogazeta.ru/uploads/1569504614-ba43d72d68312811f5165cd595330145.jpg"/>
          <p:cNvPicPr>
            <a:picLocks noChangeAspect="1"/>
          </p:cNvPicPr>
          <p:nvPr/>
        </p:nvPicPr>
        <p:blipFill>
          <a:blip r:embed="rId3"/>
          <a:stretch>
            <a:fillRect/>
          </a:stretch>
        </p:blipFill>
        <p:spPr>
          <a:xfrm>
            <a:off x="395536" y="2437407"/>
            <a:ext cx="5811838" cy="3871913"/>
          </a:xfrm>
          <a:prstGeom prst="rect">
            <a:avLst/>
          </a:prstGeom>
          <a:noFill/>
          <a:ln>
            <a:noFill/>
            <a:miter lim="800000"/>
          </a:ln>
        </p:spPr>
      </p:pic>
    </p:spTree>
    <p:extLst>
      <p:ext uri="{BB962C8B-B14F-4D97-AF65-F5344CB8AC3E}">
        <p14:creationId xmlns:p14="http://schemas.microsoft.com/office/powerpoint/2010/main" val="281577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ds02.infourok.ru/uploads/ex/0e4a/0005b399-16ca6aab/img19.jpg"/>
          <p:cNvPicPr>
            <a:picLocks noChangeAspect="1"/>
          </p:cNvPicPr>
          <p:nvPr/>
        </p:nvPicPr>
        <p:blipFill>
          <a:blip r:embed="rId2"/>
          <a:stretch>
            <a:fillRect/>
          </a:stretch>
        </p:blipFill>
        <p:spPr>
          <a:xfrm>
            <a:off x="0" y="0"/>
            <a:ext cx="9144000" cy="6858000"/>
          </a:xfrm>
          <a:prstGeom prst="rect">
            <a:avLst/>
          </a:prstGeom>
          <a:noFill/>
          <a:ln>
            <a:noFill/>
            <a:miter lim="800000"/>
          </a:ln>
        </p:spPr>
      </p:pic>
    </p:spTree>
    <p:extLst>
      <p:ext uri="{BB962C8B-B14F-4D97-AF65-F5344CB8AC3E}">
        <p14:creationId xmlns:p14="http://schemas.microsoft.com/office/powerpoint/2010/main" val="317030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714348" y="0"/>
            <a:ext cx="6934200" cy="914400"/>
          </a:xfrm>
        </p:spPr>
        <p:txBody>
          <a:bodyPr/>
          <a:lstStyle/>
          <a:p>
            <a:r>
              <a:rPr lang="ru-RU" dirty="0" smtClean="0">
                <a:solidFill>
                  <a:srgbClr val="FF0000"/>
                </a:solidFill>
                <a:latin typeface="Times New Roman" pitchFamily="18" charset="0"/>
                <a:cs typeface="Times New Roman" pitchFamily="18" charset="0"/>
              </a:rPr>
              <a:t>Правила для учителя.</a:t>
            </a:r>
            <a:endParaRPr lang="en-US" dirty="0">
              <a:solidFill>
                <a:srgbClr val="FF0000"/>
              </a:solidFill>
              <a:latin typeface="Times New Roman" pitchFamily="18" charset="0"/>
              <a:cs typeface="Times New Roman" pitchFamily="18" charset="0"/>
            </a:endParaRPr>
          </a:p>
        </p:txBody>
      </p:sp>
      <p:sp>
        <p:nvSpPr>
          <p:cNvPr id="5133" name="Line 13"/>
          <p:cNvSpPr>
            <a:spLocks noChangeShapeType="1"/>
          </p:cNvSpPr>
          <p:nvPr/>
        </p:nvSpPr>
        <p:spPr bwMode="gray">
          <a:xfrm>
            <a:off x="2362200" y="485457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34" name="Rectangle 1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5135" name="Text Box 15"/>
          <p:cNvSpPr txBox="1">
            <a:spLocks noChangeArrowheads="1"/>
          </p:cNvSpPr>
          <p:nvPr/>
        </p:nvSpPr>
        <p:spPr bwMode="gray">
          <a:xfrm>
            <a:off x="2133600" y="43211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4</a:t>
            </a:r>
          </a:p>
        </p:txBody>
      </p:sp>
      <p:sp>
        <p:nvSpPr>
          <p:cNvPr id="5136" name="Line 16"/>
          <p:cNvSpPr>
            <a:spLocks noChangeShapeType="1"/>
          </p:cNvSpPr>
          <p:nvPr/>
        </p:nvSpPr>
        <p:spPr bwMode="gray">
          <a:xfrm>
            <a:off x="2362200" y="233997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37" name="Rectangle 1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5138" name="Text Box 18"/>
          <p:cNvSpPr txBox="1">
            <a:spLocks noChangeArrowheads="1"/>
          </p:cNvSpPr>
          <p:nvPr/>
        </p:nvSpPr>
        <p:spPr bwMode="gray">
          <a:xfrm>
            <a:off x="2786050" y="1428737"/>
            <a:ext cx="6357950" cy="857255"/>
          </a:xfrm>
          <a:prstGeom prst="rect">
            <a:avLst/>
          </a:prstGeom>
          <a:noFill/>
          <a:ln w="9525" algn="ctr">
            <a:noFill/>
            <a:miter lim="800000"/>
            <a:headEnd/>
            <a:tailEnd/>
          </a:ln>
          <a:effectLst/>
        </p:spPr>
        <p:txBody>
          <a:bodyPr wrap="square">
            <a:spAutoFit/>
          </a:bodyPr>
          <a:lstStyle/>
          <a:p>
            <a:pPr eaLnBrk="0" hangingPunct="0"/>
            <a:r>
              <a:rPr lang="ru-RU" sz="2400" dirty="0"/>
              <a:t>сообщать о домашнем задании до звонка с урока</a:t>
            </a:r>
            <a:endParaRPr lang="en-US" sz="2400" dirty="0"/>
          </a:p>
        </p:txBody>
      </p:sp>
      <p:sp>
        <p:nvSpPr>
          <p:cNvPr id="5139" name="Text Box 19"/>
          <p:cNvSpPr txBox="1">
            <a:spLocks noChangeArrowheads="1"/>
          </p:cNvSpPr>
          <p:nvPr/>
        </p:nvSpPr>
        <p:spPr bwMode="gray">
          <a:xfrm>
            <a:off x="2133600" y="1806575"/>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1</a:t>
            </a:r>
          </a:p>
        </p:txBody>
      </p:sp>
      <p:sp>
        <p:nvSpPr>
          <p:cNvPr id="5140" name="Line 20"/>
          <p:cNvSpPr>
            <a:spLocks noChangeShapeType="1"/>
          </p:cNvSpPr>
          <p:nvPr/>
        </p:nvSpPr>
        <p:spPr bwMode="gray">
          <a:xfrm>
            <a:off x="2362200" y="317817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1" name="Rectangle 2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5142" name="Text Box 22"/>
          <p:cNvSpPr txBox="1">
            <a:spLocks noChangeArrowheads="1"/>
          </p:cNvSpPr>
          <p:nvPr/>
        </p:nvSpPr>
        <p:spPr bwMode="gray">
          <a:xfrm>
            <a:off x="2133600" y="26447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2</a:t>
            </a:r>
          </a:p>
        </p:txBody>
      </p:sp>
      <p:sp>
        <p:nvSpPr>
          <p:cNvPr id="5143" name="Line 23"/>
          <p:cNvSpPr>
            <a:spLocks noChangeShapeType="1"/>
          </p:cNvSpPr>
          <p:nvPr/>
        </p:nvSpPr>
        <p:spPr bwMode="gray">
          <a:xfrm>
            <a:off x="2363788" y="4014788"/>
            <a:ext cx="4799012" cy="1587"/>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4" name="Rectangle 2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5145" name="Text Box 25"/>
          <p:cNvSpPr txBox="1">
            <a:spLocks noChangeArrowheads="1"/>
          </p:cNvSpPr>
          <p:nvPr/>
        </p:nvSpPr>
        <p:spPr bwMode="gray">
          <a:xfrm>
            <a:off x="2133600" y="34829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3</a:t>
            </a:r>
          </a:p>
        </p:txBody>
      </p:sp>
      <p:sp>
        <p:nvSpPr>
          <p:cNvPr id="5149" name="Text Box 29"/>
          <p:cNvSpPr txBox="1">
            <a:spLocks noChangeArrowheads="1"/>
          </p:cNvSpPr>
          <p:nvPr/>
        </p:nvSpPr>
        <p:spPr bwMode="gray">
          <a:xfrm>
            <a:off x="2857488" y="2357430"/>
            <a:ext cx="10370798" cy="830997"/>
          </a:xfrm>
          <a:prstGeom prst="rect">
            <a:avLst/>
          </a:prstGeom>
          <a:noFill/>
          <a:ln w="9525" algn="ctr">
            <a:noFill/>
            <a:miter lim="800000"/>
            <a:headEnd/>
            <a:tailEnd/>
          </a:ln>
          <a:effectLst/>
        </p:spPr>
        <p:txBody>
          <a:bodyPr wrap="square">
            <a:spAutoFit/>
          </a:bodyPr>
          <a:lstStyle/>
          <a:p>
            <a:pPr eaLnBrk="0" hangingPunct="0"/>
            <a:r>
              <a:rPr lang="ru-RU" sz="2400" dirty="0" smtClean="0"/>
              <a:t> </a:t>
            </a:r>
            <a:r>
              <a:rPr lang="ru-RU" sz="2400" dirty="0"/>
              <a:t>инструктировать </a:t>
            </a:r>
            <a:r>
              <a:rPr lang="ru-RU" sz="2400" dirty="0" smtClean="0"/>
              <a:t>обучающихся</a:t>
            </a:r>
          </a:p>
          <a:p>
            <a:pPr eaLnBrk="0" hangingPunct="0"/>
            <a:r>
              <a:rPr lang="ru-RU" sz="2400" dirty="0" smtClean="0"/>
              <a:t> </a:t>
            </a:r>
            <a:r>
              <a:rPr lang="ru-RU" sz="2400" dirty="0"/>
              <a:t>по выполнению домашней работы</a:t>
            </a:r>
            <a:endParaRPr lang="en-US" sz="2400" dirty="0"/>
          </a:p>
        </p:txBody>
      </p:sp>
      <p:sp>
        <p:nvSpPr>
          <p:cNvPr id="5150" name="Text Box 30"/>
          <p:cNvSpPr txBox="1">
            <a:spLocks noChangeArrowheads="1"/>
          </p:cNvSpPr>
          <p:nvPr/>
        </p:nvSpPr>
        <p:spPr bwMode="gray">
          <a:xfrm>
            <a:off x="2928926" y="3214686"/>
            <a:ext cx="5229109" cy="830997"/>
          </a:xfrm>
          <a:prstGeom prst="rect">
            <a:avLst/>
          </a:prstGeom>
          <a:noFill/>
          <a:ln w="9525" algn="ctr">
            <a:noFill/>
            <a:miter lim="800000"/>
            <a:headEnd/>
            <a:tailEnd/>
          </a:ln>
          <a:effectLst/>
        </p:spPr>
        <p:txBody>
          <a:bodyPr wrap="square">
            <a:spAutoFit/>
          </a:bodyPr>
          <a:lstStyle/>
          <a:p>
            <a:pPr eaLnBrk="0" hangingPunct="0"/>
            <a:r>
              <a:rPr lang="ru-RU" sz="2400" dirty="0"/>
              <a:t>давать дифференцированные </a:t>
            </a:r>
            <a:r>
              <a:rPr lang="ru-RU" sz="2400" dirty="0" smtClean="0"/>
              <a:t>и</a:t>
            </a:r>
          </a:p>
          <a:p>
            <a:pPr eaLnBrk="0" hangingPunct="0"/>
            <a:r>
              <a:rPr lang="ru-RU" sz="2400" dirty="0" smtClean="0"/>
              <a:t> </a:t>
            </a:r>
            <a:r>
              <a:rPr lang="ru-RU" sz="2400" dirty="0"/>
              <a:t>индивидуальные задания</a:t>
            </a:r>
            <a:endParaRPr lang="en-US" sz="2400" dirty="0"/>
          </a:p>
        </p:txBody>
      </p:sp>
      <p:sp>
        <p:nvSpPr>
          <p:cNvPr id="5151" name="Text Box 31"/>
          <p:cNvSpPr txBox="1">
            <a:spLocks noChangeArrowheads="1"/>
          </p:cNvSpPr>
          <p:nvPr/>
        </p:nvSpPr>
        <p:spPr bwMode="gray">
          <a:xfrm>
            <a:off x="2857488" y="4071942"/>
            <a:ext cx="9995502" cy="830997"/>
          </a:xfrm>
          <a:prstGeom prst="rect">
            <a:avLst/>
          </a:prstGeom>
          <a:noFill/>
          <a:ln w="9525" algn="ctr">
            <a:noFill/>
            <a:miter lim="800000"/>
            <a:headEnd/>
            <a:tailEnd/>
          </a:ln>
          <a:effectLst/>
        </p:spPr>
        <p:txBody>
          <a:bodyPr wrap="square">
            <a:spAutoFit/>
          </a:bodyPr>
          <a:lstStyle/>
          <a:p>
            <a:pPr eaLnBrk="0" hangingPunct="0"/>
            <a:r>
              <a:rPr lang="ru-RU" sz="2400" dirty="0"/>
              <a:t>вместе с учащимися </a:t>
            </a:r>
            <a:r>
              <a:rPr lang="ru-RU" sz="2400" dirty="0" smtClean="0"/>
              <a:t>анализировать ошибки</a:t>
            </a:r>
          </a:p>
          <a:p>
            <a:pPr eaLnBrk="0" hangingPunct="0"/>
            <a:r>
              <a:rPr lang="ru-RU" sz="2400" dirty="0" smtClean="0"/>
              <a:t> </a:t>
            </a:r>
            <a:r>
              <a:rPr lang="ru-RU" sz="2400" dirty="0"/>
              <a:t>и удачные решения</a:t>
            </a:r>
            <a:endParaRPr lang="en-US" sz="2400" dirty="0"/>
          </a:p>
        </p:txBody>
      </p:sp>
    </p:spTree>
    <p:extLst>
      <p:ext uri="{BB962C8B-B14F-4D97-AF65-F5344CB8AC3E}">
        <p14:creationId xmlns:p14="http://schemas.microsoft.com/office/powerpoint/2010/main" val="94007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0" y="0"/>
            <a:ext cx="9144000" cy="1557338"/>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4000" b="1" i="1" u="none" strike="noStrike" kern="1200" cap="none" spc="0" normalizeH="0" baseline="0" noProof="0">
                <a:ln>
                  <a:noFill/>
                </a:ln>
                <a:solidFill>
                  <a:srgbClr val="C00000"/>
                </a:solidFill>
                <a:effectLst>
                  <a:reflection blurRad="6350" stA="55000" endA="300" endPos="45500" dir="5400000" sy="-100000" algn="bl" rotWithShape="0"/>
                </a:effectLst>
                <a:uLnTx/>
                <a:uFillTx/>
                <a:latin typeface="+mj-lt"/>
                <a:ea typeface="+mj-ea"/>
                <a:cs typeface="+mj-cs"/>
              </a:rPr>
              <a:t>Три уровня домашних заданий.</a:t>
            </a:r>
            <a:endParaRPr kumimoji="0" lang="ru-RU" sz="4000" b="1" i="0" u="none" strike="noStrike" kern="1200" cap="none" spc="0" normalizeH="0" baseline="0" noProof="0">
              <a:ln>
                <a:noFill/>
              </a:ln>
              <a:solidFill>
                <a:srgbClr val="C00000"/>
              </a:solidFill>
              <a:effectLst>
                <a:reflection blurRad="6350" stA="55000" endA="300" endPos="45500" dir="5400000" sy="-100000" algn="bl" rotWithShape="0"/>
              </a:effectLst>
              <a:uLnTx/>
              <a:uFillTx/>
              <a:latin typeface="+mj-lt"/>
              <a:ea typeface="+mj-ea"/>
              <a:cs typeface="+mj-cs"/>
            </a:endParaRPr>
          </a:p>
        </p:txBody>
      </p:sp>
      <p:sp>
        <p:nvSpPr>
          <p:cNvPr id="9219" name="Содержимое 2"/>
          <p:cNvSpPr>
            <a:spLocks noGrp="1"/>
          </p:cNvSpPr>
          <p:nvPr>
            <p:ph sz="quarter" idx="13"/>
          </p:nvPr>
        </p:nvSpPr>
        <p:spPr>
          <a:xfrm>
            <a:off x="0" y="908050"/>
            <a:ext cx="9144000" cy="5949950"/>
          </a:xfrm>
          <a:prstGeom prst="rect">
            <a:avLst/>
          </a:prstGeom>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defRPr/>
            </a:pPr>
            <a:r>
              <a:rPr kumimoji="0" lang="ru-RU"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Обязательный </a:t>
            </a:r>
            <a:r>
              <a:rPr kumimoji="0" lang="ru-RU"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минимум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(по силам любому ученику), тренировочный (для желающих хорошо знать предмет), </a:t>
            </a:r>
            <a:endPar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Georgia" pitchFamily="18" charset="0"/>
              <a:buNone/>
              <a:defRPr/>
            </a:pP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творческое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задание </a:t>
            </a: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в зависимости от темы </a:t>
            </a: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урока). </a:t>
            </a:r>
            <a:endPar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defRPr/>
            </a:pPr>
            <a:r>
              <a:rPr kumimoji="0" lang="ru-RU"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«Снежный ком»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из большого числа заданий ученик выбирает то, что способен выполнить.</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v"/>
              <a:defRPr/>
            </a:pPr>
            <a:r>
              <a:rPr kumimoji="0" lang="ru-RU"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Особое домашнее задание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в классе есть ученики, которым следует </a:t>
            </a: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задавать иные, чем всему классу, </a:t>
            </a: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задания</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(участники </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олимпиады, </a:t>
            </a:r>
            <a:r>
              <a:rPr kumimoji="0" lang="ru-RU" sz="24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сдающие ОГЭ, ЕГЭ).</a:t>
            </a:r>
            <a:endPar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Georgia" pitchFamily="18" charset="0"/>
              <a:buNone/>
              <a:defRPr/>
            </a:pPr>
            <a:endParaRPr kumimoji="0" lang="ru-RU" sz="2800" b="0" i="0" u="none" strike="noStrike" kern="1200" cap="none" spc="0" normalizeH="0" baseline="0" noProof="0" dirty="0">
              <a:ln>
                <a:noFill/>
              </a:ln>
              <a:solidFill>
                <a:prstClr val="black"/>
              </a:solidFill>
              <a:effectLst/>
              <a:uLnTx/>
              <a:uFillTx/>
              <a:latin typeface="Arial" pitchFamily="34" charset="0"/>
              <a:ea typeface="+mn-ea"/>
              <a:cs typeface="+mn-cs"/>
            </a:endParaRPr>
          </a:p>
          <a:p>
            <a:pPr marL="228600" marR="0" lvl="0" indent="-182563" algn="l" defTabSz="914400" rtl="0" eaLnBrk="0" fontAlgn="base" latinLnBrk="0" hangingPunct="0">
              <a:lnSpc>
                <a:spcPct val="100000"/>
              </a:lnSpc>
              <a:spcBef>
                <a:spcPct val="20000"/>
              </a:spcBef>
              <a:spcAft>
                <a:spcPts val="300"/>
              </a:spcAft>
              <a:buClr>
                <a:srgbClr val="C3260C"/>
              </a:buClr>
              <a:buSzPct val="130000"/>
              <a:buFont typeface="Georgia" pitchFamily="18" charset="0"/>
              <a:buChar char="*"/>
              <a:defRPr/>
            </a:pPr>
            <a:endParaRPr kumimoji="0" lang="ru-RU" sz="2200" b="0" i="0" u="none" strike="noStrike" kern="1200" cap="none" spc="0" normalizeH="0" baseline="0" noProof="0" dirty="0" smtClean="0">
              <a:ln>
                <a:noFill/>
              </a:ln>
              <a:solidFill>
                <a:srgbClr val="404040"/>
              </a:solidFill>
              <a:effectLst/>
              <a:uLnTx/>
              <a:uFillTx/>
              <a:latin typeface="Times New Roman" pitchFamily="18" charset="0"/>
              <a:ea typeface="+mn-ea"/>
              <a:cs typeface="Times New Roman" panose="02020603050405020304" pitchFamily="18" charset="0"/>
            </a:endParaRPr>
          </a:p>
        </p:txBody>
      </p:sp>
      <p:pic>
        <p:nvPicPr>
          <p:cNvPr id="9220" name="Picture 10" descr="D:\Documents and Settings\ЛЕНА\Мои документы\Мои рисунки\1379192412_8f03f47809ecbb00e476118443d5bd99.jpg"/>
          <p:cNvPicPr>
            <a:picLocks noChangeAspect="1"/>
          </p:cNvPicPr>
          <p:nvPr/>
        </p:nvPicPr>
        <p:blipFill>
          <a:blip r:embed="rId2"/>
          <a:stretch>
            <a:fillRect/>
          </a:stretch>
        </p:blipFill>
        <p:spPr>
          <a:xfrm>
            <a:off x="3116263" y="4005065"/>
            <a:ext cx="3910148" cy="2852936"/>
          </a:xfrm>
          <a:prstGeom prst="rect">
            <a:avLst/>
          </a:prstGeom>
          <a:noFill/>
          <a:ln>
            <a:noFill/>
            <a:miter lim="800000"/>
          </a:ln>
        </p:spPr>
      </p:pic>
    </p:spTree>
    <p:extLst>
      <p:ext uri="{BB962C8B-B14F-4D97-AF65-F5344CB8AC3E}">
        <p14:creationId xmlns:p14="http://schemas.microsoft.com/office/powerpoint/2010/main" val="140044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88639"/>
            <a:ext cx="7833792" cy="1295673"/>
          </a:xfrm>
        </p:spPr>
        <p:txBody>
          <a:bodyPr/>
          <a:lstStyle/>
          <a:p>
            <a:pPr algn="just" eaLnBrk="1" hangingPunct="1"/>
            <a:r>
              <a:rPr lang="ru-RU" b="1" dirty="0" smtClean="0">
                <a:solidFill>
                  <a:srgbClr val="FF0000"/>
                </a:solidFill>
                <a:latin typeface="Times New Roman" pitchFamily="18" charset="0"/>
                <a:cs typeface="Times New Roman" pitchFamily="18" charset="0"/>
              </a:rPr>
              <a:t>В школьной практике используются следующие виды домашних заданий:</a:t>
            </a:r>
          </a:p>
        </p:txBody>
      </p:sp>
      <p:sp>
        <p:nvSpPr>
          <p:cNvPr id="12291" name="Rectangle 3"/>
          <p:cNvSpPr>
            <a:spLocks noGrp="1" noChangeArrowheads="1"/>
          </p:cNvSpPr>
          <p:nvPr>
            <p:ph type="body" idx="4294967295"/>
          </p:nvPr>
        </p:nvSpPr>
        <p:spPr>
          <a:xfrm>
            <a:off x="971600" y="2564904"/>
            <a:ext cx="7715200" cy="3561259"/>
          </a:xfrm>
          <a:prstGeom prst="rect">
            <a:avLst/>
          </a:prstGeom>
        </p:spPr>
        <p:txBody>
          <a:bodyPr/>
          <a:lstStyle/>
          <a:p>
            <a:r>
              <a:rPr lang="ru-RU" b="1" dirty="0">
                <a:solidFill>
                  <a:schemeClr val="tx1"/>
                </a:solidFill>
                <a:latin typeface="Times New Roman" pitchFamily="18" charset="0"/>
                <a:cs typeface="Times New Roman" pitchFamily="18" charset="0"/>
              </a:rPr>
              <a:t>дифференцированные;</a:t>
            </a:r>
          </a:p>
          <a:p>
            <a:pPr eaLnBrk="1" hangingPunct="1"/>
            <a:r>
              <a:rPr lang="ru-RU" b="1" dirty="0" smtClean="0">
                <a:solidFill>
                  <a:schemeClr val="tx1"/>
                </a:solidFill>
                <a:latin typeface="Times New Roman" pitchFamily="18" charset="0"/>
                <a:cs typeface="Times New Roman" pitchFamily="18" charset="0"/>
              </a:rPr>
              <a:t>индивидуальные;</a:t>
            </a:r>
          </a:p>
          <a:p>
            <a:r>
              <a:rPr lang="ru-RU" b="1" dirty="0">
                <a:solidFill>
                  <a:schemeClr val="tx1"/>
                </a:solidFill>
                <a:latin typeface="Times New Roman" pitchFamily="18" charset="0"/>
                <a:cs typeface="Times New Roman" pitchFamily="18" charset="0"/>
              </a:rPr>
              <a:t>парными</a:t>
            </a:r>
          </a:p>
          <a:p>
            <a:pPr eaLnBrk="1" hangingPunct="1"/>
            <a:r>
              <a:rPr lang="ru-RU" b="1" dirty="0" smtClean="0">
                <a:solidFill>
                  <a:schemeClr val="tx1"/>
                </a:solidFill>
                <a:latin typeface="Times New Roman" pitchFamily="18" charset="0"/>
                <a:cs typeface="Times New Roman" pitchFamily="18" charset="0"/>
              </a:rPr>
              <a:t>групповые;</a:t>
            </a:r>
          </a:p>
          <a:p>
            <a:pPr eaLnBrk="1" hangingPunct="1"/>
            <a:r>
              <a:rPr lang="ru-RU" b="1" dirty="0" smtClean="0">
                <a:solidFill>
                  <a:schemeClr val="tx1"/>
                </a:solidFill>
                <a:latin typeface="Times New Roman" pitchFamily="18" charset="0"/>
                <a:cs typeface="Times New Roman" pitchFamily="18" charset="0"/>
              </a:rPr>
              <a:t>творческие;</a:t>
            </a:r>
          </a:p>
          <a:p>
            <a:pPr eaLnBrk="1" hangingPunct="1"/>
            <a:r>
              <a:rPr lang="ru-RU" b="1" dirty="0" smtClean="0">
                <a:solidFill>
                  <a:schemeClr val="tx1"/>
                </a:solidFill>
                <a:latin typeface="Times New Roman" pitchFamily="18" charset="0"/>
                <a:cs typeface="Times New Roman" pitchFamily="18" charset="0"/>
              </a:rPr>
              <a:t>одно на весь класс;</a:t>
            </a:r>
          </a:p>
        </p:txBody>
      </p:sp>
      <p:pic>
        <p:nvPicPr>
          <p:cNvPr id="4" name="Picture 2" descr="https://shkolabuduschego.ru/wp-content/uploads/2016/07/userdnyy-shkolnik.jpg"/>
          <p:cNvPicPr>
            <a:picLocks noChangeAspect="1"/>
          </p:cNvPicPr>
          <p:nvPr/>
        </p:nvPicPr>
        <p:blipFill>
          <a:blip r:embed="rId2"/>
          <a:stretch>
            <a:fillRect/>
          </a:stretch>
        </p:blipFill>
        <p:spPr>
          <a:xfrm>
            <a:off x="4427984" y="3501008"/>
            <a:ext cx="4078287" cy="2708275"/>
          </a:xfrm>
          <a:prstGeom prst="rect">
            <a:avLst/>
          </a:prstGeom>
          <a:noFill/>
          <a:ln>
            <a:noFill/>
            <a:miter lim="800000"/>
          </a:ln>
        </p:spPr>
      </p:pic>
    </p:spTree>
    <p:extLst>
      <p:ext uri="{BB962C8B-B14F-4D97-AF65-F5344CB8AC3E}">
        <p14:creationId xmlns:p14="http://schemas.microsoft.com/office/powerpoint/2010/main" val="44913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8388424" cy="1048544"/>
          </a:xfrm>
        </p:spPr>
        <p:txBody>
          <a:bodyPr/>
          <a:lstStyle/>
          <a:p>
            <a:r>
              <a:rPr lang="ru-RU" dirty="0" smtClean="0">
                <a:solidFill>
                  <a:srgbClr val="FF0000"/>
                </a:solidFill>
                <a:latin typeface="Times New Roman" pitchFamily="18" charset="0"/>
                <a:cs typeface="Times New Roman" pitchFamily="18" charset="0"/>
              </a:rPr>
              <a:t>Нетрадиционные </a:t>
            </a:r>
            <a:r>
              <a:rPr lang="ru-RU" dirty="0">
                <a:solidFill>
                  <a:srgbClr val="FF0000"/>
                </a:solidFill>
                <a:latin typeface="Times New Roman" pitchFamily="18" charset="0"/>
                <a:cs typeface="Times New Roman" pitchFamily="18" charset="0"/>
              </a:rPr>
              <a:t>домашние задания:</a:t>
            </a:r>
            <a:endParaRPr lang="en-US" dirty="0">
              <a:solidFill>
                <a:srgbClr val="FF0000"/>
              </a:solidFill>
              <a:latin typeface="Times New Roman" pitchFamily="18" charset="0"/>
              <a:cs typeface="Times New Roman" pitchFamily="18" charset="0"/>
            </a:endParaRPr>
          </a:p>
        </p:txBody>
      </p:sp>
      <p:pic>
        <p:nvPicPr>
          <p:cNvPr id="15369" name="Picture 9" descr="1"/>
          <p:cNvPicPr>
            <a:picLocks noChangeAspect="1" noChangeArrowheads="1"/>
          </p:cNvPicPr>
          <p:nvPr/>
        </p:nvPicPr>
        <p:blipFill>
          <a:blip r:embed="rId2">
            <a:lum bright="-18000" contrast="18000"/>
          </a:blip>
          <a:srcRect/>
          <a:stretch>
            <a:fillRect/>
          </a:stretch>
        </p:blipFill>
        <p:spPr bwMode="gray">
          <a:xfrm>
            <a:off x="914400" y="3332163"/>
            <a:ext cx="5800725" cy="962025"/>
          </a:xfrm>
          <a:prstGeom prst="rect">
            <a:avLst/>
          </a:prstGeom>
          <a:noFill/>
        </p:spPr>
      </p:pic>
      <p:pic>
        <p:nvPicPr>
          <p:cNvPr id="15370" name="Picture 10" descr="1"/>
          <p:cNvPicPr>
            <a:picLocks noChangeAspect="1" noChangeArrowheads="1"/>
          </p:cNvPicPr>
          <p:nvPr/>
        </p:nvPicPr>
        <p:blipFill>
          <a:blip r:embed="rId2">
            <a:lum bright="-18000" contrast="18000"/>
          </a:blip>
          <a:srcRect/>
          <a:stretch>
            <a:fillRect/>
          </a:stretch>
        </p:blipFill>
        <p:spPr bwMode="gray">
          <a:xfrm>
            <a:off x="914400" y="5153025"/>
            <a:ext cx="5800725" cy="962025"/>
          </a:xfrm>
          <a:prstGeom prst="rect">
            <a:avLst/>
          </a:prstGeom>
          <a:noFill/>
        </p:spPr>
      </p:pic>
      <p:sp>
        <p:nvSpPr>
          <p:cNvPr id="15371" name="Rectangle 11"/>
          <p:cNvSpPr>
            <a:spLocks noChangeArrowheads="1"/>
          </p:cNvSpPr>
          <p:nvPr/>
        </p:nvSpPr>
        <p:spPr bwMode="black">
          <a:xfrm>
            <a:off x="246124" y="1890667"/>
            <a:ext cx="7062179" cy="523220"/>
          </a:xfrm>
          <a:prstGeom prst="rect">
            <a:avLst/>
          </a:prstGeom>
          <a:noFill/>
          <a:ln w="9525" algn="ctr">
            <a:noFill/>
            <a:miter lim="800000"/>
            <a:headEnd/>
            <a:tailEnd/>
          </a:ln>
          <a:effectLst/>
        </p:spPr>
        <p:txBody>
          <a:bodyPr wrap="square">
            <a:spAutoFit/>
          </a:bodyPr>
          <a:lstStyle/>
          <a:p>
            <a:r>
              <a:rPr lang="ru-RU" sz="2800" b="1" dirty="0" smtClean="0">
                <a:latin typeface="Times New Roman" pitchFamily="18" charset="0"/>
                <a:cs typeface="Times New Roman" pitchFamily="18" charset="0"/>
              </a:rPr>
              <a:t>Подготовка </a:t>
            </a:r>
            <a:r>
              <a:rPr lang="ru-RU" sz="2800" b="1" dirty="0">
                <a:latin typeface="Times New Roman" pitchFamily="18" charset="0"/>
                <a:cs typeface="Times New Roman" pitchFamily="18" charset="0"/>
              </a:rPr>
              <a:t>тестов, </a:t>
            </a:r>
            <a:r>
              <a:rPr lang="ru-RU" sz="2800" b="1" dirty="0" smtClean="0">
                <a:latin typeface="Times New Roman" pitchFamily="18" charset="0"/>
                <a:cs typeface="Times New Roman" pitchFamily="18" charset="0"/>
              </a:rPr>
              <a:t>заданий.</a:t>
            </a:r>
            <a:endParaRPr lang="en-US" sz="2800" b="1" dirty="0">
              <a:latin typeface="Times New Roman" pitchFamily="18" charset="0"/>
              <a:cs typeface="Times New Roman" pitchFamily="18" charset="0"/>
            </a:endParaRPr>
          </a:p>
        </p:txBody>
      </p:sp>
      <p:sp>
        <p:nvSpPr>
          <p:cNvPr id="15372" name="Text Box 12"/>
          <p:cNvSpPr txBox="1">
            <a:spLocks noChangeArrowheads="1"/>
          </p:cNvSpPr>
          <p:nvPr/>
        </p:nvSpPr>
        <p:spPr bwMode="gray">
          <a:xfrm>
            <a:off x="246124" y="2475442"/>
            <a:ext cx="8773822" cy="1446550"/>
          </a:xfrm>
          <a:prstGeom prst="rect">
            <a:avLst/>
          </a:prstGeom>
          <a:noFill/>
          <a:ln w="9525" algn="ctr">
            <a:noFill/>
            <a:miter lim="800000"/>
            <a:headEnd/>
            <a:tailEnd/>
          </a:ln>
          <a:effectLst/>
        </p:spPr>
        <p:txBody>
          <a:bodyPr wrap="square">
            <a:spAutoFit/>
          </a:bodyPr>
          <a:lstStyle/>
          <a:p>
            <a:pPr eaLnBrk="0" hangingPunct="0"/>
            <a:r>
              <a:rPr lang="ru-RU" sz="2800" b="1" dirty="0" smtClean="0">
                <a:latin typeface="Times New Roman" pitchFamily="18" charset="0"/>
                <a:cs typeface="Times New Roman" pitchFamily="18" charset="0"/>
              </a:rPr>
              <a:t>Редактирование </a:t>
            </a:r>
            <a:r>
              <a:rPr lang="ru-RU" sz="2800" b="1" dirty="0">
                <a:latin typeface="Times New Roman" pitchFamily="18" charset="0"/>
                <a:cs typeface="Times New Roman" pitchFamily="18" charset="0"/>
              </a:rPr>
              <a:t>учебного текста. Исправление допущенных </a:t>
            </a:r>
            <a:r>
              <a:rPr lang="ru-RU" sz="2800" b="1" dirty="0" smtClean="0">
                <a:latin typeface="Times New Roman" pitchFamily="18" charset="0"/>
                <a:cs typeface="Times New Roman" pitchFamily="18" charset="0"/>
              </a:rPr>
              <a:t>ошибок.</a:t>
            </a:r>
            <a:endParaRPr lang="ru-RU" sz="2800" b="1" dirty="0">
              <a:latin typeface="Times New Roman" pitchFamily="18" charset="0"/>
              <a:cs typeface="Times New Roman" pitchFamily="18" charset="0"/>
            </a:endParaRPr>
          </a:p>
          <a:p>
            <a:pPr eaLnBrk="0" hangingPunct="0"/>
            <a:endParaRPr lang="en-US" sz="3200" dirty="0">
              <a:solidFill>
                <a:srgbClr val="080808"/>
              </a:solidFill>
              <a:latin typeface="Times New Roman" pitchFamily="18" charset="0"/>
              <a:cs typeface="Times New Roman" pitchFamily="18" charset="0"/>
            </a:endParaRPr>
          </a:p>
        </p:txBody>
      </p:sp>
      <p:sp>
        <p:nvSpPr>
          <p:cNvPr id="15375" name="Rectangle 15"/>
          <p:cNvSpPr>
            <a:spLocks noChangeArrowheads="1"/>
          </p:cNvSpPr>
          <p:nvPr/>
        </p:nvSpPr>
        <p:spPr bwMode="black">
          <a:xfrm>
            <a:off x="327366" y="3817134"/>
            <a:ext cx="8816634" cy="954107"/>
          </a:xfrm>
          <a:prstGeom prst="rect">
            <a:avLst/>
          </a:prstGeom>
          <a:noFill/>
          <a:ln w="9525" algn="ctr">
            <a:noFill/>
            <a:miter lim="800000"/>
            <a:headEnd/>
            <a:tailEnd/>
          </a:ln>
          <a:effectLst/>
        </p:spPr>
        <p:txBody>
          <a:bodyPr wrap="square">
            <a:spAutoFit/>
          </a:bodyPr>
          <a:lstStyle/>
          <a:p>
            <a:r>
              <a:rPr lang="ru-RU" sz="2800" b="1" dirty="0" smtClean="0">
                <a:latin typeface="Times New Roman" pitchFamily="18" charset="0"/>
                <a:cs typeface="Times New Roman" pitchFamily="18" charset="0"/>
              </a:rPr>
              <a:t>Выполнение </a:t>
            </a:r>
            <a:r>
              <a:rPr lang="ru-RU" sz="2800" b="1" dirty="0">
                <a:latin typeface="Times New Roman" pitchFamily="18" charset="0"/>
                <a:cs typeface="Times New Roman" pitchFamily="18" charset="0"/>
              </a:rPr>
              <a:t>рисунков, изготовление поделок, наглядных пособий и </a:t>
            </a:r>
            <a:r>
              <a:rPr lang="ru-RU" sz="2800" b="1" dirty="0" smtClean="0">
                <a:latin typeface="Times New Roman" pitchFamily="18" charset="0"/>
                <a:cs typeface="Times New Roman" pitchFamily="18" charset="0"/>
              </a:rPr>
              <a:t>т.п.</a:t>
            </a:r>
            <a:endParaRPr lang="en-US" sz="2800" b="1" dirty="0">
              <a:latin typeface="Times New Roman" pitchFamily="18" charset="0"/>
              <a:cs typeface="Times New Roman" pitchFamily="18" charset="0"/>
            </a:endParaRPr>
          </a:p>
        </p:txBody>
      </p:sp>
      <p:sp>
        <p:nvSpPr>
          <p:cNvPr id="15377" name="Rectangle 17"/>
          <p:cNvSpPr>
            <a:spLocks noChangeArrowheads="1"/>
          </p:cNvSpPr>
          <p:nvPr/>
        </p:nvSpPr>
        <p:spPr bwMode="black">
          <a:xfrm>
            <a:off x="327366" y="4771241"/>
            <a:ext cx="8816634" cy="1384995"/>
          </a:xfrm>
          <a:prstGeom prst="rect">
            <a:avLst/>
          </a:prstGeom>
          <a:noFill/>
          <a:ln w="9525" algn="ctr">
            <a:noFill/>
            <a:miter lim="800000"/>
            <a:headEnd/>
            <a:tailEnd/>
          </a:ln>
          <a:effectLst/>
        </p:spPr>
        <p:txBody>
          <a:bodyPr wrap="square">
            <a:spAutoFit/>
          </a:bodyPr>
          <a:lstStyle/>
          <a:p>
            <a:r>
              <a:rPr lang="ru-RU" sz="2800" b="1" dirty="0" smtClean="0">
                <a:latin typeface="Times New Roman" pitchFamily="18" charset="0"/>
                <a:cs typeface="Times New Roman" pitchFamily="18" charset="0"/>
              </a:rPr>
              <a:t>Работа </a:t>
            </a:r>
            <a:r>
              <a:rPr lang="ru-RU" sz="2800" b="1" dirty="0">
                <a:latin typeface="Times New Roman" pitchFamily="18" charset="0"/>
                <a:cs typeface="Times New Roman" pitchFamily="18" charset="0"/>
              </a:rPr>
              <a:t>над текстом учебника и различными дополнительными источниками информации (словари, периодическая печать, Интернет и т.д</a:t>
            </a:r>
            <a:r>
              <a:rPr lang="ru-RU"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5379" name="Rectangle 19"/>
          <p:cNvSpPr>
            <a:spLocks noChangeArrowheads="1"/>
          </p:cNvSpPr>
          <p:nvPr/>
        </p:nvSpPr>
        <p:spPr bwMode="auto">
          <a:xfrm>
            <a:off x="179512" y="1291269"/>
            <a:ext cx="7753226" cy="566309"/>
          </a:xfrm>
          <a:prstGeom prst="rect">
            <a:avLst/>
          </a:prstGeom>
          <a:noFill/>
          <a:ln w="9525" algn="ctr">
            <a:noFill/>
            <a:miter lim="800000"/>
            <a:headEnd/>
            <a:tailEnd/>
          </a:ln>
          <a:effectLst/>
        </p:spPr>
        <p:txBody>
          <a:bodyPr wrap="square">
            <a:spAutoFit/>
          </a:bodyPr>
          <a:lstStyle/>
          <a:p>
            <a:pPr eaLnBrk="0" hangingPunct="0">
              <a:lnSpc>
                <a:spcPct val="110000"/>
              </a:lnSpc>
            </a:pPr>
            <a:r>
              <a:rPr lang="ru-RU" sz="2800" b="1" dirty="0" smtClean="0">
                <a:latin typeface="Times New Roman" pitchFamily="18" charset="0"/>
                <a:cs typeface="Times New Roman" pitchFamily="18" charset="0"/>
              </a:rPr>
              <a:t>Самостоятельное составление  задач</a:t>
            </a:r>
            <a:r>
              <a:rPr lang="ru-RU"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69935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кругленный прямоугольник 3"/>
          <p:cNvSpPr/>
          <p:nvPr/>
        </p:nvSpPr>
        <p:spPr>
          <a:xfrm>
            <a:off x="755206" y="3932479"/>
            <a:ext cx="6338704" cy="2607940"/>
          </a:xfrm>
          <a:prstGeom prst="roundRect">
            <a:avLst/>
          </a:prstGeom>
          <a:gradFill>
            <a:gsLst>
              <a:gs pos="0">
                <a:srgbClr val="FF0000">
                  <a:alpha val="84000"/>
                </a:srgbClr>
              </a:gs>
              <a:gs pos="100000">
                <a:srgbClr val="FF6600">
                  <a:alpha val="40000"/>
                </a:srgbClr>
              </a:gs>
            </a:gsLst>
          </a:gradFill>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2800" b="0" i="0" u="none" strike="noStrike" kern="1200" cap="none" spc="0" normalizeH="0" baseline="0" noProof="0">
                <a:ln>
                  <a:solidFill>
                    <a:prstClr val="white"/>
                  </a:solidFill>
                </a:ln>
                <a:solidFill>
                  <a:prstClr val="white"/>
                </a:solidFill>
                <a:effectLst/>
                <a:uLnTx/>
                <a:uFillTx/>
                <a:latin typeface="Arial Narrow"/>
                <a:ea typeface="+mn-ea"/>
                <a:cs typeface="+mn-cs"/>
              </a:rPr>
              <a:t>Ученики думают, что</a:t>
            </a:r>
            <a:endParaRPr kumimoji="0" lang="ru-RU" sz="2800" b="0" i="0" u="none" strike="noStrike" kern="1200" cap="none" spc="0" normalizeH="0" baseline="0" noProof="0">
              <a:ln>
                <a:solidFill>
                  <a:srgbClr val="1F497D">
                    <a:lumMod val="40000"/>
                    <a:lumOff val="60000"/>
                  </a:srgbClr>
                </a:solidFill>
              </a:ln>
              <a:solidFill>
                <a:srgbClr val="800000"/>
              </a:solidFill>
              <a:effectLst/>
              <a:uLnTx/>
              <a:uFillTx/>
              <a:latin typeface="Arial Narrow"/>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000" b="0" i="0" u="none" strike="noStrike" kern="1200" cap="none" spc="0" normalizeH="0" baseline="0" noProof="0">
              <a:ln>
                <a:noFill/>
              </a:ln>
              <a:solidFill>
                <a:prstClr val="white"/>
              </a:solidFill>
              <a:effectLst/>
              <a:uLnTx/>
              <a:uFillTx/>
              <a:latin typeface="Arial Narrow"/>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3200" b="0" i="0" u="none" strike="noStrike" kern="1200" cap="none" spc="0" normalizeH="0" baseline="0" noProof="0">
                <a:ln>
                  <a:noFill/>
                </a:ln>
                <a:solidFill>
                  <a:srgbClr val="000000"/>
                </a:solidFill>
                <a:effectLst/>
                <a:uLnTx/>
                <a:uFillTx/>
                <a:latin typeface="Arial Narrow"/>
                <a:ea typeface="+mn-ea"/>
                <a:cs typeface="+mn-cs"/>
              </a:rPr>
              <a:t>домашнее задание </a:t>
            </a:r>
            <a:r>
              <a:rPr kumimoji="0" lang="mr-IN" sz="3200" b="0" i="0" u="none" strike="noStrike" kern="1200" cap="none" spc="0" normalizeH="0" baseline="0" noProof="0">
                <a:ln>
                  <a:noFill/>
                </a:ln>
                <a:solidFill>
                  <a:srgbClr val="000090"/>
                </a:solidFill>
                <a:effectLst/>
                <a:uLnTx/>
                <a:uFillTx/>
                <a:latin typeface="Arial Narrow"/>
                <a:ea typeface="+mn-ea"/>
                <a:cs typeface="+mn-cs"/>
              </a:rPr>
              <a:t>–</a:t>
            </a:r>
            <a:r>
              <a:rPr kumimoji="0" lang="ru-RU" sz="3200" b="0" i="0" u="none" strike="noStrike" kern="1200" cap="none" spc="0" normalizeH="0" baseline="0" noProof="0">
                <a:ln>
                  <a:noFill/>
                </a:ln>
                <a:solidFill>
                  <a:srgbClr val="000090"/>
                </a:solidFill>
                <a:effectLst/>
                <a:uLnTx/>
                <a:uFillTx/>
                <a:latin typeface="Arial Narrow"/>
                <a:ea typeface="+mn-ea"/>
                <a:cs typeface="+mn-cs"/>
              </a:rPr>
              <a:t> инструмент наказания, придуманный учителями для убийства свободного времени </a:t>
            </a:r>
          </a:p>
        </p:txBody>
      </p:sp>
      <p:sp>
        <p:nvSpPr>
          <p:cNvPr id="10243" name="Скругленный прямоугольник 4"/>
          <p:cNvSpPr/>
          <p:nvPr/>
        </p:nvSpPr>
        <p:spPr>
          <a:xfrm>
            <a:off x="583568" y="88858"/>
            <a:ext cx="6289547" cy="2607940"/>
          </a:xfrm>
          <a:prstGeom prst="roundRect">
            <a:avLst/>
          </a:prstGeom>
          <a:gradFill>
            <a:gsLst>
              <a:gs pos="0">
                <a:srgbClr val="008000"/>
              </a:gs>
              <a:gs pos="100000">
                <a:schemeClr val="accent5">
                  <a:lumMod val="75000"/>
                  <a:alpha val="64000"/>
                </a:schemeClr>
              </a:gs>
            </a:gsLst>
          </a:gradFill>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ru-RU" sz="2800" b="0" i="0" u="none" strike="noStrike" kern="1200" cap="none" spc="0" normalizeH="0" baseline="0" noProof="0">
                <a:ln>
                  <a:solidFill>
                    <a:prstClr val="white"/>
                  </a:solidFill>
                </a:ln>
                <a:solidFill>
                  <a:prstClr val="white"/>
                </a:solidFill>
                <a:effectLst/>
                <a:uLnTx/>
                <a:uFillTx/>
                <a:latin typeface="Arial Narrow"/>
                <a:ea typeface="+mn-ea"/>
                <a:cs typeface="+mn-cs"/>
              </a:rPr>
              <a:t>Учитель  думает, что</a:t>
            </a:r>
            <a:endParaRPr kumimoji="0" lang="ru-RU" sz="2800" b="0" i="0" u="none" strike="noStrike" kern="1200" cap="none" spc="0" normalizeH="0" baseline="0" noProof="0">
              <a:ln>
                <a:solidFill>
                  <a:srgbClr val="1F497D">
                    <a:lumMod val="40000"/>
                    <a:lumOff val="60000"/>
                  </a:srgbClr>
                </a:solidFill>
              </a:ln>
              <a:solidFill>
                <a:srgbClr val="800000"/>
              </a:solidFill>
              <a:effectLst/>
              <a:uLnTx/>
              <a:uFillTx/>
              <a:latin typeface="Arial Narrow"/>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000" b="0" i="0" u="none" strike="noStrike" kern="1200" cap="none" spc="0" normalizeH="0" baseline="0" noProof="0">
              <a:ln>
                <a:noFill/>
              </a:ln>
              <a:solidFill>
                <a:prstClr val="white"/>
              </a:solidFill>
              <a:effectLst/>
              <a:uLnTx/>
              <a:uFillTx/>
              <a:latin typeface="Arial Narrow"/>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ru-RU" sz="3200" b="0" i="0" u="none" strike="noStrike" kern="1200" cap="none" spc="0" normalizeH="0" baseline="0" noProof="0">
                <a:ln>
                  <a:noFill/>
                </a:ln>
                <a:solidFill>
                  <a:schemeClr val="tx1"/>
                </a:solidFill>
                <a:effectLst/>
                <a:uLnTx/>
                <a:uFillTx/>
                <a:latin typeface="Arial Narrow"/>
                <a:ea typeface="+mn-ea"/>
                <a:cs typeface="+mn-cs"/>
              </a:rPr>
              <a:t>домашнее задание </a:t>
            </a:r>
            <a:r>
              <a:rPr kumimoji="0" lang="mr-IN" sz="3200" b="0" i="0" u="none" strike="noStrike" kern="1200" cap="none" spc="0" normalizeH="0" baseline="0" noProof="0">
                <a:ln>
                  <a:noFill/>
                </a:ln>
                <a:solidFill>
                  <a:srgbClr val="000090"/>
                </a:solidFill>
                <a:effectLst/>
                <a:uLnTx/>
                <a:uFillTx/>
                <a:latin typeface="Arial Narrow"/>
                <a:ea typeface="+mn-ea"/>
                <a:cs typeface="+mn-cs"/>
              </a:rPr>
              <a:t>–</a:t>
            </a:r>
            <a:r>
              <a:rPr kumimoji="0" lang="ru-RU" sz="3200" b="0" i="0" u="none" strike="noStrike" kern="1200" cap="none" spc="0" normalizeH="0" baseline="0" noProof="0">
                <a:ln>
                  <a:noFill/>
                </a:ln>
                <a:solidFill>
                  <a:srgbClr val="000090"/>
                </a:solidFill>
                <a:effectLst/>
                <a:uLnTx/>
                <a:uFillTx/>
                <a:latin typeface="Arial Narrow"/>
                <a:ea typeface="+mn-ea"/>
                <a:cs typeface="+mn-cs"/>
              </a:rPr>
              <a:t> инструмент поддержки ученика, способ ликвидации пробелов в знаниях</a:t>
            </a:r>
          </a:p>
        </p:txBody>
      </p:sp>
      <p:sp>
        <p:nvSpPr>
          <p:cNvPr id="10244" name="Название 1"/>
          <p:cNvSpPr/>
          <p:nvPr/>
        </p:nvSpPr>
        <p:spPr>
          <a:xfrm>
            <a:off x="2400300" y="2697163"/>
            <a:ext cx="6743700" cy="10668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algn="ctr" eaLnBrk="1" hangingPunct="1"/>
            <a:r>
              <a:rPr sz="7200" dirty="0">
                <a:solidFill>
                  <a:srgbClr val="FF0000"/>
                </a:solidFill>
                <a:latin typeface="Charcoal CY"/>
                <a:ea typeface="Charcoal CY"/>
              </a:rPr>
              <a:t>ПРОБЛЕМА</a:t>
            </a:r>
          </a:p>
        </p:txBody>
      </p:sp>
    </p:spTree>
    <p:extLst>
      <p:ext uri="{BB962C8B-B14F-4D97-AF65-F5344CB8AC3E}">
        <p14:creationId xmlns:p14="http://schemas.microsoft.com/office/powerpoint/2010/main" val="383655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ppt_w</p:attrName>
                                        </p:attrNameLst>
                                      </p:cBhvr>
                                      <p:tavLst>
                                        <p:tav tm="0">
                                          <p:val>
                                            <p:fltVal val="0"/>
                                          </p:val>
                                        </p:tav>
                                        <p:tav tm="100000">
                                          <p:val>
                                            <p:strVal val="#ppt_w"/>
                                          </p:val>
                                        </p:tav>
                                      </p:tavLst>
                                    </p:anim>
                                    <p:anim calcmode="lin" valueType="num">
                                      <p:cBhvr>
                                        <p:cTn id="8" dur="500" fill="hold"/>
                                        <p:tgtEl>
                                          <p:spTgt spid="10243"/>
                                        </p:tgtEl>
                                        <p:attrNameLst>
                                          <p:attrName>ppt_h</p:attrName>
                                        </p:attrNameLst>
                                      </p:cBhvr>
                                      <p:tavLst>
                                        <p:tav tm="0">
                                          <p:val>
                                            <p:fltVal val="0"/>
                                          </p:val>
                                        </p:tav>
                                        <p:tav tm="100000">
                                          <p:val>
                                            <p:strVal val="#ppt_h"/>
                                          </p:val>
                                        </p:tav>
                                      </p:tavLst>
                                    </p:anim>
                                    <p:animEffect transition="in" filter="fade">
                                      <p:cBhvr>
                                        <p:cTn id="9" dur="500"/>
                                        <p:tgtEl>
                                          <p:spTgt spid="10243"/>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 calcmode="lin" valueType="num">
                                      <p:cBhvr>
                                        <p:cTn id="14" dur="500" fill="hold"/>
                                        <p:tgtEl>
                                          <p:spTgt spid="10242"/>
                                        </p:tgtEl>
                                        <p:attrNameLst>
                                          <p:attrName>ppt_w</p:attrName>
                                        </p:attrNameLst>
                                      </p:cBhvr>
                                      <p:tavLst>
                                        <p:tav tm="0">
                                          <p:val>
                                            <p:fltVal val="0"/>
                                          </p:val>
                                        </p:tav>
                                        <p:tav tm="100000">
                                          <p:val>
                                            <p:strVal val="#ppt_w"/>
                                          </p:val>
                                        </p:tav>
                                      </p:tavLst>
                                    </p:anim>
                                    <p:anim calcmode="lin" valueType="num">
                                      <p:cBhvr>
                                        <p:cTn id="15" dur="500" fill="hold"/>
                                        <p:tgtEl>
                                          <p:spTgt spid="10242"/>
                                        </p:tgtEl>
                                        <p:attrNameLst>
                                          <p:attrName>ppt_h</p:attrName>
                                        </p:attrNameLst>
                                      </p:cBhvr>
                                      <p:tavLst>
                                        <p:tav tm="0">
                                          <p:val>
                                            <p:fltVal val="0"/>
                                          </p:val>
                                        </p:tav>
                                        <p:tav tm="100000">
                                          <p:val>
                                            <p:strVal val="#ppt_h"/>
                                          </p:val>
                                        </p:tav>
                                      </p:tavLst>
                                    </p:anim>
                                    <p:animEffect transition="in" filter="fade">
                                      <p:cBhvr>
                                        <p:cTn id="16" dur="500"/>
                                        <p:tgtEl>
                                          <p:spTgt spid="10242"/>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0244"/>
                                        </p:tgtEl>
                                        <p:attrNameLst>
                                          <p:attrName>style.visibility</p:attrName>
                                        </p:attrNameLst>
                                      </p:cBhvr>
                                      <p:to>
                                        <p:strVal val="visible"/>
                                      </p:to>
                                    </p:set>
                                    <p:anim calcmode="lin" valueType="num">
                                      <p:cBhvr>
                                        <p:cTn id="21" dur="500" fill="hold"/>
                                        <p:tgtEl>
                                          <p:spTgt spid="10244"/>
                                        </p:tgtEl>
                                        <p:attrNameLst>
                                          <p:attrName>ppt_w</p:attrName>
                                        </p:attrNameLst>
                                      </p:cBhvr>
                                      <p:tavLst>
                                        <p:tav tm="0">
                                          <p:val>
                                            <p:fltVal val="0"/>
                                          </p:val>
                                        </p:tav>
                                        <p:tav tm="100000">
                                          <p:val>
                                            <p:strVal val="#ppt_w"/>
                                          </p:val>
                                        </p:tav>
                                      </p:tavLst>
                                    </p:anim>
                                    <p:anim calcmode="lin" valueType="num">
                                      <p:cBhvr>
                                        <p:cTn id="22" dur="500" fill="hold"/>
                                        <p:tgtEl>
                                          <p:spTgt spid="10244"/>
                                        </p:tgtEl>
                                        <p:attrNameLst>
                                          <p:attrName>ppt_h</p:attrName>
                                        </p:attrNameLst>
                                      </p:cBhvr>
                                      <p:tavLst>
                                        <p:tav tm="0">
                                          <p:val>
                                            <p:fltVal val="0"/>
                                          </p:val>
                                        </p:tav>
                                        <p:tav tm="100000">
                                          <p:val>
                                            <p:strVal val="#ppt_h"/>
                                          </p:val>
                                        </p:tav>
                                      </p:tavLst>
                                    </p:anim>
                                    <p:anim calcmode="lin" valueType="num">
                                      <p:cBhvr>
                                        <p:cTn id="23" dur="500" fill="hold"/>
                                        <p:tgtEl>
                                          <p:spTgt spid="10244"/>
                                        </p:tgtEl>
                                        <p:attrNameLst>
                                          <p:attrName>style.rotation</p:attrName>
                                        </p:attrNameLst>
                                      </p:cBhvr>
                                      <p:tavLst>
                                        <p:tav tm="0">
                                          <p:val>
                                            <p:fltVal val="360"/>
                                          </p:val>
                                        </p:tav>
                                        <p:tav tm="100000">
                                          <p:val>
                                            <p:fltVal val="0"/>
                                          </p:val>
                                        </p:tav>
                                      </p:tavLst>
                                    </p:anim>
                                    <p:animEffect transition="in" filter="fade">
                                      <p:cBhvr>
                                        <p:cTn id="24"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азвание 1"/>
          <p:cNvSpPr/>
          <p:nvPr/>
        </p:nvSpPr>
        <p:spPr>
          <a:xfrm>
            <a:off x="908050" y="73025"/>
            <a:ext cx="6742113" cy="1066800"/>
          </a:xfrm>
          <a:prstGeom prst="rect">
            <a:avLst/>
          </a:prstGeom>
          <a:noFill/>
          <a:ln>
            <a:noFill/>
            <a:miter lim="800000"/>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algn="ctr" eaLnBrk="1" hangingPunct="1"/>
            <a:r>
              <a:rPr sz="7200" dirty="0">
                <a:solidFill>
                  <a:srgbClr val="FF0000"/>
                </a:solidFill>
                <a:latin typeface="Charcoal CY"/>
                <a:ea typeface="Charcoal CY"/>
              </a:rPr>
              <a:t>РЕШЕНИЕ</a:t>
            </a:r>
          </a:p>
        </p:txBody>
      </p:sp>
      <p:grpSp>
        <p:nvGrpSpPr>
          <p:cNvPr id="11269" name="Овальная выноска 9"/>
          <p:cNvGrpSpPr/>
          <p:nvPr/>
        </p:nvGrpSpPr>
        <p:grpSpPr>
          <a:xfrm>
            <a:off x="1914525" y="1103313"/>
            <a:ext cx="5961063" cy="3346450"/>
            <a:chOff x="1206" y="695"/>
            <a:chExt cx="3755" cy="2108"/>
          </a:xfrm>
        </p:grpSpPr>
        <p:pic>
          <p:nvPicPr>
            <p:cNvPr id="11267" name="Овальная выноска 9"/>
            <p:cNvPicPr/>
            <p:nvPr/>
          </p:nvPicPr>
          <p:blipFill>
            <a:blip r:embed="rId2"/>
            <a:stretch>
              <a:fillRect/>
            </a:stretch>
          </p:blipFill>
          <p:spPr>
            <a:xfrm>
              <a:off x="1206" y="695"/>
              <a:ext cx="3755" cy="2108"/>
            </a:xfrm>
            <a:prstGeom prst="rect">
              <a:avLst/>
            </a:prstGeom>
            <a:noFill/>
            <a:ln>
              <a:miter lim="800000"/>
            </a:ln>
          </p:spPr>
        </p:pic>
        <p:sp>
          <p:nvSpPr>
            <p:cNvPr id="11268" name="Прямоугольник 11267"/>
            <p:cNvSpPr/>
            <p:nvPr/>
          </p:nvSpPr>
          <p:spPr>
            <a:xfrm>
              <a:off x="1782" y="991"/>
              <a:ext cx="2601" cy="1319"/>
            </a:xfrm>
            <a:prstGeom prst="rect">
              <a:avLst/>
            </a:prstGeom>
            <a:noFill/>
            <a:ln>
              <a:no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1pPr>
              <a:lvl2pPr marL="4572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2pPr>
              <a:lvl3pPr marL="9144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3pPr>
              <a:lvl4pPr marL="13716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4pPr>
              <a:lvl5pPr marL="1828800" indent="0" algn="l" defTabSz="914400" rtl="0" eaLnBrk="0" fontAlgn="base" hangingPunct="0">
                <a:lnSpc>
                  <a:spcPct val="100000"/>
                </a:lnSpc>
                <a:spcBef>
                  <a:spcPct val="0"/>
                </a:spcBef>
                <a:spcAft>
                  <a:spcPct val="0"/>
                </a:spcAft>
                <a:buClrTx/>
                <a:buSzTx/>
                <a:buFontTx/>
                <a:buNone/>
                <a:defRPr kumimoji="0" lang="ru-RU" altLang="en-US" sz="2000" b="0" i="0" u="none" baseline="0">
                  <a:solidFill>
                    <a:schemeClr val="tx1"/>
                  </a:solidFill>
                  <a:effectLst/>
                  <a:latin typeface="Arial" pitchFamily="34" charset="0"/>
                </a:defRPr>
              </a:lvl5pPr>
            </a:lstStyle>
            <a:p>
              <a:pPr marL="0" lvl="0" indent="0" algn="ctr" eaLnBrk="1" hangingPunct="1"/>
              <a:r>
                <a:rPr sz="2800" dirty="0">
                  <a:solidFill>
                    <a:srgbClr val="FFFFFF"/>
                  </a:solidFill>
                  <a:latin typeface="Lucida Grande CY"/>
                  <a:ea typeface="Lucida Grande CY"/>
                </a:rPr>
                <a:t>Нужно задавать на дом такое задание, которое ученикам ЗАХОЧЕТСЯ выполнить! </a:t>
              </a:r>
            </a:p>
          </p:txBody>
        </p:sp>
      </p:grpSp>
      <p:pic>
        <p:nvPicPr>
          <p:cNvPr id="11270" name="Picture 8" descr="https://thumbs.dreamstime.com/b/%D0%B8%D0%B7%D1%83%D1%87%D0%B0%D1%82%D1%8C-%D0%BC%D0%B0-%D0%B5%D0%BD%D1%8C%D0%BA%D0%BE%D0%B9-%D0%B5%D0%B2%D0%BE%D1%87%D0%BA%D0%B8-45672107.jpg"/>
          <p:cNvPicPr>
            <a:picLocks noChangeAspect="1"/>
          </p:cNvPicPr>
          <p:nvPr/>
        </p:nvPicPr>
        <p:blipFill>
          <a:blip r:embed="rId3"/>
          <a:stretch>
            <a:fillRect/>
          </a:stretch>
        </p:blipFill>
        <p:spPr>
          <a:xfrm>
            <a:off x="5540375" y="3573463"/>
            <a:ext cx="3586163" cy="3305175"/>
          </a:xfrm>
          <a:prstGeom prst="rect">
            <a:avLst/>
          </a:prstGeom>
          <a:noFill/>
          <a:ln>
            <a:noFill/>
            <a:miter lim="800000"/>
          </a:ln>
        </p:spPr>
      </p:pic>
      <p:pic>
        <p:nvPicPr>
          <p:cNvPr id="11271" name="Picture 6" descr="https://cdn2.vectorstock.com/i/1000x1000/64/56/boy-physicist-and-physics-symbols-kid-doing-vector-13256456.jpg"/>
          <p:cNvPicPr>
            <a:picLocks noChangeAspect="1"/>
          </p:cNvPicPr>
          <p:nvPr/>
        </p:nvPicPr>
        <p:blipFill>
          <a:blip r:embed="rId4"/>
          <a:stretch>
            <a:fillRect/>
          </a:stretch>
        </p:blipFill>
        <p:spPr>
          <a:xfrm>
            <a:off x="0" y="3573463"/>
            <a:ext cx="3059113" cy="3305175"/>
          </a:xfrm>
          <a:prstGeom prst="rect">
            <a:avLst/>
          </a:prstGeom>
          <a:noFill/>
          <a:ln>
            <a:noFill/>
            <a:miter lim="800000"/>
          </a:ln>
        </p:spPr>
      </p:pic>
    </p:spTree>
    <p:extLst>
      <p:ext uri="{BB962C8B-B14F-4D97-AF65-F5344CB8AC3E}">
        <p14:creationId xmlns:p14="http://schemas.microsoft.com/office/powerpoint/2010/main" val="909945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1"/>
            <a:ext cx="9143999" cy="836712"/>
          </a:xfrm>
          <a:prstGeom prst="rect">
            <a:avLst/>
          </a:prstGeom>
          <a:noFill/>
          <a:ln w="9525" cmpd="sng">
            <a:noFill/>
            <a:prstDash val="solid"/>
          </a:ln>
          <a:effectLst/>
          <a:scene3d>
            <a:camera prst="orthographicFront"/>
            <a:lightRig rig="balanced" dir="t"/>
          </a:scene3d>
          <a:sp3d prstMaterial="plastic"/>
        </p:spPr>
        <p:txBody>
          <a:bodyPr vert="horz" lIns="91440" tIns="45720" rIns="91440" bIns="45720" rtlCol="0" anchor="t" anchorCtr="0">
            <a:noAutofit/>
          </a:bodyPr>
          <a:lstStyle/>
          <a:p>
            <a:pPr marL="0" marR="0" lvl="0" indent="0" algn="ctr" defTabSz="914400" rtl="0" eaLnBrk="0" fontAlgn="base" latinLnBrk="0" hangingPunct="0">
              <a:lnSpc>
                <a:spcPct val="100000"/>
              </a:lnSpc>
              <a:spcBef>
                <a:spcPct val="0"/>
              </a:spcBef>
              <a:spcAft>
                <a:spcPct val="0"/>
              </a:spcAft>
              <a:buClr>
                <a:srgbClr val="C3260C"/>
              </a:buClr>
              <a:buSzPct val="128000"/>
              <a:buFont typeface="Georgia" pitchFamily="18" charset="0"/>
              <a:buNone/>
              <a:defRPr/>
            </a:pPr>
            <a:r>
              <a:rPr kumimoji="0" lang="ru-RU" sz="3600" b="1" i="0" u="none" strike="noStrike" kern="1200" cap="none" spc="0" normalizeH="0" baseline="0" noProof="0">
                <a:ln>
                  <a:noFill/>
                </a:ln>
                <a:solidFill>
                  <a:srgbClr val="C00000"/>
                </a:solidFill>
                <a:effectLst>
                  <a:reflection blurRad="6350" stA="55000" endA="300" endPos="45500" dir="5400000" sy="-100000" algn="bl" rotWithShape="0"/>
                </a:effectLst>
                <a:uLnTx/>
                <a:uFillTx/>
                <a:latin typeface="+mj-lt"/>
                <a:ea typeface="+mj-ea"/>
                <a:cs typeface="+mj-cs"/>
              </a:rPr>
              <a:t>Задания с использованием Интернета </a:t>
            </a:r>
            <a:endParaRPr kumimoji="0" lang="ru-RU" sz="3600" b="1" i="0" u="none" strike="noStrike" kern="1200" cap="none" spc="0" normalizeH="0" baseline="0" noProof="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pic>
        <p:nvPicPr>
          <p:cNvPr id="12291" name="Picture 2" descr="https://uroki.tv/wp-content/uploads/2015/09/%D0%A4%D0%B8%D0%B7%D0%B8%D0%BA%D0%B0-7-%D0%BA%D0%BB%D0%B0%D1%81%D1%81-%D0%9F%D1%91%D1%80%D1%8B%D1%88%D0%BA%D0%B8%D0%BD-%D0%9F%D0%B0%D1%80%D0%B0%D0%B3%D1%80%D0%B0%D1%84-5-%D0%97%D0%B0%D0%B4%D0%B0%D0%BD%D0%B8%D0%B5-3.jpg"/>
          <p:cNvPicPr>
            <a:picLocks noChangeAspect="1"/>
          </p:cNvPicPr>
          <p:nvPr/>
        </p:nvPicPr>
        <p:blipFill>
          <a:blip r:embed="rId2"/>
          <a:stretch>
            <a:fillRect/>
          </a:stretch>
        </p:blipFill>
        <p:spPr>
          <a:xfrm>
            <a:off x="0" y="1052513"/>
            <a:ext cx="9110663" cy="5861050"/>
          </a:xfrm>
          <a:prstGeom prst="rect">
            <a:avLst/>
          </a:prstGeom>
          <a:noFill/>
          <a:ln>
            <a:noFill/>
            <a:miter lim="800000"/>
          </a:ln>
        </p:spPr>
      </p:pic>
    </p:spTree>
    <p:extLst>
      <p:ext uri="{BB962C8B-B14F-4D97-AF65-F5344CB8AC3E}">
        <p14:creationId xmlns:p14="http://schemas.microsoft.com/office/powerpoint/2010/main" val="386033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196</TotalTime>
  <Words>1149</Words>
  <Application>Microsoft Office PowerPoint</Application>
  <PresentationFormat>Экран (4:3)</PresentationFormat>
  <Paragraphs>94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Воздушный поток</vt:lpstr>
      <vt:lpstr>Презентация PowerPoint</vt:lpstr>
      <vt:lpstr>Цели домашнего задания: </vt:lpstr>
      <vt:lpstr>Правила для учителя.</vt:lpstr>
      <vt:lpstr>Три уровня домашних заданий.</vt:lpstr>
      <vt:lpstr>В школьной практике используются следующие виды домашних заданий:</vt:lpstr>
      <vt:lpstr>Нетрадиционные домашние задания:</vt:lpstr>
      <vt:lpstr>Презентация PowerPoint</vt:lpstr>
      <vt:lpstr>Презентация PowerPoint</vt:lpstr>
      <vt:lpstr>Задания с использованием Интернета </vt:lpstr>
      <vt:lpstr>Задания с использованием Интернета </vt:lpstr>
      <vt:lpstr>Работа по формированию и развитию умений смыслового чтения </vt:lpstr>
      <vt:lpstr>Задания на поиск информации в тексте</vt:lpstr>
      <vt:lpstr>Презентация PowerPoint</vt:lpstr>
      <vt:lpstr>Творческое задание</vt:lpstr>
      <vt:lpstr>Эксперимент «Плавание тел»</vt:lpstr>
      <vt:lpstr>Презентация PowerPoint</vt:lpstr>
      <vt:lpstr>Проверка домашнего задания</vt:lpstr>
      <vt:lpstr>Идеальный опрос</vt:lpstr>
      <vt:lpstr>Тихий опрос</vt:lpstr>
      <vt:lpstr>Интеллектуальная разминка</vt:lpstr>
      <vt:lpstr>Верю- не верю</vt:lpstr>
      <vt:lpstr>Блиц- опрос по цепочке</vt:lpstr>
      <vt:lpstr>Найди ошибку</vt:lpstr>
      <vt:lpstr>Тесты </vt:lpstr>
      <vt:lpstr>Пинг- понг</vt:lpstr>
      <vt:lpstr>Светофор </vt:lpstr>
      <vt:lpstr>Кроссворд </vt:lpstr>
      <vt:lpstr>Главная миссия учителя –  не НАУЧИТЬ, а сделать так, чтобы УЧЕНИК САМ ЗАХОТЕЛ УЧИТЬСЯ.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2023-09-13T07:46:29Z</dcterms:created>
  <dcterms:modified xsi:type="dcterms:W3CDTF">2023-09-13T11:16:14Z</dcterms:modified>
</cp:coreProperties>
</file>