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1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8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32406-A90C-4D52-ABFE-CC88CFA5FFCF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872B1-D519-4180-BECC-9DC2D3F95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410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872B1-D519-4180-BECC-9DC2D3F9565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0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25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536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2851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351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4253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156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853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553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475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643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12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386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3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263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72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60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6720-9840-4F45-B97D-1089D32D6CD1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EA0546D-E7DA-4108-8B0E-0B80EB9EB7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014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5329" y="2457288"/>
            <a:ext cx="7766936" cy="1646302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Простое и сложное предложение. Как отличить сложное предложение от простого предложения?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19343" y="4806971"/>
            <a:ext cx="7766936" cy="109689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Ахметова М.А.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Магазинский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УВК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36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урока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 Какие предложения называются сложными?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 Для чего в речи нужны сложные предложения?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97015"/>
            <a:ext cx="10515600" cy="3679948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уровень: упр. 52 (с. 37). Уровень повышенной сложности: упр. 51 (с. 37).</a:t>
            </a:r>
          </a:p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16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Словарный диктант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лендарь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природы, 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сельское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зяйство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сёлые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каникулы,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рный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.., передовой к..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мбайнёр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гажный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вагон, стороны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г..</a:t>
            </a:r>
            <a:r>
              <a:rPr lang="ru-RU" sz="3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ризонта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14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Выпишите из стихотворения слова с буквосочетаниями </a:t>
            </a:r>
            <a:r>
              <a:rPr lang="ru-RU" i="1" dirty="0" err="1" smtClean="0"/>
              <a:t>чк</a:t>
            </a:r>
            <a:r>
              <a:rPr lang="ru-RU" i="1" dirty="0" smtClean="0"/>
              <a:t>, </a:t>
            </a:r>
            <a:r>
              <a:rPr lang="ru-RU" i="1" dirty="0" err="1" smtClean="0"/>
              <a:t>чн</a:t>
            </a:r>
            <a:r>
              <a:rPr lang="ru-RU" i="1" dirty="0" smtClean="0"/>
              <a:t>, </a:t>
            </a:r>
            <a:r>
              <a:rPr lang="ru-RU" i="1" dirty="0" err="1" smtClean="0"/>
              <a:t>нч</a:t>
            </a:r>
            <a:r>
              <a:rPr lang="ru-RU" i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Буквы 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Рядом на диванчике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Сочники, пончики едят,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Чай, налив в стаканчики. 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ними мягкий знак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Втиснуться пытается.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и этак, он и так —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Нет, не получается!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+ н,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 прочно,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Мягкий знак не нужен точно!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+ ч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нужен он.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не нужен — выйди вон!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2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—  Прочитайте и сравните два предложения.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встало и осветило окрестность. Солнце встало, и окрестность озарилась светом.</a:t>
            </a:r>
          </a:p>
          <a:p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Чем похожи предложения? 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них содержится одна и  мысль.)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Чем они отличаются? 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 втором предложении </a:t>
            </a:r>
            <a:r>
              <a:rPr lang="en-US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cmo</a:t>
            </a:r>
            <a:r>
              <a:rPr lang="ru-RU" sz="22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запя­тая, а в первом нет.)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Как вы думаете, почему? (Ответы детей.)</a:t>
            </a:r>
          </a:p>
          <a:p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Найдите грамматическую основу в первом предлоге ни 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(Солнце встало и осветило.)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играет в этом предложении союз 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и? (</a:t>
            </a:r>
            <a:r>
              <a:rPr 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объеди­няет однородные члены предложения.)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Найдите грамматическую основу во втором предложении 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(Солнце встало, свет разлился.)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играет в этом предложении союз </a:t>
            </a:r>
            <a:r>
              <a:rPr lang="ru-RU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и? (Он соеди­няет две части сложного предложения.)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77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Вспомните, чем отличается простое предложение от слож­ного. Распределите карточки по двум группам: простые предложения и сложные предложения.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Мороз крепчал, но дети не мёрзли.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Мороз крепчал, но не кусался.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Охотники зарядили ружья и приготовились стрелять.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Охотник зарядил ружьё, и раздался выстрел.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Сморщились молодые побеги, и цветы завяли.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Молодые побеги сморщились и завяли.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Дорога пропадает в роще, а потом исчезает в овраге.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Дорога пропала в роще, и спина путника исчезла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076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             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Упр.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49 (с. 36).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6461" y="1931133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—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выразительно поэтические строки.</a:t>
            </a:r>
          </a:p>
          <a:p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Прочитайте выражения, которые употреблены в перенос­ном значении. </a:t>
            </a:r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(Ветер гонит, ель стонет, лес шепчет.)</a:t>
            </a:r>
            <a:endParaRPr lang="ru-RU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предложений в этом отрывке? </a:t>
            </a:r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(Два.)</a:t>
            </a:r>
            <a:endParaRPr lang="ru-RU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Какие это предложения - сложные или простые? Докажите своё мнение. </a:t>
            </a:r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(Первое предложение простое, в нём одна грам­матическая основа — подлежащее ветер,</a:t>
            </a: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сказуемое гонит.</a:t>
            </a:r>
            <a:r>
              <a:rPr lang="ru-RU" sz="3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предложение сложное, в нём две основы: ель стонет, лес шепчет.)</a:t>
            </a:r>
            <a:endParaRPr lang="ru-RU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чего простые предложения объединяются в сложное предложение? </a:t>
            </a:r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помощью интонации, между ними ставится запятая.)</a:t>
            </a:r>
            <a:endParaRPr lang="ru-RU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 </a:t>
            </a:r>
            <a:r>
              <a:rPr lang="ru-RU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письменные задания к упражнению</a:t>
            </a:r>
          </a:p>
        </p:txBody>
      </p:sp>
    </p:spTree>
    <p:extLst>
      <p:ext uri="{BB962C8B-B14F-4D97-AF65-F5344CB8AC3E}">
        <p14:creationId xmlns:p14="http://schemas.microsoft.com/office/powerpoint/2010/main" val="12046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ultiurok.ru/img/377348/image_5fdcbc95de2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8394" y="2160588"/>
            <a:ext cx="5175249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78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Работа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учебнику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(с. 36-37).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—  Прочитайте предложения.</a:t>
            </a:r>
          </a:p>
          <a:p>
            <a:r>
              <a:rPr lang="ru-RU" dirty="0">
                <a:solidFill>
                  <a:srgbClr val="7030A0"/>
                </a:solidFill>
              </a:rPr>
              <a:t>—  С помощью чего простые предложения объединяются в сложные?</a:t>
            </a:r>
          </a:p>
          <a:p>
            <a:r>
              <a:rPr lang="ru-RU" dirty="0">
                <a:solidFill>
                  <a:srgbClr val="7030A0"/>
                </a:solidFill>
              </a:rPr>
              <a:t>(Учащиеся указывают способ связи в каждом предложении.)</a:t>
            </a:r>
          </a:p>
          <a:p>
            <a:r>
              <a:rPr lang="ru-RU" dirty="0">
                <a:solidFill>
                  <a:srgbClr val="7030A0"/>
                </a:solidFill>
              </a:rPr>
              <a:t>—  Что вы можете сказать о знаках препинания в сложном предложении? </a:t>
            </a:r>
            <a:r>
              <a:rPr lang="ru-RU" i="1" dirty="0">
                <a:solidFill>
                  <a:srgbClr val="7030A0"/>
                </a:solidFill>
              </a:rPr>
              <a:t>(Между частями сложного предложения все­гда ставится запятая.)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i="1" dirty="0">
                <a:solidFill>
                  <a:srgbClr val="7030A0"/>
                </a:solidFill>
              </a:rPr>
              <a:t>—  </a:t>
            </a:r>
            <a:r>
              <a:rPr lang="ru-RU" dirty="0">
                <a:solidFill>
                  <a:srgbClr val="7030A0"/>
                </a:solidFill>
              </a:rPr>
              <a:t>Сравните свои наблюдения с выводами в учебнике. Прочи­тайте материал рубрики «Обратите внимание!».</a:t>
            </a:r>
          </a:p>
          <a:p>
            <a:r>
              <a:rPr lang="ru-RU" dirty="0">
                <a:solidFill>
                  <a:srgbClr val="7030A0"/>
                </a:solidFill>
              </a:rPr>
              <a:t>—  Объясните написание слов с пропущенными буквами. (Запись любых двух предложений под диктовку.)</a:t>
            </a:r>
          </a:p>
          <a:p>
            <a:r>
              <a:rPr lang="ru-RU" dirty="0">
                <a:solidFill>
                  <a:srgbClr val="7030A0"/>
                </a:solidFill>
              </a:rPr>
              <a:t>—  Запишите в словарик слово </a:t>
            </a:r>
            <a:r>
              <a:rPr lang="ru-RU" i="1" dirty="0">
                <a:solidFill>
                  <a:srgbClr val="7030A0"/>
                </a:solidFill>
              </a:rPr>
              <a:t>прекрасный, </a:t>
            </a:r>
            <a:r>
              <a:rPr lang="ru-RU" dirty="0">
                <a:solidFill>
                  <a:srgbClr val="7030A0"/>
                </a:solidFill>
              </a:rPr>
              <a:t>поставьте ударение, подчеркните орфограмму. — Выясните значения слова </a:t>
            </a:r>
            <a:r>
              <a:rPr lang="ru-RU" i="1" dirty="0">
                <a:solidFill>
                  <a:srgbClr val="7030A0"/>
                </a:solidFill>
              </a:rPr>
              <a:t>прекрасный </a:t>
            </a:r>
            <a:r>
              <a:rPr lang="ru-RU" dirty="0">
                <a:solidFill>
                  <a:srgbClr val="7030A0"/>
                </a:solidFill>
              </a:rPr>
              <a:t>по толковому словарю.</a:t>
            </a:r>
          </a:p>
          <a:p>
            <a:r>
              <a:rPr lang="ru-RU" dirty="0">
                <a:solidFill>
                  <a:srgbClr val="7030A0"/>
                </a:solidFill>
              </a:rPr>
              <a:t>—  Составьте словосочетания с этим словом в разных значениях. </a:t>
            </a:r>
            <a:r>
              <a:rPr lang="ru-RU" i="1" dirty="0">
                <a:solidFill>
                  <a:srgbClr val="7030A0"/>
                </a:solidFill>
              </a:rPr>
              <a:t>(Прекрасная дама, прекрасный друг.) </a:t>
            </a:r>
            <a:r>
              <a:rPr lang="ru-RU" dirty="0">
                <a:solidFill>
                  <a:srgbClr val="7030A0"/>
                </a:solidFill>
              </a:rPr>
              <a:t>Древнейшее значение этого слова - красивый. С помощью приставки </a:t>
            </a:r>
            <a:r>
              <a:rPr lang="ru-RU" i="1" dirty="0">
                <a:solidFill>
                  <a:srgbClr val="7030A0"/>
                </a:solidFill>
              </a:rPr>
              <a:t>пре-, </a:t>
            </a:r>
            <a:r>
              <a:rPr lang="ru-RU" dirty="0">
                <a:solidFill>
                  <a:srgbClr val="7030A0"/>
                </a:solidFill>
              </a:rPr>
              <a:t>имеющей значение «очень», образовалось слово </a:t>
            </a:r>
            <a:r>
              <a:rPr lang="ru-RU" i="1" dirty="0">
                <a:solidFill>
                  <a:srgbClr val="7030A0"/>
                </a:solidFill>
              </a:rPr>
              <a:t>прекрасный. </a:t>
            </a:r>
            <a:r>
              <a:rPr lang="ru-RU" dirty="0">
                <a:solidFill>
                  <a:srgbClr val="7030A0"/>
                </a:solidFill>
              </a:rPr>
              <a:t>Теперь в слове </a:t>
            </a:r>
            <a:r>
              <a:rPr lang="ru-RU" i="1" dirty="0">
                <a:solidFill>
                  <a:srgbClr val="7030A0"/>
                </a:solidFill>
              </a:rPr>
              <a:t>прекрасный </a:t>
            </a:r>
            <a:r>
              <a:rPr lang="ru-RU" dirty="0">
                <a:solidFill>
                  <a:srgbClr val="7030A0"/>
                </a:solidFill>
              </a:rPr>
              <a:t>выделяются только корень и окончание.</a:t>
            </a:r>
          </a:p>
          <a:p>
            <a:r>
              <a:rPr lang="ru-RU" dirty="0">
                <a:solidFill>
                  <a:srgbClr val="7030A0"/>
                </a:solidFill>
              </a:rPr>
              <a:t> (На данном этапе урока можно использовать школьный ор­фографический словарик.)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04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           Рефлексия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</a:t>
            </a:r>
            <a:r>
              <a:rPr lang="ru-RU" b="1" dirty="0" smtClean="0"/>
              <a:t>Работа </a:t>
            </a:r>
            <a:r>
              <a:rPr lang="ru-RU" b="1" dirty="0"/>
              <a:t>по карточкам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>
                <a:solidFill>
                  <a:srgbClr val="7030A0"/>
                </a:solidFill>
              </a:rPr>
              <a:t>Вариант 1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1) Дедушка сидел на печке и выглядывал из-за трубы.</a:t>
            </a:r>
          </a:p>
          <a:p>
            <a:r>
              <a:rPr lang="ru-RU" dirty="0">
                <a:solidFill>
                  <a:srgbClr val="7030A0"/>
                </a:solidFill>
              </a:rPr>
              <a:t>2) </a:t>
            </a:r>
            <a:r>
              <a:rPr lang="ru-RU" i="1" dirty="0">
                <a:solidFill>
                  <a:srgbClr val="7030A0"/>
                </a:solidFill>
              </a:rPr>
              <a:t>Вот-вот выбросят листья из почек деревья, прилетят грачи.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3) </a:t>
            </a:r>
            <a:r>
              <a:rPr lang="ru-RU" i="1" dirty="0">
                <a:solidFill>
                  <a:srgbClr val="7030A0"/>
                </a:solidFill>
              </a:rPr>
              <a:t>Подняли золотые головки одуванчики, и зацвёл шиповник.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4) Солнце сияло, но не грело землю.</a:t>
            </a:r>
          </a:p>
          <a:p>
            <a:r>
              <a:rPr lang="ru-RU" b="1" i="1" dirty="0">
                <a:solidFill>
                  <a:srgbClr val="7030A0"/>
                </a:solidFill>
              </a:rPr>
              <a:t>Вариант 2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b="1" dirty="0">
                <a:solidFill>
                  <a:srgbClr val="7030A0"/>
                </a:solidFill>
              </a:rPr>
              <a:t>1</a:t>
            </a:r>
            <a:r>
              <a:rPr lang="ru-RU" dirty="0">
                <a:solidFill>
                  <a:srgbClr val="7030A0"/>
                </a:solidFill>
              </a:rPr>
              <a:t>) </a:t>
            </a:r>
            <a:r>
              <a:rPr lang="ru-RU" i="1" dirty="0">
                <a:solidFill>
                  <a:srgbClr val="7030A0"/>
                </a:solidFill>
              </a:rPr>
              <a:t>Выглянуло солнце, и земля озарилась ярким светом,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2) </a:t>
            </a:r>
            <a:r>
              <a:rPr lang="ru-RU" i="1" dirty="0">
                <a:solidFill>
                  <a:srgbClr val="7030A0"/>
                </a:solidFill>
              </a:rPr>
              <a:t>На деревьях набухли почки, но листья ещё не проклюнулись.</a:t>
            </a:r>
            <a:endParaRPr lang="ru-RU" dirty="0">
              <a:solidFill>
                <a:srgbClr val="7030A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3) Мы слышали бормотание тетеревов, свист рябчиков.</a:t>
            </a:r>
          </a:p>
          <a:p>
            <a:r>
              <a:rPr lang="ru-RU" dirty="0">
                <a:solidFill>
                  <a:srgbClr val="7030A0"/>
                </a:solidFill>
              </a:rPr>
              <a:t>4) В дуплах старых осин располагаются ночные птицы и запасливые белки.</a:t>
            </a:r>
          </a:p>
          <a:p>
            <a:r>
              <a:rPr lang="ru-RU" dirty="0">
                <a:solidFill>
                  <a:srgbClr val="7030A0"/>
                </a:solidFill>
              </a:rPr>
              <a:t>(Проверка.)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7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</TotalTime>
  <Words>769</Words>
  <Application>Microsoft Office PowerPoint</Application>
  <PresentationFormat>Широкоэкранный</PresentationFormat>
  <Paragraphs>73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Аспект</vt:lpstr>
      <vt:lpstr>Простое и сложное предложение. Как отличить сложное предложение от простого предложения?</vt:lpstr>
      <vt:lpstr>1. Словарный диктант </vt:lpstr>
      <vt:lpstr>Выпишите из стихотворения слова с буквосочетаниями чк, чн, нч. </vt:lpstr>
      <vt:lpstr>—  Прочитайте и сравните два предложения. </vt:lpstr>
      <vt:lpstr> Вспомните, чем отличается простое предложение от слож­ного. Распределите карточки по двум группам: простые предложения и сложные предложения. </vt:lpstr>
      <vt:lpstr>              Работа по учебнику    Упр. 49 (с. 36). </vt:lpstr>
      <vt:lpstr>Презентация PowerPoint</vt:lpstr>
      <vt:lpstr>         Работа по учебнику Упр. 50 (с. 36-37). </vt:lpstr>
      <vt:lpstr>                        Рефлексия                     Работа по карточкам </vt:lpstr>
      <vt:lpstr> Подведение итогов урока —  Какие предложения называются сложными? —  Для чего в речи нужны сложные предложения?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Простое и сложное предложение. Как отличить сложное предложение от простого предложения?</dc:title>
  <dc:creator>Lenovo_user</dc:creator>
  <cp:lastModifiedBy>Lenovo_user</cp:lastModifiedBy>
  <cp:revision>5</cp:revision>
  <dcterms:created xsi:type="dcterms:W3CDTF">2024-02-01T14:05:56Z</dcterms:created>
  <dcterms:modified xsi:type="dcterms:W3CDTF">2024-02-01T14:36:25Z</dcterms:modified>
</cp:coreProperties>
</file>