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8" r:id="rId1"/>
  </p:sldMasterIdLst>
  <p:sldIdLst>
    <p:sldId id="257" r:id="rId2"/>
    <p:sldId id="259" r:id="rId3"/>
    <p:sldId id="307" r:id="rId4"/>
    <p:sldId id="260" r:id="rId5"/>
    <p:sldId id="277" r:id="rId6"/>
    <p:sldId id="278" r:id="rId7"/>
    <p:sldId id="280" r:id="rId8"/>
    <p:sldId id="262" r:id="rId9"/>
    <p:sldId id="279" r:id="rId10"/>
    <p:sldId id="309" r:id="rId11"/>
    <p:sldId id="311" r:id="rId12"/>
    <p:sldId id="310" r:id="rId13"/>
    <p:sldId id="264" r:id="rId14"/>
    <p:sldId id="312" r:id="rId15"/>
    <p:sldId id="313" r:id="rId16"/>
    <p:sldId id="265" r:id="rId17"/>
    <p:sldId id="314" r:id="rId18"/>
    <p:sldId id="317" r:id="rId19"/>
    <p:sldId id="318" r:id="rId20"/>
    <p:sldId id="291" r:id="rId21"/>
    <p:sldId id="308" r:id="rId22"/>
    <p:sldId id="292" r:id="rId23"/>
    <p:sldId id="270" r:id="rId24"/>
    <p:sldId id="268" r:id="rId25"/>
    <p:sldId id="271" r:id="rId26"/>
    <p:sldId id="293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681" autoAdjust="0"/>
    <p:restoredTop sz="94660"/>
  </p:normalViewPr>
  <p:slideViewPr>
    <p:cSldViewPr>
      <p:cViewPr varScale="1">
        <p:scale>
          <a:sx n="97" d="100"/>
          <a:sy n="97" d="100"/>
        </p:scale>
        <p:origin x="675" y="5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314CA8-F372-444F-88BA-F817280D6C98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CA96594-BF58-4385-BC12-7122F74E7A69}">
      <dgm:prSet/>
      <dgm:spPr/>
      <dgm:t>
        <a:bodyPr/>
        <a:lstStyle/>
        <a:p>
          <a:pPr rtl="0"/>
          <a:r>
            <a:rPr lang="ru-RU" b="1" i="0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Подлежащее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DE5E24-4F13-420F-94C5-747DB463A1C8}" type="parTrans" cxnId="{50DDF086-8F51-45BF-AB0B-3B3CAF1606AA}">
      <dgm:prSet/>
      <dgm:spPr/>
      <dgm:t>
        <a:bodyPr/>
        <a:lstStyle/>
        <a:p>
          <a:endParaRPr lang="ru-RU"/>
        </a:p>
      </dgm:t>
    </dgm:pt>
    <dgm:pt modelId="{7ADA9D8E-15D4-4C88-ABF7-D43CB278D2A1}" type="sibTrans" cxnId="{50DDF086-8F51-45BF-AB0B-3B3CAF1606AA}">
      <dgm:prSet/>
      <dgm:spPr/>
      <dgm:t>
        <a:bodyPr/>
        <a:lstStyle/>
        <a:p>
          <a:endParaRPr lang="ru-RU"/>
        </a:p>
      </dgm:t>
    </dgm:pt>
    <dgm:pt modelId="{6A27550A-65C0-4B63-959A-B319E4465AE2}" type="pres">
      <dgm:prSet presAssocID="{ED314CA8-F372-444F-88BA-F817280D6C9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6B803A4-B9BD-4407-9865-60694020D26E}" type="pres">
      <dgm:prSet presAssocID="{2CA96594-BF58-4385-BC12-7122F74E7A69}" presName="parentText" presStyleLbl="node1" presStyleIdx="0" presStyleCnt="1" custLinFactNeighborY="-851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79FFAFA-4A0F-4329-814A-839507D965EB}" type="presOf" srcId="{2CA96594-BF58-4385-BC12-7122F74E7A69}" destId="{86B803A4-B9BD-4407-9865-60694020D26E}" srcOrd="0" destOrd="0" presId="urn:microsoft.com/office/officeart/2005/8/layout/vList2"/>
    <dgm:cxn modelId="{F3242FAD-CD5A-4C67-98B3-4716FB3EC187}" type="presOf" srcId="{ED314CA8-F372-444F-88BA-F817280D6C98}" destId="{6A27550A-65C0-4B63-959A-B319E4465AE2}" srcOrd="0" destOrd="0" presId="urn:microsoft.com/office/officeart/2005/8/layout/vList2"/>
    <dgm:cxn modelId="{50DDF086-8F51-45BF-AB0B-3B3CAF1606AA}" srcId="{ED314CA8-F372-444F-88BA-F817280D6C98}" destId="{2CA96594-BF58-4385-BC12-7122F74E7A69}" srcOrd="0" destOrd="0" parTransId="{3EDE5E24-4F13-420F-94C5-747DB463A1C8}" sibTransId="{7ADA9D8E-15D4-4C88-ABF7-D43CB278D2A1}"/>
    <dgm:cxn modelId="{77C836E7-B33F-45D1-9BFE-43AF0B1C266F}" type="presParOf" srcId="{6A27550A-65C0-4B63-959A-B319E4465AE2}" destId="{86B803A4-B9BD-4407-9865-60694020D26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89D31C-D80D-4BD3-B1ED-3914DC15F369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19399D2C-375A-4809-B30A-981E08A5C84F}">
      <dgm:prSet/>
      <dgm:spPr/>
      <dgm:t>
        <a:bodyPr/>
        <a:lstStyle/>
        <a:p>
          <a:pPr rtl="0"/>
          <a:r>
            <a:rPr lang="ru-RU" b="0" i="0" dirty="0" smtClean="0"/>
            <a:t>!!! Обратите внимание, что подлежащее может быть выражено </a:t>
          </a:r>
          <a:endParaRPr lang="ru-RU" dirty="0"/>
        </a:p>
      </dgm:t>
    </dgm:pt>
    <dgm:pt modelId="{3F123224-479A-4BD5-AED6-0903F7CD0A42}" type="parTrans" cxnId="{AB59F524-B318-41C5-8992-0DFD7AB44F6A}">
      <dgm:prSet/>
      <dgm:spPr/>
      <dgm:t>
        <a:bodyPr/>
        <a:lstStyle/>
        <a:p>
          <a:endParaRPr lang="ru-RU"/>
        </a:p>
      </dgm:t>
    </dgm:pt>
    <dgm:pt modelId="{89E9A545-EA6F-4071-ACEF-D49C39C4427F}" type="sibTrans" cxnId="{AB59F524-B318-41C5-8992-0DFD7AB44F6A}">
      <dgm:prSet/>
      <dgm:spPr/>
      <dgm:t>
        <a:bodyPr/>
        <a:lstStyle/>
        <a:p>
          <a:endParaRPr lang="ru-RU"/>
        </a:p>
      </dgm:t>
    </dgm:pt>
    <dgm:pt modelId="{438905E9-0B74-4E49-BC2D-722DE65F75BB}">
      <dgm:prSet/>
      <dgm:spPr/>
      <dgm:t>
        <a:bodyPr/>
        <a:lstStyle/>
        <a:p>
          <a:pPr rtl="0"/>
          <a:r>
            <a:rPr lang="ru-RU" b="0" i="0" dirty="0" smtClean="0"/>
            <a:t>неделимым, цельным словосочетанием.</a:t>
          </a:r>
          <a:endParaRPr lang="ru-RU" dirty="0"/>
        </a:p>
      </dgm:t>
    </dgm:pt>
    <dgm:pt modelId="{7C997B74-2618-4194-8232-333AD06C7EBF}" type="parTrans" cxnId="{F9FA3476-0D8A-42C0-9C79-0EBBC7D55397}">
      <dgm:prSet/>
      <dgm:spPr/>
      <dgm:t>
        <a:bodyPr/>
        <a:lstStyle/>
        <a:p>
          <a:endParaRPr lang="ru-RU"/>
        </a:p>
      </dgm:t>
    </dgm:pt>
    <dgm:pt modelId="{2F0C2E65-F716-4CFE-874E-60C59C434D2A}" type="sibTrans" cxnId="{F9FA3476-0D8A-42C0-9C79-0EBBC7D55397}">
      <dgm:prSet/>
      <dgm:spPr/>
      <dgm:t>
        <a:bodyPr/>
        <a:lstStyle/>
        <a:p>
          <a:endParaRPr lang="ru-RU"/>
        </a:p>
      </dgm:t>
    </dgm:pt>
    <dgm:pt modelId="{9A1C8EAF-F646-4D7B-9918-691ABDB8911B}" type="pres">
      <dgm:prSet presAssocID="{4F89D31C-D80D-4BD3-B1ED-3914DC15F36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43D2715-B1AA-430F-847A-1F88767A2969}" type="pres">
      <dgm:prSet presAssocID="{19399D2C-375A-4809-B30A-981E08A5C84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D91748-A160-459B-BF0A-E65F8476B366}" type="pres">
      <dgm:prSet presAssocID="{89E9A545-EA6F-4071-ACEF-D49C39C4427F}" presName="spacer" presStyleCnt="0"/>
      <dgm:spPr/>
    </dgm:pt>
    <dgm:pt modelId="{B733AC39-4775-4329-81C1-255A5F18F668}" type="pres">
      <dgm:prSet presAssocID="{438905E9-0B74-4E49-BC2D-722DE65F75BB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B59F524-B318-41C5-8992-0DFD7AB44F6A}" srcId="{4F89D31C-D80D-4BD3-B1ED-3914DC15F369}" destId="{19399D2C-375A-4809-B30A-981E08A5C84F}" srcOrd="0" destOrd="0" parTransId="{3F123224-479A-4BD5-AED6-0903F7CD0A42}" sibTransId="{89E9A545-EA6F-4071-ACEF-D49C39C4427F}"/>
    <dgm:cxn modelId="{B7861347-0A6F-4F59-B4BA-6A9E998616A1}" type="presOf" srcId="{438905E9-0B74-4E49-BC2D-722DE65F75BB}" destId="{B733AC39-4775-4329-81C1-255A5F18F668}" srcOrd="0" destOrd="0" presId="urn:microsoft.com/office/officeart/2005/8/layout/vList2"/>
    <dgm:cxn modelId="{F9FA3476-0D8A-42C0-9C79-0EBBC7D55397}" srcId="{4F89D31C-D80D-4BD3-B1ED-3914DC15F369}" destId="{438905E9-0B74-4E49-BC2D-722DE65F75BB}" srcOrd="1" destOrd="0" parTransId="{7C997B74-2618-4194-8232-333AD06C7EBF}" sibTransId="{2F0C2E65-F716-4CFE-874E-60C59C434D2A}"/>
    <dgm:cxn modelId="{2F2A85D9-6E6D-489B-ADD1-09D0CB89762B}" type="presOf" srcId="{4F89D31C-D80D-4BD3-B1ED-3914DC15F369}" destId="{9A1C8EAF-F646-4D7B-9918-691ABDB8911B}" srcOrd="0" destOrd="0" presId="urn:microsoft.com/office/officeart/2005/8/layout/vList2"/>
    <dgm:cxn modelId="{23893E64-A867-4F94-AA40-BAFD1C2B18A7}" type="presOf" srcId="{19399D2C-375A-4809-B30A-981E08A5C84F}" destId="{743D2715-B1AA-430F-847A-1F88767A2969}" srcOrd="0" destOrd="0" presId="urn:microsoft.com/office/officeart/2005/8/layout/vList2"/>
    <dgm:cxn modelId="{9869F940-2B78-424E-BE04-9E2DF931F5E7}" type="presParOf" srcId="{9A1C8EAF-F646-4D7B-9918-691ABDB8911B}" destId="{743D2715-B1AA-430F-847A-1F88767A2969}" srcOrd="0" destOrd="0" presId="urn:microsoft.com/office/officeart/2005/8/layout/vList2"/>
    <dgm:cxn modelId="{AC69FDE0-B171-40CF-8F6D-5F39598B26E2}" type="presParOf" srcId="{9A1C8EAF-F646-4D7B-9918-691ABDB8911B}" destId="{38D91748-A160-459B-BF0A-E65F8476B366}" srcOrd="1" destOrd="0" presId="urn:microsoft.com/office/officeart/2005/8/layout/vList2"/>
    <dgm:cxn modelId="{CC1020D7-C64B-45B5-9FBD-5CC927EF6594}" type="presParOf" srcId="{9A1C8EAF-F646-4D7B-9918-691ABDB8911B}" destId="{B733AC39-4775-4329-81C1-255A5F18F66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99D802-FDF3-4B09-8B37-37949EEE0607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DCD1575-A88D-42EC-9073-5281D0FF07CC}">
      <dgm:prSet/>
      <dgm:spPr/>
      <dgm:t>
        <a:bodyPr/>
        <a:lstStyle/>
        <a:p>
          <a:pPr algn="ctr" rtl="0"/>
          <a:r>
            <a:rPr lang="ru-RU" b="1" i="0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Сказуемое</a:t>
          </a:r>
          <a:endParaRPr lang="ru-RU" b="1" u="sng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0211F2-0DBD-4154-A5F3-9A45255569A1}" type="parTrans" cxnId="{78A83244-8F95-4363-A4A1-6B2A543F0291}">
      <dgm:prSet/>
      <dgm:spPr/>
      <dgm:t>
        <a:bodyPr/>
        <a:lstStyle/>
        <a:p>
          <a:endParaRPr lang="ru-RU"/>
        </a:p>
      </dgm:t>
    </dgm:pt>
    <dgm:pt modelId="{227FB623-D179-4737-8C05-2142D7792823}" type="sibTrans" cxnId="{78A83244-8F95-4363-A4A1-6B2A543F0291}">
      <dgm:prSet/>
      <dgm:spPr/>
      <dgm:t>
        <a:bodyPr/>
        <a:lstStyle/>
        <a:p>
          <a:endParaRPr lang="ru-RU"/>
        </a:p>
      </dgm:t>
    </dgm:pt>
    <dgm:pt modelId="{471CD24F-BEBF-4952-815D-3B202082B60A}" type="pres">
      <dgm:prSet presAssocID="{A599D802-FDF3-4B09-8B37-37949EEE060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8A682F2-BA2C-4A87-9AA4-4D35572812EA}" type="pres">
      <dgm:prSet presAssocID="{ADCD1575-A88D-42EC-9073-5281D0FF07CC}" presName="parentText" presStyleLbl="node1" presStyleIdx="0" presStyleCnt="1" custScaleX="57498" custLinFactNeighborX="-1084" custLinFactNeighborY="3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8A83244-8F95-4363-A4A1-6B2A543F0291}" srcId="{A599D802-FDF3-4B09-8B37-37949EEE0607}" destId="{ADCD1575-A88D-42EC-9073-5281D0FF07CC}" srcOrd="0" destOrd="0" parTransId="{570211F2-0DBD-4154-A5F3-9A45255569A1}" sibTransId="{227FB623-D179-4737-8C05-2142D7792823}"/>
    <dgm:cxn modelId="{63534793-B04D-43BB-890E-034F6EF97A97}" type="presOf" srcId="{ADCD1575-A88D-42EC-9073-5281D0FF07CC}" destId="{18A682F2-BA2C-4A87-9AA4-4D35572812EA}" srcOrd="0" destOrd="0" presId="urn:microsoft.com/office/officeart/2005/8/layout/vList2"/>
    <dgm:cxn modelId="{E2AA35A4-08D6-4A40-95EE-D56F3C103B47}" type="presOf" srcId="{A599D802-FDF3-4B09-8B37-37949EEE0607}" destId="{471CD24F-BEBF-4952-815D-3B202082B60A}" srcOrd="0" destOrd="0" presId="urn:microsoft.com/office/officeart/2005/8/layout/vList2"/>
    <dgm:cxn modelId="{7CC68BC0-FB33-4F0B-A2DE-D3B45156595D}" type="presParOf" srcId="{471CD24F-BEBF-4952-815D-3B202082B60A}" destId="{18A682F2-BA2C-4A87-9AA4-4D35572812E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2E72C8C-8234-49D6-97F4-5E4BF22AF2EE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010C20EB-CFD7-47E1-B4AE-2D09C5F898E7}">
      <dgm:prSet custT="1"/>
      <dgm:spPr/>
      <dgm:t>
        <a:bodyPr/>
        <a:lstStyle/>
        <a:p>
          <a:pPr algn="ctr" rtl="0"/>
          <a:r>
            <a:rPr lang="ru-RU" sz="5400" b="1" i="0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Подводим итог</a:t>
          </a:r>
          <a:endParaRPr lang="ru-RU" sz="5400" b="1" u="sng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EE025F-FB6A-4503-B21B-0B4C4D84ABC1}" type="parTrans" cxnId="{A6335374-D7DB-4559-932B-CD107CA228D8}">
      <dgm:prSet/>
      <dgm:spPr/>
      <dgm:t>
        <a:bodyPr/>
        <a:lstStyle/>
        <a:p>
          <a:pPr algn="ctr"/>
          <a:endParaRPr lang="ru-RU"/>
        </a:p>
      </dgm:t>
    </dgm:pt>
    <dgm:pt modelId="{21113C7A-FD99-43B9-8427-AD40B1BA0957}" type="sibTrans" cxnId="{A6335374-D7DB-4559-932B-CD107CA228D8}">
      <dgm:prSet/>
      <dgm:spPr/>
      <dgm:t>
        <a:bodyPr/>
        <a:lstStyle/>
        <a:p>
          <a:pPr algn="ctr"/>
          <a:endParaRPr lang="ru-RU"/>
        </a:p>
      </dgm:t>
    </dgm:pt>
    <dgm:pt modelId="{AD44C503-334A-4017-9BFF-F0A599B1EF23}" type="pres">
      <dgm:prSet presAssocID="{F2E72C8C-8234-49D6-97F4-5E4BF22AF2E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97BB001-8BDA-40EA-9FED-DCF59EAE7FFA}" type="pres">
      <dgm:prSet presAssocID="{010C20EB-CFD7-47E1-B4AE-2D09C5F898E7}" presName="parentText" presStyleLbl="node1" presStyleIdx="0" presStyleCnt="1" custLinFactNeighborX="7912" custLinFactNeighborY="-2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335374-D7DB-4559-932B-CD107CA228D8}" srcId="{F2E72C8C-8234-49D6-97F4-5E4BF22AF2EE}" destId="{010C20EB-CFD7-47E1-B4AE-2D09C5F898E7}" srcOrd="0" destOrd="0" parTransId="{06EE025F-FB6A-4503-B21B-0B4C4D84ABC1}" sibTransId="{21113C7A-FD99-43B9-8427-AD40B1BA0957}"/>
    <dgm:cxn modelId="{2922FD11-6458-43D3-888F-AD22FA1E9454}" type="presOf" srcId="{010C20EB-CFD7-47E1-B4AE-2D09C5F898E7}" destId="{A97BB001-8BDA-40EA-9FED-DCF59EAE7FFA}" srcOrd="0" destOrd="0" presId="urn:microsoft.com/office/officeart/2005/8/layout/vList2"/>
    <dgm:cxn modelId="{26F448BF-0C99-49E4-A321-D6A2D8AAA3DE}" type="presOf" srcId="{F2E72C8C-8234-49D6-97F4-5E4BF22AF2EE}" destId="{AD44C503-334A-4017-9BFF-F0A599B1EF23}" srcOrd="0" destOrd="0" presId="urn:microsoft.com/office/officeart/2005/8/layout/vList2"/>
    <dgm:cxn modelId="{5FCBD0A4-913D-4CB1-92EF-7DA9C228C602}" type="presParOf" srcId="{AD44C503-334A-4017-9BFF-F0A599B1EF23}" destId="{A97BB001-8BDA-40EA-9FED-DCF59EAE7FF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6B37578-3AAB-46F3-B6BA-BC976BB63A3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9A5EA2CA-579A-45EC-9487-51D289E50704}">
      <dgm:prSet/>
      <dgm:spPr/>
      <dgm:t>
        <a:bodyPr/>
        <a:lstStyle/>
        <a:p>
          <a:pPr algn="ctr" rtl="0"/>
          <a:r>
            <a:rPr lang="ru-RU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Проверь себя!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E17A84-D93D-454A-BA70-4CAD51615F24}" type="parTrans" cxnId="{0D26DD41-9F78-42E1-AED3-7EFD6099045B}">
      <dgm:prSet/>
      <dgm:spPr/>
      <dgm:t>
        <a:bodyPr/>
        <a:lstStyle/>
        <a:p>
          <a:endParaRPr lang="ru-RU"/>
        </a:p>
      </dgm:t>
    </dgm:pt>
    <dgm:pt modelId="{E5F72C5B-B94F-4CFB-B61E-C5E05F77E958}" type="sibTrans" cxnId="{0D26DD41-9F78-42E1-AED3-7EFD6099045B}">
      <dgm:prSet/>
      <dgm:spPr/>
      <dgm:t>
        <a:bodyPr/>
        <a:lstStyle/>
        <a:p>
          <a:endParaRPr lang="ru-RU"/>
        </a:p>
      </dgm:t>
    </dgm:pt>
    <dgm:pt modelId="{08BCA120-D98F-412B-9DF5-B3DA461907D9}" type="pres">
      <dgm:prSet presAssocID="{C6B37578-3AAB-46F3-B6BA-BC976BB63A3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BFDF531-0C31-4C8D-8DA7-C3818FD1E2A8}" type="pres">
      <dgm:prSet presAssocID="{9A5EA2CA-579A-45EC-9487-51D289E50704}" presName="parentText" presStyleLbl="node1" presStyleIdx="0" presStyleCnt="1" custLinFactNeighborX="-2273" custLinFactNeighborY="-17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D26DD41-9F78-42E1-AED3-7EFD6099045B}" srcId="{C6B37578-3AAB-46F3-B6BA-BC976BB63A33}" destId="{9A5EA2CA-579A-45EC-9487-51D289E50704}" srcOrd="0" destOrd="0" parTransId="{6AE17A84-D93D-454A-BA70-4CAD51615F24}" sibTransId="{E5F72C5B-B94F-4CFB-B61E-C5E05F77E958}"/>
    <dgm:cxn modelId="{3F05614A-B481-4B84-94FA-731DEA90F86E}" type="presOf" srcId="{9A5EA2CA-579A-45EC-9487-51D289E50704}" destId="{9BFDF531-0C31-4C8D-8DA7-C3818FD1E2A8}" srcOrd="0" destOrd="0" presId="urn:microsoft.com/office/officeart/2005/8/layout/vList2"/>
    <dgm:cxn modelId="{0C598BE7-7CAE-4D38-BE7A-7BF2382F872A}" type="presOf" srcId="{C6B37578-3AAB-46F3-B6BA-BC976BB63A33}" destId="{08BCA120-D98F-412B-9DF5-B3DA461907D9}" srcOrd="0" destOrd="0" presId="urn:microsoft.com/office/officeart/2005/8/layout/vList2"/>
    <dgm:cxn modelId="{7BC0817C-88B2-4A00-8CC2-D6D865AB72B0}" type="presParOf" srcId="{08BCA120-D98F-412B-9DF5-B3DA461907D9}" destId="{9BFDF531-0C31-4C8D-8DA7-C3818FD1E2A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B803A4-B9BD-4407-9865-60694020D26E}">
      <dsp:nvSpPr>
        <dsp:cNvPr id="0" name=""/>
        <dsp:cNvSpPr/>
      </dsp:nvSpPr>
      <dsp:spPr>
        <a:xfrm>
          <a:off x="0" y="0"/>
          <a:ext cx="3960440" cy="912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b="1" i="0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Подлежащее</a:t>
          </a:r>
          <a:endParaRPr lang="ru-RU" sz="39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549" y="44549"/>
        <a:ext cx="3871342" cy="8235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3D2715-B1AA-430F-847A-1F88767A2969}">
      <dsp:nvSpPr>
        <dsp:cNvPr id="0" name=""/>
        <dsp:cNvSpPr/>
      </dsp:nvSpPr>
      <dsp:spPr>
        <a:xfrm>
          <a:off x="0" y="31559"/>
          <a:ext cx="8466144" cy="4797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dirty="0" smtClean="0"/>
            <a:t>!!! Обратите внимание, что подлежащее может быть выражено </a:t>
          </a:r>
          <a:endParaRPr lang="ru-RU" sz="2000" kern="1200" dirty="0"/>
        </a:p>
      </dsp:txBody>
      <dsp:txXfrm>
        <a:off x="23417" y="54976"/>
        <a:ext cx="8419310" cy="432866"/>
      </dsp:txXfrm>
    </dsp:sp>
    <dsp:sp modelId="{B733AC39-4775-4329-81C1-255A5F18F668}">
      <dsp:nvSpPr>
        <dsp:cNvPr id="0" name=""/>
        <dsp:cNvSpPr/>
      </dsp:nvSpPr>
      <dsp:spPr>
        <a:xfrm>
          <a:off x="0" y="568860"/>
          <a:ext cx="8466144" cy="4797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dirty="0" smtClean="0"/>
            <a:t>неделимым, цельным словосочетанием.</a:t>
          </a:r>
          <a:endParaRPr lang="ru-RU" sz="2000" kern="1200" dirty="0"/>
        </a:p>
      </dsp:txBody>
      <dsp:txXfrm>
        <a:off x="23417" y="592277"/>
        <a:ext cx="8419310" cy="4328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A682F2-BA2C-4A87-9AA4-4D35572812EA}">
      <dsp:nvSpPr>
        <dsp:cNvPr id="0" name=""/>
        <dsp:cNvSpPr/>
      </dsp:nvSpPr>
      <dsp:spPr>
        <a:xfrm>
          <a:off x="1512137" y="103"/>
          <a:ext cx="4311246" cy="9360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i="0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Сказуемое</a:t>
          </a:r>
          <a:endParaRPr lang="ru-RU" sz="4000" b="1" u="sng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57829" y="45795"/>
        <a:ext cx="4219862" cy="8446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7BB001-8BDA-40EA-9FED-DCF59EAE7FFA}">
      <dsp:nvSpPr>
        <dsp:cNvPr id="0" name=""/>
        <dsp:cNvSpPr/>
      </dsp:nvSpPr>
      <dsp:spPr>
        <a:xfrm>
          <a:off x="0" y="157"/>
          <a:ext cx="6501324" cy="77741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400" b="1" i="0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Подводим итог</a:t>
          </a:r>
          <a:endParaRPr lang="ru-RU" sz="5400" b="1" u="sng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950" y="38107"/>
        <a:ext cx="6425424" cy="7015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FDF531-0C31-4C8D-8DA7-C3818FD1E2A8}">
      <dsp:nvSpPr>
        <dsp:cNvPr id="0" name=""/>
        <dsp:cNvSpPr/>
      </dsp:nvSpPr>
      <dsp:spPr>
        <a:xfrm>
          <a:off x="0" y="0"/>
          <a:ext cx="6120680" cy="1076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6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Проверь себя!</a:t>
          </a:r>
          <a:endParaRPr lang="ru-RU" sz="4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546" y="52546"/>
        <a:ext cx="6015588" cy="9713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3627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4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208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999745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233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880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1408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5169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5479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4411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1984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2476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6950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1508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322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1040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259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4287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1" r:id="rId13"/>
    <p:sldLayoutId id="2147483852" r:id="rId14"/>
    <p:sldLayoutId id="2147483853" r:id="rId15"/>
    <p:sldLayoutId id="2147483854" r:id="rId16"/>
    <p:sldLayoutId id="2147483855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rustutors.ru/oge/practicaoge/2036-praktika-ogje-2020-zadanie-2-sintaksicheskij-analiz-predlozhenija.html" TargetMode="External"/><Relationship Id="rId3" Type="http://schemas.openxmlformats.org/officeDocument/2006/relationships/diagramLayout" Target="../diagrams/layout5.xml"/><Relationship Id="rId7" Type="http://schemas.openxmlformats.org/officeDocument/2006/relationships/hyperlink" Target="https://www.youtube.com/watch?v=HkcW8ee6_Kg" TargetMode="Externa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10" Type="http://schemas.openxmlformats.org/officeDocument/2006/relationships/hyperlink" Target="https://rus-oge.sdamgia.ru/?redir" TargetMode="External"/><Relationship Id="rId4" Type="http://schemas.openxmlformats.org/officeDocument/2006/relationships/diagramQuickStyle" Target="../diagrams/quickStyle5.xml"/><Relationship Id="rId9" Type="http://schemas.openxmlformats.org/officeDocument/2006/relationships/hyperlink" Target="https://yandex.ru/tutor/subject/tag/problems/?ege_number_id=2038&amp;tag_id=19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484784"/>
            <a:ext cx="8299648" cy="4464496"/>
          </a:xfrm>
        </p:spPr>
        <p:txBody>
          <a:bodyPr>
            <a:noAutofit/>
          </a:bodyPr>
          <a:lstStyle/>
          <a:p>
            <a:pPr algn="ctr"/>
            <a:r>
              <a:rPr lang="ru-RU" sz="5400" b="1" u="sng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Задание №2 ОГЭ</a:t>
            </a:r>
          </a:p>
          <a:p>
            <a:pPr algn="ctr"/>
            <a:r>
              <a:rPr lang="ru-RU" sz="4400" b="1" i="1" dirty="0" smtClean="0">
                <a:solidFill>
                  <a:schemeClr val="tx1">
                    <a:lumMod val="9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Синтаксический анализ текста. </a:t>
            </a:r>
          </a:p>
          <a:p>
            <a:pPr algn="ctr"/>
            <a:r>
              <a:rPr lang="ru-RU" sz="2400" b="1" i="1" dirty="0" smtClean="0">
                <a:solidFill>
                  <a:schemeClr val="tx1">
                    <a:lumMod val="9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Грамматическая </a:t>
            </a:r>
          </a:p>
          <a:p>
            <a:pPr algn="ctr"/>
            <a:r>
              <a:rPr lang="ru-RU" sz="2400" b="1" i="1" dirty="0" smtClean="0">
                <a:solidFill>
                  <a:schemeClr val="tx1">
                    <a:lumMod val="9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основа </a:t>
            </a:r>
          </a:p>
          <a:p>
            <a:pPr algn="ctr"/>
            <a:r>
              <a:rPr lang="ru-RU" sz="2400" b="1" i="1" dirty="0" smtClean="0">
                <a:solidFill>
                  <a:schemeClr val="tx1">
                    <a:lumMod val="9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предложения.</a:t>
            </a:r>
          </a:p>
        </p:txBody>
      </p:sp>
    </p:spTree>
    <p:extLst>
      <p:ext uri="{BB962C8B-B14F-4D97-AF65-F5344CB8AC3E}">
        <p14:creationId xmlns:p14="http://schemas.microsoft.com/office/powerpoint/2010/main" val="10143028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7615682" cy="744034"/>
          </a:xfrm>
        </p:spPr>
        <p:txBody>
          <a:bodyPr/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Сложный случай ПГС - фразеологизм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628800"/>
            <a:ext cx="8568952" cy="4968552"/>
          </a:xfrm>
        </p:spPr>
        <p:txBody>
          <a:bodyPr>
            <a:no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 одержала победу. Спортсмены потерпели поражение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сказуемых-фразеологизмов: задел за живое, вышел из терпения, попал впросак, бьет баклуши, впал в сомнение, пляшет под чужую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дудку…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212061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836712"/>
            <a:ext cx="8496944" cy="6192688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же тогда отличить фразеологизм от составного именного сказуемого</a:t>
            </a:r>
            <a:r>
              <a:rPr lang="ru-RU" sz="36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Фразеологизм зачастую можно заменить одним словом (синонимом). 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впал в сомнение – сомневается, задел за живое – обидел, принимает участие – участвует.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Для проверки фразеологизма надо попробовать заменить в нем глагол на глагол-связку "быть". Это не получится, в отличие от именного сказуемого.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7184120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759698" cy="5928610"/>
          </a:xfrm>
        </p:spPr>
        <p:txBody>
          <a:bodyPr/>
          <a:lstStyle/>
          <a:p>
            <a:pPr algn="ctr"/>
            <a:r>
              <a:rPr lang="ru-RU" sz="40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Сравните: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сошел с ума. - Он был с ума. Нельзя заменить. Сказуемое-фразеологи­зм.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сидел грустный. - Он был грустный. Можно заменить. Составное именное сказуемое.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7544121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4895" y="345291"/>
            <a:ext cx="7498080" cy="92211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Составное глагольное сказуемое</a:t>
            </a:r>
            <a:endParaRPr lang="ru-RU" b="1" i="1" dirty="0">
              <a:solidFill>
                <a:schemeClr val="tx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5"/>
          <a:stretch/>
        </p:blipFill>
        <p:spPr bwMode="auto">
          <a:xfrm>
            <a:off x="640273" y="1052736"/>
            <a:ext cx="7872702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35289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548681"/>
            <a:ext cx="7704856" cy="5699726"/>
          </a:xfrm>
        </p:spPr>
        <p:txBody>
          <a:bodyPr>
            <a:normAutofit/>
          </a:bodyPr>
          <a:lstStyle/>
          <a:p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при выделении составного глагольного сказуемого учащиеся часто допускают ошибки, связанные с неумением разграничивать, в какой ситуации инфинитив (неопределенная форма глагола) – часть СГС, а в какой- второстепенный член предложения.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избежать подобных ошибок? 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541417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548680"/>
            <a:ext cx="7992888" cy="60486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</a:t>
            </a:r>
          </a:p>
          <a:p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Девочка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умеет читать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книги.</a:t>
            </a:r>
          </a:p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читель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попросил его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 ЧЁМ?)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выйти.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(выйти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–дополнение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не часть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сказуемого)</a:t>
            </a:r>
          </a:p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ривычка (КАКАЯ?)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бранить окружающих очень ей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мешала. (данном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случае грамматическая основа – привычка мешала (ПГС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пришел (ЗАЧЕМ?) посмотреть фильм.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данном случае грамматическая основа – я пришел (ПГС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dirty="0"/>
          </a:p>
          <a:p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184161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4624"/>
            <a:ext cx="7786112" cy="93610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Составное именное сказуемое</a:t>
            </a:r>
            <a:endParaRPr lang="ru-RU" sz="3600" b="1" i="1" dirty="0">
              <a:solidFill>
                <a:schemeClr val="tx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260" y="836712"/>
            <a:ext cx="6696744" cy="5803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24892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80728"/>
            <a:ext cx="7632848" cy="60486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вязку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БЫТЬ следует отличать от глагола БЫТЬ, имеющего следующие лексические значения: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«находиться» - Я была (находилась) в театре.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«иметься» - У меня был интересный журнал.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7686301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76672"/>
            <a:ext cx="7920880" cy="57717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4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была прекрасной </a:t>
            </a:r>
            <a:r>
              <a:rPr lang="ru-RU" sz="4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женщиной.</a:t>
            </a:r>
          </a:p>
          <a:p>
            <a:pPr marL="0" indent="0">
              <a:buNone/>
            </a:pP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Пояснение: если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они оба используются после связочного глагола, то только существительное мы можем выделить в качестве именной части сказуемого. Именно оно будет передавать лексическое значение.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308117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76672"/>
            <a:ext cx="7776864" cy="59046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Погода на улице (была) солнечная. 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 данного предложения – погода солнечная (СИС</a:t>
            </a:r>
            <a: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Пояснение: 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акие 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сказуемые отвечают на вопросы: кто такой? что такое? какой? каков? По сути, необходимо подставить глагол быть, чтобы увидеть именную часть и правильно выделить основу. 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394387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920880" cy="86409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Propisi" pitchFamily="2" charset="0"/>
              </a:rPr>
              <a:t>Задание №2 ОГЭ </a:t>
            </a:r>
            <a:br>
              <a:rPr lang="ru-RU" sz="3200" b="1" dirty="0" smtClean="0">
                <a:latin typeface="Propisi" pitchFamily="2" charset="0"/>
              </a:rPr>
            </a:br>
            <a:r>
              <a:rPr lang="ru-RU" sz="3200" b="1" dirty="0" smtClean="0">
                <a:latin typeface="Propisi" pitchFamily="2" charset="0"/>
              </a:rPr>
              <a:t>Синтаксический анализ текста</a:t>
            </a:r>
            <a:endParaRPr lang="ru-RU" sz="3200" b="1" dirty="0">
              <a:latin typeface="Propisi" pitchFamily="2" charset="0"/>
            </a:endParaRPr>
          </a:p>
        </p:txBody>
      </p:sp>
      <p:pic>
        <p:nvPicPr>
          <p:cNvPr id="1028" name="Picture 4" descr="https://skr.sh/i/270420/w0SLPg6z.png?download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590" y="3068960"/>
            <a:ext cx="6790631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kr.sh/i/270420/yuDrDEQm.png?download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8012677" cy="218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1576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349112888"/>
              </p:ext>
            </p:extLst>
          </p:nvPr>
        </p:nvGraphicFramePr>
        <p:xfrm>
          <a:off x="899592" y="332656"/>
          <a:ext cx="6501324" cy="778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412776"/>
            <a:ext cx="8640960" cy="4835631"/>
          </a:xfrm>
        </p:spPr>
        <p:txBody>
          <a:bodyPr>
            <a:normAutofit lnSpcReduction="10000"/>
          </a:bodyPr>
          <a:lstStyle/>
          <a:p>
            <a:pPr marL="82296" indent="0">
              <a:buNone/>
            </a:pPr>
            <a:r>
              <a:rPr lang="ru-RU" sz="3000" b="1" u="sng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 </a:t>
            </a:r>
            <a:r>
              <a:rPr lang="ru-RU" sz="3000" b="1" u="sng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нужно повторить?</a:t>
            </a:r>
          </a:p>
          <a:p>
            <a:r>
              <a:rPr lang="ru-RU" sz="3000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3000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ипы </a:t>
            </a:r>
            <a:r>
              <a:rPr lang="ru-RU" sz="3000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подлежащего и сказуемого и способы их выражения.</a:t>
            </a:r>
          </a:p>
          <a:p>
            <a:r>
              <a:rPr lang="ru-RU" sz="3000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Типы </a:t>
            </a:r>
            <a:r>
              <a:rPr lang="ru-RU" sz="3000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односоставных предложений.</a:t>
            </a:r>
          </a:p>
          <a:p>
            <a:r>
              <a:rPr lang="ru-RU" sz="3000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Обособленные </a:t>
            </a:r>
            <a:r>
              <a:rPr lang="ru-RU" sz="3000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члены предложения (в </a:t>
            </a:r>
            <a:r>
              <a:rPr lang="ru-RU" sz="3000" dirty="0" err="1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т.ч</a:t>
            </a:r>
            <a:r>
              <a:rPr lang="ru-RU" sz="3000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. уточняющие).</a:t>
            </a:r>
          </a:p>
          <a:p>
            <a:r>
              <a:rPr lang="ru-RU" sz="3000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Разграничение </a:t>
            </a:r>
            <a:r>
              <a:rPr lang="ru-RU" sz="3000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союзов и союзных слов.</a:t>
            </a:r>
          </a:p>
          <a:p>
            <a:r>
              <a:rPr lang="ru-RU" sz="3000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Типы </a:t>
            </a:r>
            <a:r>
              <a:rPr lang="ru-RU" sz="3000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придаточных предложений. </a:t>
            </a:r>
          </a:p>
          <a:p>
            <a:r>
              <a:rPr lang="ru-RU" sz="3000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Типы </a:t>
            </a:r>
            <a:r>
              <a:rPr lang="ru-RU" sz="3000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СПП с несколькими придаточными.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41262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интаксический анализ _ Задание 2 ОГЭ _ Русский язык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035" y="908720"/>
            <a:ext cx="9089965" cy="5112568"/>
          </a:xfrm>
        </p:spPr>
      </p:pic>
    </p:spTree>
    <p:extLst>
      <p:ext uri="{BB962C8B-B14F-4D97-AF65-F5344CB8AC3E}">
        <p14:creationId xmlns:p14="http://schemas.microsoft.com/office/powerpoint/2010/main" val="33312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951510156"/>
              </p:ext>
            </p:extLst>
          </p:nvPr>
        </p:nvGraphicFramePr>
        <p:xfrm>
          <a:off x="1403648" y="476672"/>
          <a:ext cx="6120680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700808"/>
            <a:ext cx="8682168" cy="4547592"/>
          </a:xfrm>
        </p:spPr>
        <p:txBody>
          <a:bodyPr>
            <a:normAutofit/>
          </a:bodyPr>
          <a:lstStyle/>
          <a:p>
            <a:pPr marL="82296" indent="0"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 Урок по теории к заданию можно посмотреть по следующей ссылке:</a:t>
            </a:r>
          </a:p>
          <a:p>
            <a:pPr marL="82296" indent="0" algn="just">
              <a:buNone/>
            </a:pP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https://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www.youtube.com/watch?v=HkcW8ee6_Kg</a:t>
            </a:r>
            <a:endParaRPr lang="ru-RU" sz="2400" dirty="0" smtClean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82296" indent="0" algn="just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82296" indent="0"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2. Потренироваться в выполнении задания можно по ссылкам: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8"/>
              </a:rPr>
              <a:t>https://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8"/>
              </a:rPr>
              <a:t>rustutors.ru/oge/practicaoge/2036-praktika-ogje-2020-zadanie-2-sintaksicheskij-analiz-predlozhenija.html</a:t>
            </a:r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9"/>
              </a:rPr>
              <a:t>https://yandex.ru/tutor/subject/tag/problems/?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9"/>
              </a:rPr>
              <a:t>ege_number_id=2038&amp;tag_id=19</a:t>
            </a:r>
            <a:endParaRPr lang="ru-RU" sz="2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10"/>
              </a:rPr>
              <a:t>https://rus-oge.sdamgia.ru/?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10"/>
              </a:rPr>
              <a:t>redir</a:t>
            </a:r>
            <a:endParaRPr lang="ru-RU" sz="2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82296" indent="0" algn="just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82296" indent="0" algn="just">
              <a:buNone/>
            </a:pP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554769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988840"/>
            <a:ext cx="8650208" cy="2952328"/>
          </a:xfrm>
        </p:spPr>
        <p:txBody>
          <a:bodyPr>
            <a:noAutofit/>
          </a:bodyPr>
          <a:lstStyle/>
          <a:p>
            <a:pPr algn="ctr"/>
            <a:r>
              <a:rPr lang="ru-RU" sz="8000" b="1" dirty="0" smtClean="0">
                <a:solidFill>
                  <a:srgbClr val="002060"/>
                </a:solidFill>
                <a:latin typeface="Propisi" pitchFamily="2" charset="0"/>
              </a:rPr>
              <a:t>Тренировочные задания</a:t>
            </a:r>
            <a:endParaRPr lang="ru-RU" sz="8000" b="1" dirty="0">
              <a:solidFill>
                <a:srgbClr val="002060"/>
              </a:solidFill>
              <a:latin typeface="Propis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025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68660"/>
            <a:ext cx="7498080" cy="634082"/>
          </a:xfrm>
        </p:spPr>
        <p:txBody>
          <a:bodyPr>
            <a:noAutofit/>
          </a:bodyPr>
          <a:lstStyle/>
          <a:p>
            <a:pPr algn="ctr"/>
            <a:r>
              <a:rPr lang="ru-RU" sz="4400" b="1" u="sng" dirty="0" smtClean="0">
                <a:latin typeface="Times New Roman" pitchFamily="18" charset="0"/>
                <a:cs typeface="Times New Roman" pitchFamily="18" charset="0"/>
              </a:rPr>
              <a:t> Вариант 8</a:t>
            </a:r>
            <a:endParaRPr lang="ru-RU" sz="4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88640"/>
            <a:ext cx="7746064" cy="994122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326778"/>
            <a:ext cx="8993080" cy="498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3900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498080" cy="1008112"/>
          </a:xfrm>
        </p:spPr>
        <p:txBody>
          <a:bodyPr>
            <a:noAutofit/>
          </a:bodyPr>
          <a:lstStyle/>
          <a:p>
            <a:pPr algn="ctr"/>
            <a:r>
              <a:rPr lang="ru-RU" sz="4400" b="1" u="sng" dirty="0" smtClean="0">
                <a:latin typeface="Times New Roman" pitchFamily="18" charset="0"/>
                <a:cs typeface="Times New Roman" pitchFamily="18" charset="0"/>
              </a:rPr>
              <a:t>Вариант 14</a:t>
            </a:r>
            <a:br>
              <a:rPr lang="ru-RU" sz="4400" b="1" u="sng" dirty="0" smtClean="0">
                <a:latin typeface="Times New Roman" pitchFamily="18" charset="0"/>
                <a:cs typeface="Times New Roman" pitchFamily="18" charset="0"/>
              </a:rPr>
            </a:br>
            <a:endParaRPr lang="ru-RU" sz="44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0768"/>
            <a:ext cx="8640960" cy="5190819"/>
          </a:xfrm>
        </p:spPr>
      </p:pic>
    </p:spTree>
    <p:extLst>
      <p:ext uri="{BB962C8B-B14F-4D97-AF65-F5344CB8AC3E}">
        <p14:creationId xmlns:p14="http://schemas.microsoft.com/office/powerpoint/2010/main" val="10812420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628800"/>
            <a:ext cx="7920880" cy="2520280"/>
          </a:xfrm>
        </p:spPr>
        <p:txBody>
          <a:bodyPr>
            <a:noAutofit/>
          </a:bodyPr>
          <a:lstStyle/>
          <a:p>
            <a:pPr algn="ctr"/>
            <a:r>
              <a:rPr lang="ru-RU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7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0283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856984" cy="1503040"/>
          </a:xfrm>
        </p:spPr>
        <p:txBody>
          <a:bodyPr>
            <a:noAutofit/>
          </a:bodyPr>
          <a:lstStyle/>
          <a:p>
            <a:pPr algn="ctr"/>
            <a:r>
              <a:rPr lang="ru-RU" sz="3200" b="1" u="sng" dirty="0" smtClean="0">
                <a:latin typeface="Propisi" pitchFamily="2" charset="0"/>
              </a:rPr>
              <a:t>Задание №2 ОГЭ </a:t>
            </a:r>
            <a:br>
              <a:rPr lang="ru-RU" sz="3200" b="1" u="sng" dirty="0" smtClean="0">
                <a:latin typeface="Propisi" pitchFamily="2" charset="0"/>
              </a:rPr>
            </a:br>
            <a:r>
              <a:rPr lang="ru-RU" sz="3200" b="1" u="sng" dirty="0" smtClean="0">
                <a:latin typeface="Propisi" pitchFamily="2" charset="0"/>
              </a:rPr>
              <a:t>(проверка умения находить грамматическую основу предложения)</a:t>
            </a:r>
            <a:endParaRPr lang="ru-RU" sz="3200" b="1" u="sng" dirty="0">
              <a:latin typeface="Propisi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060848"/>
            <a:ext cx="8466144" cy="4392488"/>
          </a:xfrm>
        </p:spPr>
        <p:txBody>
          <a:bodyPr>
            <a:normAutofit fontScale="85000" lnSpcReduction="10000"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Грамматическая основа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– это главные члены предложения: подлежащее и сказуемое.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Необходимо помнить, что в русском языке есть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двусоставные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предложения (где есть оба главных члена) и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односоставные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предложения (есть только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один главный член).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Иногда в предложениях могут быть однородные подлежащие или однородные сказуемые.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9815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837374539"/>
              </p:ext>
            </p:extLst>
          </p:nvPr>
        </p:nvGraphicFramePr>
        <p:xfrm>
          <a:off x="2627784" y="260648"/>
          <a:ext cx="3960440" cy="9221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0768"/>
            <a:ext cx="8466144" cy="5256584"/>
          </a:xfrm>
        </p:spPr>
        <p:txBody>
          <a:bodyPr>
            <a:normAutofit fontScale="85000" lnSpcReduction="20000"/>
          </a:bodyPr>
          <a:lstStyle/>
          <a:p>
            <a:pPr marL="82296" indent="0">
              <a:buNone/>
            </a:pPr>
            <a:r>
              <a:rPr lang="ru-RU" sz="2400" b="1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Подлежащее</a:t>
            </a:r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главный член предложения, который отвечает на вопросы </a:t>
            </a:r>
            <a:r>
              <a:rPr lang="ru-RU" sz="2400" b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кто? что?, </a:t>
            </a:r>
            <a:r>
              <a:rPr lang="ru-RU" sz="2400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даже если оно не изменяется по </a:t>
            </a:r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падежам (как наречие или глагол).</a:t>
            </a:r>
            <a:r>
              <a:rPr lang="ru-RU" sz="2400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!!! Именительный </a:t>
            </a:r>
            <a:r>
              <a:rPr lang="ru-RU" sz="2400" b="1" i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падеж – единственный падеж, с помощью которого может выражаться подлежащее</a:t>
            </a:r>
            <a:r>
              <a:rPr lang="ru-RU" sz="2400" b="1" i="1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82296" indent="0">
              <a:buNone/>
            </a:pPr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Чаще всего подлежащее выражено существительным или местоимением. </a:t>
            </a:r>
          </a:p>
          <a:p>
            <a:pPr marL="82296" indent="0">
              <a:buNone/>
            </a:pPr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Оно может быть выражено и другими частями речи в значении существительного:</a:t>
            </a:r>
          </a:p>
          <a:p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Имя прилагательное</a:t>
            </a:r>
          </a:p>
          <a:p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Глагол</a:t>
            </a:r>
          </a:p>
          <a:p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Имя числительное</a:t>
            </a:r>
          </a:p>
          <a:p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Местоимение</a:t>
            </a:r>
          </a:p>
          <a:p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Наречие</a:t>
            </a:r>
          </a:p>
          <a:p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Причастие </a:t>
            </a:r>
          </a:p>
          <a:p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Междометие</a:t>
            </a:r>
          </a:p>
        </p:txBody>
      </p:sp>
    </p:spTree>
    <p:extLst>
      <p:ext uri="{BB962C8B-B14F-4D97-AF65-F5344CB8AC3E}">
        <p14:creationId xmlns:p14="http://schemas.microsoft.com/office/powerpoint/2010/main" val="25017953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2211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Подлежащее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1152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2919428"/>
              </p:ext>
            </p:extLst>
          </p:nvPr>
        </p:nvGraphicFramePr>
        <p:xfrm>
          <a:off x="467544" y="332656"/>
          <a:ext cx="8466144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1446528"/>
              </p:ext>
            </p:extLst>
          </p:nvPr>
        </p:nvGraphicFramePr>
        <p:xfrm>
          <a:off x="179512" y="1484785"/>
          <a:ext cx="8856984" cy="5206227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5273353"/>
                <a:gridCol w="3583631"/>
              </a:tblGrid>
              <a:tr h="246928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</a:t>
                      </a:r>
                    </a:p>
                  </a:txBody>
                  <a:tcPr marL="1544" marR="1544" marT="1544" marB="1544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Примеры</a:t>
                      </a:r>
                    </a:p>
                  </a:txBody>
                  <a:tcPr marL="1544" marR="1544" marT="1544" marB="1544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978448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Имя в именительном падеже (наречие) + имя в родительном падеже</a:t>
                      </a:r>
                    </a:p>
                  </a:txBody>
                  <a:tcPr marL="1544" marR="1544" marT="1544" marB="1544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u="sng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Пять стульев</a:t>
                      </a:r>
                      <a:r>
                        <a:rPr lang="ru-RU" sz="16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стояло у стены.</a:t>
                      </a:r>
                      <a:br>
                        <a:rPr lang="ru-RU" sz="16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u="sng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Несколько стульев</a:t>
                      </a:r>
                      <a:r>
                        <a:rPr lang="ru-RU" sz="16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стояло у стены.</a:t>
                      </a:r>
                      <a:br>
                        <a:rPr lang="ru-RU" sz="16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u="sng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Часть стульев</a:t>
                      </a:r>
                      <a:r>
                        <a:rPr lang="ru-RU" sz="16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стояла у стены.</a:t>
                      </a:r>
                      <a:br>
                        <a:rPr lang="ru-RU" sz="16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u="sng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Много стульев</a:t>
                      </a:r>
                      <a:r>
                        <a:rPr lang="ru-RU" sz="16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стояло у стены.</a:t>
                      </a:r>
                    </a:p>
                  </a:txBody>
                  <a:tcPr marL="1544" marR="1544" marT="1544" marB="1544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874135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Имя в именительном падеже + имя в родительном падеже с предлогом из</a:t>
                      </a:r>
                    </a:p>
                  </a:txBody>
                  <a:tcPr marL="1544" marR="1544" marT="1544" marB="1544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u="sng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Двое из нас</a:t>
                      </a:r>
                      <a:r>
                        <a:rPr lang="ru-RU" sz="16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поедут в столицу.</a:t>
                      </a:r>
                      <a:br>
                        <a:rPr lang="ru-RU" sz="16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u="sng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Каждый из нас</a:t>
                      </a:r>
                      <a:r>
                        <a:rPr lang="ru-RU" sz="16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поедет в столицу.</a:t>
                      </a:r>
                      <a:br>
                        <a:rPr lang="ru-RU" sz="16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u="sng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Многие из нас</a:t>
                      </a:r>
                      <a:r>
                        <a:rPr lang="ru-RU" sz="16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поедут в столицу.</a:t>
                      </a:r>
                    </a:p>
                  </a:txBody>
                  <a:tcPr marL="1544" marR="1544" marT="1544" marB="1544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734608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Имя в именительном падеже + имя в творительном падеже с предлогом с (только при сказуемом – во множественном числе!)</a:t>
                      </a:r>
                    </a:p>
                  </a:txBody>
                  <a:tcPr marL="1544" marR="1544" marT="1544" marB="1544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Ср.: </a:t>
                      </a:r>
                      <a:r>
                        <a:rPr lang="ru-RU" sz="1600" u="sng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Мать с сыном</a:t>
                      </a:r>
                      <a:r>
                        <a:rPr lang="ru-RU" sz="16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поедут (мн. ч.) отдыхать.</a:t>
                      </a:r>
                      <a:br>
                        <a:rPr lang="ru-RU" sz="16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u="sng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Мать</a:t>
                      </a:r>
                      <a:r>
                        <a:rPr lang="ru-RU" sz="16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сыном поедет (ед. ч.) отдыхать.</a:t>
                      </a:r>
                    </a:p>
                  </a:txBody>
                  <a:tcPr marL="1544" marR="1544" marT="1544" marB="1544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689237">
                <a:tc>
                  <a:txBody>
                    <a:bodyPr/>
                    <a:lstStyle/>
                    <a:p>
                      <a:r>
                        <a:rPr lang="ru-RU" sz="1600">
                          <a:solidFill>
                            <a:schemeClr val="tx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Существительные начало, середина, конец + существительное в родительном падеже</a:t>
                      </a:r>
                    </a:p>
                  </a:txBody>
                  <a:tcPr marL="1544" marR="1544" marT="1544" marB="1544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Стоял </a:t>
                      </a:r>
                      <a:r>
                        <a:rPr lang="ru-RU" sz="1600" u="sng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конец сентября</a:t>
                      </a:r>
                      <a:r>
                        <a:rPr lang="ru-RU" sz="16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1544" marR="1544" marT="1544" marB="1544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1138557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Существительное + согласуемое имя (фразеологизм, терминологическое сочетание и словосочетание с метафорическим значением)</a:t>
                      </a:r>
                    </a:p>
                  </a:txBody>
                  <a:tcPr marL="1544" marR="1544" marT="1544" marB="1544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u="sng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Млечный путь</a:t>
                      </a:r>
                      <a:r>
                        <a:rPr lang="ru-RU" sz="16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разостлался по небу.</a:t>
                      </a:r>
                      <a:br>
                        <a:rPr lang="ru-RU" sz="16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u="sng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Белые мухи</a:t>
                      </a:r>
                      <a:r>
                        <a:rPr lang="ru-RU" sz="16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(снежинки) кружили в небе.</a:t>
                      </a:r>
                      <a:br>
                        <a:rPr lang="ru-RU" sz="16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u="sng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Шапка</a:t>
                      </a:r>
                      <a:r>
                        <a:rPr lang="ru-RU" sz="16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русых </a:t>
                      </a:r>
                      <a:r>
                        <a:rPr lang="ru-RU" sz="1600" u="sng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кудрей</a:t>
                      </a:r>
                      <a:r>
                        <a:rPr lang="ru-RU" sz="16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колыхалась на его голове.</a:t>
                      </a:r>
                    </a:p>
                  </a:txBody>
                  <a:tcPr marL="1544" marR="1544" marT="1544" marB="1544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544314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Неопределённое местоимение (от основ кто, что) + согласуемое имя</a:t>
                      </a:r>
                    </a:p>
                  </a:txBody>
                  <a:tcPr marL="1544" marR="1544" marT="1544" marB="1544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u="sng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Что-то неприятное</a:t>
                      </a:r>
                      <a:r>
                        <a:rPr lang="ru-RU" sz="16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было во всем его облике.</a:t>
                      </a:r>
                    </a:p>
                  </a:txBody>
                  <a:tcPr marL="1544" marR="1544" marT="1544" marB="1544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05172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771800" y="159393"/>
            <a:ext cx="7498080" cy="792088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ВНИМАНИЕ!!!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683568" y="1052736"/>
            <a:ext cx="7890080" cy="5195664"/>
          </a:xfrm>
        </p:spPr>
        <p:txBody>
          <a:bodyPr>
            <a:normAutofit/>
          </a:bodyPr>
          <a:lstStyle/>
          <a:p>
            <a:pPr algn="ctr" eaLnBrk="1" hangingPunct="1">
              <a:buFont typeface="Wingdings" pitchFamily="2" charset="2"/>
              <a:buNone/>
            </a:pPr>
            <a:r>
              <a:rPr lang="ru-RU" sz="4000" b="1" u="sng" dirty="0" smtClean="0">
                <a:effectLst/>
                <a:latin typeface="Times New Roman" pitchFamily="18" charset="0"/>
              </a:rPr>
              <a:t>Мне</a:t>
            </a:r>
            <a:r>
              <a:rPr lang="ru-RU" sz="4000" b="1" dirty="0" smtClean="0">
                <a:effectLst/>
                <a:latin typeface="Times New Roman" pitchFamily="18" charset="0"/>
              </a:rPr>
              <a:t> не нравится. </a:t>
            </a:r>
          </a:p>
          <a:p>
            <a:pPr algn="ctr" eaLnBrk="1" hangingPunct="1">
              <a:buFont typeface="Wingdings" pitchFamily="2" charset="2"/>
              <a:buNone/>
            </a:pPr>
            <a:endParaRPr lang="ru-RU" sz="1200" dirty="0" smtClean="0"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algn="just"/>
            <a:r>
              <a:rPr lang="ru-RU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</a:rPr>
              <a:t>Слова МНЕ, ТЕБЕ, ЕМУ, ЕЙ, НАМ, ВАМ, ИМ не могут быть подлежащим!</a:t>
            </a:r>
          </a:p>
          <a:p>
            <a:pPr marL="82296" indent="0" algn="just">
              <a:buNone/>
            </a:pPr>
            <a:endParaRPr lang="ru-RU" dirty="0" smtClean="0"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ru-RU" sz="4000" b="1" dirty="0" smtClean="0">
                <a:latin typeface="Times New Roman" pitchFamily="18" charset="0"/>
              </a:rPr>
              <a:t>Солнышко закрыла </a:t>
            </a:r>
            <a:r>
              <a:rPr lang="ru-RU" sz="4000" b="1" u="sng" dirty="0" smtClean="0">
                <a:latin typeface="Times New Roman" pitchFamily="18" charset="0"/>
              </a:rPr>
              <a:t>туча</a:t>
            </a:r>
            <a:r>
              <a:rPr lang="ru-RU" sz="4000" b="1" dirty="0" smtClean="0">
                <a:latin typeface="Times New Roman" pitchFamily="18" charset="0"/>
              </a:rPr>
              <a:t>.</a:t>
            </a:r>
          </a:p>
          <a:p>
            <a:pPr marL="82296" indent="0" algn="ctr">
              <a:buNone/>
            </a:pPr>
            <a:r>
              <a:rPr lang="ru-RU" sz="2800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itchFamily="18" charset="0"/>
              </a:rPr>
              <a:t>Не путайте </a:t>
            </a:r>
            <a:r>
              <a:rPr lang="ru-RU" sz="280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itchFamily="18" charset="0"/>
              </a:rPr>
              <a:t>И.п</a:t>
            </a:r>
            <a:r>
              <a:rPr lang="ru-RU" sz="2800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itchFamily="18" charset="0"/>
              </a:rPr>
              <a:t>. (производит действие) с </a:t>
            </a:r>
            <a:r>
              <a:rPr lang="ru-RU" sz="280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itchFamily="18" charset="0"/>
              </a:rPr>
              <a:t>В.п</a:t>
            </a:r>
            <a:r>
              <a:rPr lang="ru-RU" sz="2800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itchFamily="18" charset="0"/>
              </a:rPr>
              <a:t>.</a:t>
            </a:r>
          </a:p>
          <a:p>
            <a:pPr marL="82296" indent="0" algn="ctr">
              <a:buNone/>
            </a:pPr>
            <a:endParaRPr lang="ru-RU" sz="2800" dirty="0" smtClean="0">
              <a:solidFill>
                <a:schemeClr val="tx1">
                  <a:lumMod val="95000"/>
                </a:schemeClr>
              </a:solidFill>
              <a:latin typeface="Times New Roman" pitchFamily="18" charset="0"/>
            </a:endParaRPr>
          </a:p>
          <a:p>
            <a:pPr algn="just"/>
            <a:r>
              <a:rPr lang="ru-RU" sz="2800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</a:rPr>
              <a:t>В СПП в роли подлежащего могут быть союзные слова КОТОРЫЙ, ЧТО, КТО.</a:t>
            </a:r>
            <a:endParaRPr lang="ru-RU" sz="2800" dirty="0" smtClean="0">
              <a:solidFill>
                <a:schemeClr val="tx1">
                  <a:lumMod val="95000"/>
                </a:schemeClr>
              </a:solidFill>
              <a:effectLst/>
              <a:latin typeface="Times New Roman" pitchFamily="18" charset="0"/>
            </a:endParaRPr>
          </a:p>
          <a:p>
            <a:pPr algn="ctr" eaLnBrk="1" hangingPunct="1">
              <a:buFont typeface="Wingdings" pitchFamily="2" charset="2"/>
              <a:buNone/>
            </a:pPr>
            <a:endParaRPr lang="ru-RU" sz="4000" b="1" dirty="0" smtClean="0">
              <a:effectLst/>
              <a:latin typeface="Times New Roman" pitchFamily="18" charset="0"/>
            </a:endParaRPr>
          </a:p>
          <a:p>
            <a:pPr algn="ctr" eaLnBrk="1" hangingPunct="1">
              <a:buFont typeface="Wingdings" pitchFamily="2" charset="2"/>
              <a:buNone/>
            </a:pPr>
            <a:endParaRPr lang="ru-RU" sz="4000" b="1" dirty="0" smtClean="0">
              <a:effectLst/>
              <a:latin typeface="Times New Roman" pitchFamily="18" charset="0"/>
            </a:endParaRPr>
          </a:p>
        </p:txBody>
      </p:sp>
      <p:sp>
        <p:nvSpPr>
          <p:cNvPr id="7172" name="Line 6"/>
          <p:cNvSpPr>
            <a:spLocks noChangeShapeType="1"/>
          </p:cNvSpPr>
          <p:nvPr/>
        </p:nvSpPr>
        <p:spPr bwMode="auto">
          <a:xfrm flipH="1">
            <a:off x="3060502" y="1021712"/>
            <a:ext cx="863600" cy="1008062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73" name="Line 8"/>
          <p:cNvSpPr>
            <a:spLocks noChangeShapeType="1"/>
          </p:cNvSpPr>
          <p:nvPr/>
        </p:nvSpPr>
        <p:spPr bwMode="auto">
          <a:xfrm>
            <a:off x="2843808" y="1148808"/>
            <a:ext cx="1296988" cy="792162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76" name="Line 11"/>
          <p:cNvSpPr>
            <a:spLocks noChangeShapeType="1"/>
          </p:cNvSpPr>
          <p:nvPr/>
        </p:nvSpPr>
        <p:spPr bwMode="auto">
          <a:xfrm>
            <a:off x="4175490" y="1710381"/>
            <a:ext cx="28797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2123728" y="3933056"/>
            <a:ext cx="2448272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4175490" y="1772816"/>
            <a:ext cx="28797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562700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031890815"/>
              </p:ext>
            </p:extLst>
          </p:nvPr>
        </p:nvGraphicFramePr>
        <p:xfrm>
          <a:off x="611560" y="476672"/>
          <a:ext cx="7498080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628800"/>
            <a:ext cx="8712968" cy="4501480"/>
          </a:xfrm>
        </p:spPr>
        <p:txBody>
          <a:bodyPr>
            <a:normAutofit/>
          </a:bodyPr>
          <a:lstStyle/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Сказуемое - это главный член предложения, который отвечает на вопросы: что делать/сделать?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аков? кто это/что это? и другие.</a:t>
            </a:r>
          </a:p>
          <a:p>
            <a:pPr marL="82296" indent="0">
              <a:buNone/>
            </a:pP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ВИДЫ СКАЗУЕМЫХ:</a:t>
            </a:r>
          </a:p>
          <a:p>
            <a:pPr marL="82296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Простое глагольное сказуемое (ПГС)</a:t>
            </a:r>
          </a:p>
          <a:p>
            <a:pPr marL="82296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2) Составное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глагольное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сказуемое (СГС)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82296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3) Составное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именное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сказуемое (СИС)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82296" indent="0">
              <a:buNone/>
            </a:pP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4582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Простое глагольное сказуемое</a:t>
            </a:r>
            <a:endParaRPr lang="ru-RU" b="1" i="1" dirty="0">
              <a:solidFill>
                <a:schemeClr val="tx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4" r="3640"/>
          <a:stretch/>
        </p:blipFill>
        <p:spPr bwMode="auto">
          <a:xfrm>
            <a:off x="683568" y="980728"/>
            <a:ext cx="7848872" cy="565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44328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894</TotalTime>
  <Words>636</Words>
  <Application>Microsoft Office PowerPoint</Application>
  <PresentationFormat>Экран (4:3)</PresentationFormat>
  <Paragraphs>99</Paragraphs>
  <Slides>26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4" baseType="lpstr">
      <vt:lpstr>Arial</vt:lpstr>
      <vt:lpstr>Century Gothic</vt:lpstr>
      <vt:lpstr>Propisi</vt:lpstr>
      <vt:lpstr>Times New Roman</vt:lpstr>
      <vt:lpstr>Verdana</vt:lpstr>
      <vt:lpstr>Wingdings</vt:lpstr>
      <vt:lpstr>Wingdings 3</vt:lpstr>
      <vt:lpstr>Ион</vt:lpstr>
      <vt:lpstr>Презентация PowerPoint</vt:lpstr>
      <vt:lpstr>Задание №2 ОГЭ  Синтаксический анализ текста</vt:lpstr>
      <vt:lpstr>Задание №2 ОГЭ  (проверка умения находить грамматическую основу предложения)</vt:lpstr>
      <vt:lpstr>Презентация PowerPoint</vt:lpstr>
      <vt:lpstr>Подлежащее</vt:lpstr>
      <vt:lpstr>Презентация PowerPoint</vt:lpstr>
      <vt:lpstr>ВНИМАНИЕ!!!</vt:lpstr>
      <vt:lpstr>Презентация PowerPoint</vt:lpstr>
      <vt:lpstr>Простое глагольное сказуемое</vt:lpstr>
      <vt:lpstr>Сложный случай ПГС - фразеологизм</vt:lpstr>
      <vt:lpstr>Презентация PowerPoint</vt:lpstr>
      <vt:lpstr>Сравните: Он сошел с ума. - Он был с ума. Нельзя заменить. Сказуемое-фразеологи­зм.  Он сидел грустный. - Он был грустный. Можно заменить. Составное именное сказуемое. </vt:lpstr>
      <vt:lpstr>Составное глагольное сказуемое</vt:lpstr>
      <vt:lpstr>Презентация PowerPoint</vt:lpstr>
      <vt:lpstr>Презентация PowerPoint</vt:lpstr>
      <vt:lpstr> Составное именное сказуемое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Тренировочные задания</vt:lpstr>
      <vt:lpstr> Вариант 8</vt:lpstr>
      <vt:lpstr>Вариант 14 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ГОТОВИМСЯ К ОГЭ-2020</dc:title>
  <dc:creator>Нина Петровна</dc:creator>
  <cp:lastModifiedBy>Альбина</cp:lastModifiedBy>
  <cp:revision>136</cp:revision>
  <dcterms:created xsi:type="dcterms:W3CDTF">2019-12-08T13:15:19Z</dcterms:created>
  <dcterms:modified xsi:type="dcterms:W3CDTF">2023-11-27T10:23:03Z</dcterms:modified>
</cp:coreProperties>
</file>