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9B12AE-7000-477D-A8EE-3AA1C401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6EEC7B6-5BA6-45ED-9A50-28E5B9384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4A2383-EF71-4F94-86FA-E68F38DB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453FF7-0751-4A81-A591-3B885A1F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228073-85D0-46B3-9B0C-5D24360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CCFB706-9B9F-4680-927D-49E592CAA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0329E2-57E5-465F-81FE-113F9842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B9802C6-E930-478A-9210-0EB3D339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8171282-0414-4403-9279-AADA9FA4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EC54AB0-73A5-4DC5-B4E4-04529498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0A8B4F7-2E8B-4462-88CB-DFBC45B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94DC2DD-D173-473E-BBE6-14F8D758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4055B1-90AD-4867-AF4C-DEC52434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D7A050-A343-4B19-B5B6-32D0A481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00F0BE-A45E-4FB9-835D-39BA912B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2D1A11-1971-4C6C-96DB-F514565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2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2F509A-58BA-4342-97E8-D1583460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54415E-949D-4ECD-B5DF-243A9AC9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359E9A-50C4-4E72-A358-C41B4F7D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8A26A0-F4C6-4B6E-8BFF-3C1A6905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85B755-85AB-4AE8-851A-A4836ED1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6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892B09-03CB-4D9F-915E-EC61CB6B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71BA5CE-13E4-436E-8C70-3A19084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90ED91-C401-4EAF-AB98-6BEC3A6D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6C754B-3C16-4F86-A66B-0AF9005C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09A78D-9FEB-4300-9491-C3328524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1AA359-14E7-4512-A4CE-8D765B74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6C8547-32FF-4AAF-A37A-B8E073AF6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FBA374D-4752-466A-8496-EAFBF623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E33B2C-87A6-44EF-853D-0770B44C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9BEAD77-1DDE-4EB9-A6DC-BCA84A1D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219EDF0-9120-45EB-8ED6-9A75D36A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0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DEE5F9-9555-4082-BFF4-41EBDEC4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534190-5FF9-4C89-B885-406F7D7C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4BA749D-A26D-4045-9387-9F9A3DE9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F296C4F-0E0E-40CC-8F93-5BD02C724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C701A39-B16E-46B5-A3B6-354F8CCFD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3F35F66-29B5-4851-8339-7B406052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41574F3-1437-4004-B96F-EFB0A1F7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DBDC8EB-4D33-42AC-A3F0-3430591B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1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93CA7D-E3CA-49F5-A82D-5F0050B3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09C63AA-8077-4659-B376-FF6A906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AF879F3-4CE0-48FD-B714-99F14A5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0E4F737-5761-45C9-B449-E8F896E1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0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31E306E-F45A-48DB-AE0E-AE72C8EA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4C9CED0-D4DF-40C5-AD93-7E21E953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5850637-37DE-41BA-A49D-CA650E73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5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72FC2D-C570-4897-80BD-86F90896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2632AB-3144-418A-A40E-9D7F680D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0FAF30D-0E26-4B42-8956-5B871D84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CFA3A0-BA0F-4734-93C1-ABF25A45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7900FA-CBDC-4553-A7DE-F136EE0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8BD46B-DA76-4099-90C3-47FAC281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7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625BB7-BE9D-4786-A186-A0BC5AC1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62B69A8-9639-40BF-B55A-E153AED8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6A3349D-BEBD-4E70-B2F3-90543768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FA31BF5-76B5-4864-B133-F18314AD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43DDBBF-738C-480E-BBC2-70C28569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1D84061-0517-4DE2-AD50-AF6F913E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9B5EDA-2202-461B-A37C-11ACA5FE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CF8F33-5F7E-4387-8046-C106E0C1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446652-729C-4168-9AD3-D521DDEF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F056-0CF0-438A-9E74-F05293962A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0191AF-5222-43A8-B400-DBFF5B0EE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36BC74-AC47-466C-B2D5-2E916212B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F28E6D4-D02D-402D-B9E3-14B09CB6D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/>
          <a:stretch/>
        </p:blipFill>
        <p:spPr>
          <a:xfrm>
            <a:off x="2309" y="0"/>
            <a:ext cx="8072582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65C1043-AB47-4EEC-AB00-80F08B1FE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8074891" y="0"/>
            <a:ext cx="1507837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33734ED-16EE-4284-9EC8-7DD538B9A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>
            <a:off x="9582728" y="0"/>
            <a:ext cx="1507837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6EE03B1-C042-44B0-AF5E-B003C2DBF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11090565" y="0"/>
            <a:ext cx="1099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C19114-DCDA-40F3-B041-A21BFB762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9568" y="1351588"/>
            <a:ext cx="6363855" cy="2387600"/>
          </a:xfrm>
        </p:spPr>
        <p:txBody>
          <a:bodyPr>
            <a:noAutofit/>
          </a:bodyPr>
          <a:lstStyle/>
          <a:p>
            <a:r>
              <a:rPr lang="ru-RU" sz="4400" dirty="0">
                <a:latin typeface="Vladimir Script" panose="03050402040407070305" pitchFamily="66" charset="0"/>
              </a:rPr>
              <a:t>РУССКИЕ ПОСЛОВИЦЫ И ПОГОВОРКИ И ИХ АНАЛОГ НА АНГЛИЙСКОМ ЯЗЫКЕ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D6BB232-F8E4-4C24-927F-AD1CAF8B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5835" y="5051521"/>
            <a:ext cx="4943766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Подготовила ученица 4Г</a:t>
            </a:r>
          </a:p>
          <a:p>
            <a:r>
              <a:rPr lang="ru-RU" dirty="0" smtClean="0"/>
              <a:t>МАОУ СОШ №36</a:t>
            </a:r>
          </a:p>
          <a:p>
            <a:r>
              <a:rPr lang="ru-RU" dirty="0" err="1" smtClean="0"/>
              <a:t>Боева</a:t>
            </a:r>
            <a:r>
              <a:rPr lang="ru-RU" dirty="0" smtClean="0"/>
              <a:t> Ксения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Столярова</a:t>
            </a:r>
            <a:r>
              <a:rPr lang="ru-RU" dirty="0" smtClean="0"/>
              <a:t> П.С.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1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202" y="184821"/>
            <a:ext cx="10515600" cy="1325563"/>
          </a:xfrm>
        </p:spPr>
        <p:txBody>
          <a:bodyPr/>
          <a:lstStyle/>
          <a:p>
            <a:r>
              <a:rPr lang="ru-RU" b="1" dirty="0" smtClean="0"/>
              <a:t>Человек</a:t>
            </a:r>
            <a:r>
              <a:rPr lang="ru-RU" b="1" dirty="0"/>
              <a:t>, его дом и семья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9430" y="1155924"/>
            <a:ext cx="62666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Данная группа пословиц и поговорок заключает в себе представления наших предков  о семье и доме, о семейных отношениях, о семейных ценностях, о значимости семьи и родного дома  для каждого человека, об уважении между всеми членами семьи, о дружной семье, о доброте семейных отношений.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25769" y="4105089"/>
            <a:ext cx="68644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i="1" dirty="0"/>
              <a:t>Например:</a:t>
            </a:r>
            <a:endParaRPr lang="ru-RU" sz="2800" dirty="0"/>
          </a:p>
          <a:p>
            <a:pPr fontAlgn="base"/>
            <a:r>
              <a:rPr lang="ru-RU" sz="2800" i="1" dirty="0" smtClean="0"/>
              <a:t>Дома </a:t>
            </a:r>
            <a:r>
              <a:rPr lang="ru-RU" sz="2800" i="1" dirty="0"/>
              <a:t>и стены помогают.</a:t>
            </a:r>
            <a:endParaRPr lang="ru-RU" sz="2800" dirty="0"/>
          </a:p>
          <a:p>
            <a:pPr fontAlgn="base"/>
            <a:r>
              <a:rPr lang="ru-RU" sz="2800" i="1" dirty="0"/>
              <a:t>Не красна изба углами, красна пирогами.</a:t>
            </a:r>
            <a:r>
              <a:rPr lang="ru-RU" sz="2800" i="1" u="sng" dirty="0"/>
              <a:t> </a:t>
            </a:r>
            <a:endParaRPr lang="ru-RU" sz="2800" dirty="0"/>
          </a:p>
          <a:p>
            <a:pPr fontAlgn="base"/>
            <a:r>
              <a:rPr lang="ru-RU" sz="2800" i="1" dirty="0"/>
              <a:t>Муж да жена — одна душа.</a:t>
            </a:r>
            <a:r>
              <a:rPr lang="ru-RU" sz="2800" i="1" u="sng" dirty="0"/>
              <a:t> 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69" y="1160366"/>
            <a:ext cx="3576504" cy="246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111" y="4105089"/>
            <a:ext cx="2554449" cy="237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55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631" y="0"/>
            <a:ext cx="10515600" cy="1325563"/>
          </a:xfrm>
        </p:spPr>
        <p:txBody>
          <a:bodyPr/>
          <a:lstStyle/>
          <a:p>
            <a:r>
              <a:rPr lang="ru-RU" b="1" dirty="0"/>
              <a:t>Пословицы о  друзьях  и  дружбе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5947" y="1119902"/>
            <a:ext cx="9057253" cy="14775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Дружба в жизни человека — важная и необходимая составляющая. Пословицы и поговорки учат дорожить дружбой, стоять горой за своих друзей, плечом к плечу.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1357" y="2457776"/>
            <a:ext cx="69706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i="1" dirty="0"/>
              <a:t>Например:</a:t>
            </a:r>
            <a:endParaRPr lang="ru-RU" sz="2800" dirty="0"/>
          </a:p>
          <a:p>
            <a:pPr fontAlgn="base"/>
            <a:r>
              <a:rPr lang="ru-RU" sz="2800" i="1" dirty="0"/>
              <a:t>Вместе и беда легче переносится.</a:t>
            </a:r>
            <a:endParaRPr lang="ru-RU" sz="2800" dirty="0"/>
          </a:p>
          <a:p>
            <a:pPr fontAlgn="base"/>
            <a:r>
              <a:rPr lang="ru-RU" sz="2800" i="1" dirty="0"/>
              <a:t>Друзья познаются в беде. </a:t>
            </a:r>
            <a:endParaRPr lang="ru-RU" sz="2800" dirty="0"/>
          </a:p>
          <a:p>
            <a:pPr fontAlgn="base"/>
            <a:r>
              <a:rPr lang="ru-RU" sz="2800" i="1" dirty="0"/>
              <a:t>Не имей сто рублей, а имей сто друзей.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46" y="3090301"/>
            <a:ext cx="3340824" cy="218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62" y="4273658"/>
            <a:ext cx="3007607" cy="23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73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572" y="287851"/>
            <a:ext cx="10515600" cy="1325563"/>
          </a:xfrm>
        </p:spPr>
        <p:txBody>
          <a:bodyPr/>
          <a:lstStyle/>
          <a:p>
            <a:r>
              <a:rPr lang="ru-RU" b="1" dirty="0"/>
              <a:t>Человек и его нравственные качества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84100" y="1663401"/>
            <a:ext cx="10118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good deed is never lost.      </a:t>
            </a:r>
            <a:r>
              <a:rPr lang="ru-RU" sz="2800" dirty="0"/>
              <a:t>Доброе дело даром не пропадает.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84101" y="2934377"/>
            <a:ext cx="10118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Actions speak louder than words.   </a:t>
            </a:r>
            <a:r>
              <a:rPr lang="ru-RU" sz="2800" dirty="0"/>
              <a:t>Поступки говорят громче слов.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85362" y="4483875"/>
            <a:ext cx="10315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Everything </a:t>
            </a:r>
            <a:r>
              <a:rPr lang="en-US" sz="2800" dirty="0"/>
              <a:t>comes to him who waits.   </a:t>
            </a:r>
            <a:r>
              <a:rPr lang="ru-RU" sz="2800" dirty="0"/>
              <a:t>К тому, кто ждёт, всё придёт.</a:t>
            </a:r>
          </a:p>
        </p:txBody>
      </p:sp>
    </p:spTree>
    <p:extLst>
      <p:ext uri="{BB962C8B-B14F-4D97-AF65-F5344CB8AC3E}">
        <p14:creationId xmlns:p14="http://schemas.microsoft.com/office/powerpoint/2010/main" val="37807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6535" y="-236635"/>
            <a:ext cx="10515600" cy="1325563"/>
          </a:xfrm>
        </p:spPr>
        <p:txBody>
          <a:bodyPr/>
          <a:lstStyle/>
          <a:p>
            <a:r>
              <a:rPr lang="ru-RU" b="1" dirty="0"/>
              <a:t>Человек, его дом и семья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6235" y="949741"/>
            <a:ext cx="7879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My home is my castle.     </a:t>
            </a:r>
            <a:r>
              <a:rPr lang="ru-RU" sz="2800" dirty="0"/>
              <a:t>Мой дом</a:t>
            </a:r>
            <a:r>
              <a:rPr lang="en-US" sz="2800" dirty="0"/>
              <a:t> – </a:t>
            </a:r>
            <a:r>
              <a:rPr lang="ru-RU" sz="2800" dirty="0"/>
              <a:t>моя крепость</a:t>
            </a:r>
            <a:r>
              <a:rPr lang="en-US" sz="2800" dirty="0"/>
              <a:t>.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4458" y="2356925"/>
            <a:ext cx="8742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There is no place like home.    </a:t>
            </a:r>
            <a:r>
              <a:rPr lang="ru-RU" sz="2800" dirty="0"/>
              <a:t>Нет места лучше, чем дом.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76501" y="4235752"/>
            <a:ext cx="101311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</a:t>
            </a:r>
            <a:r>
              <a:rPr lang="en-US" sz="2800" dirty="0"/>
              <a:t>Happy is he that is happy in his children. </a:t>
            </a:r>
            <a:r>
              <a:rPr lang="ru-RU" sz="2800" dirty="0" smtClean="0"/>
              <a:t>Счастлив </a:t>
            </a:r>
            <a:r>
              <a:rPr lang="ru-RU" sz="2800" dirty="0"/>
              <a:t>тот, кто счастлив детьми. </a:t>
            </a:r>
          </a:p>
        </p:txBody>
      </p:sp>
    </p:spTree>
    <p:extLst>
      <p:ext uri="{BB962C8B-B14F-4D97-AF65-F5344CB8AC3E}">
        <p14:creationId xmlns:p14="http://schemas.microsoft.com/office/powerpoint/2010/main" val="37933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969" y="0"/>
            <a:ext cx="10515600" cy="1325563"/>
          </a:xfrm>
        </p:spPr>
        <p:txBody>
          <a:bodyPr/>
          <a:lstStyle/>
          <a:p>
            <a:r>
              <a:rPr lang="ru-RU" b="1" dirty="0"/>
              <a:t>Пословицы о  друзьях  и  дружбе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22738" y="4416159"/>
            <a:ext cx="10419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friend in need is a friend indeed.       </a:t>
            </a:r>
            <a:r>
              <a:rPr lang="ru-RU" sz="2800" dirty="0" smtClean="0"/>
              <a:t>Друзья </a:t>
            </a:r>
            <a:r>
              <a:rPr lang="ru-RU" sz="2800" dirty="0"/>
              <a:t>в беде познаются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22738" y="2696849"/>
            <a:ext cx="101743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Better an open enemy than a false friend.   </a:t>
            </a:r>
            <a:r>
              <a:rPr lang="ru-RU" sz="2800" dirty="0"/>
              <a:t>Лучше иметь явного врага, чем лицемерного друга.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49251" y="1398470"/>
            <a:ext cx="11062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friend to all is a friend to none.      </a:t>
            </a:r>
            <a:r>
              <a:rPr lang="ru-RU" sz="2800" dirty="0"/>
              <a:t>Тот, кто друг всем – никому не друг.</a:t>
            </a:r>
          </a:p>
        </p:txBody>
      </p:sp>
    </p:spTree>
    <p:extLst>
      <p:ext uri="{BB962C8B-B14F-4D97-AF65-F5344CB8AC3E}">
        <p14:creationId xmlns:p14="http://schemas.microsoft.com/office/powerpoint/2010/main" val="37168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68789" y="197327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Выводы: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787" y="4585251"/>
            <a:ext cx="3677847" cy="206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6" descr="https://img2.freepng.ru/20180328/yrq/kisspng-question-mark-drawing-clip-art-question-5abc078fba7d16.11492636152227214376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mg2.freepng.ru/20180328/yrq/kisspng-question-mark-drawing-clip-art-question-5abc078fba7d16.11492636152227214376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57739" y="1065506"/>
            <a:ext cx="100318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</a:t>
            </a:r>
            <a:r>
              <a:rPr lang="ru-RU" sz="2400" dirty="0"/>
              <a:t>) Английские пословицы и поговорки, также как и русские многозначны. Через конкретные образы подразумеваются различные ситуации.</a:t>
            </a:r>
          </a:p>
          <a:p>
            <a:r>
              <a:rPr lang="ru-RU" sz="2400" dirty="0"/>
              <a:t>2) Большинство пословиц и поговорок возникло из жизненного опыта. Они не сочинялись кем-то намеренно, а возникали естественным путем, в результате наблюдений за семейной, общественной жизнью, трудом и бытом нации.</a:t>
            </a:r>
          </a:p>
          <a:p>
            <a:r>
              <a:rPr lang="ru-RU" sz="2400" dirty="0"/>
              <a:t>3) У наших народов одни и те же нравственные ценности. Восхваляются ум, честность, справедливость, труд, мастерство; осуждаются лень, упрямство, жадность, глупость, </a:t>
            </a:r>
            <a:r>
              <a:rPr lang="ru-RU" sz="2400" dirty="0" smtClean="0"/>
              <a:t>и </a:t>
            </a:r>
            <a:r>
              <a:rPr lang="ru-RU" sz="2400" dirty="0"/>
              <a:t>другие отрицательные качества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40877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9784" y="2369741"/>
            <a:ext cx="104648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000" dirty="0"/>
              <a:t>. Home is where the heart is                                            A.  She was my friend, I can't believe I trusted </a:t>
            </a:r>
            <a:r>
              <a:rPr lang="en-US" sz="2000" dirty="0" smtClean="0"/>
              <a:t>that</a:t>
            </a:r>
            <a:r>
              <a:rPr lang="ru-RU" sz="2000" dirty="0" smtClean="0"/>
              <a:t> </a:t>
            </a:r>
            <a:r>
              <a:rPr lang="en-US" sz="2000" dirty="0" smtClean="0"/>
              <a:t>girl</a:t>
            </a:r>
            <a:r>
              <a:rPr lang="en-US" sz="2000" dirty="0"/>
              <a:t>!        </a:t>
            </a:r>
            <a:endParaRPr lang="ru-RU" sz="2000" dirty="0"/>
          </a:p>
          <a:p>
            <a:r>
              <a:rPr lang="en-US" sz="2000" dirty="0"/>
              <a:t>2. A friend in need is a friend indeed                                B. I helped to find her missing dog and she gave me homemade cookie.  </a:t>
            </a:r>
            <a:endParaRPr lang="ru-RU" sz="2000" dirty="0"/>
          </a:p>
          <a:p>
            <a:r>
              <a:rPr lang="en-US" sz="2000" dirty="0"/>
              <a:t>3. A good deed is never lost.                                              C. I love place where I live, I feel safe and comfortable.</a:t>
            </a:r>
            <a:endParaRPr lang="ru-RU" sz="2000" dirty="0"/>
          </a:p>
          <a:p>
            <a:r>
              <a:rPr lang="en-US" sz="2000" dirty="0"/>
              <a:t>4. Better an open enemy than a false friend.                  D.  No matter where I go, it’s always so lovely to come back here.</a:t>
            </a:r>
            <a:endParaRPr lang="ru-RU" sz="2000" dirty="0"/>
          </a:p>
          <a:p>
            <a:r>
              <a:rPr lang="en-US" sz="2000" dirty="0"/>
              <a:t>5. My home is my castle                                                      E. He stayed with me throughout the time I was in the hospital.</a:t>
            </a:r>
            <a:endParaRPr lang="ru-RU" sz="2000" dirty="0"/>
          </a:p>
          <a:p>
            <a:r>
              <a:rPr lang="en-US" dirty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25600" y="586657"/>
            <a:ext cx="4747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Match proverb to the situation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024" y="150188"/>
            <a:ext cx="2559169" cy="191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6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994" y="818872"/>
            <a:ext cx="10515600" cy="132556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74" y="2413935"/>
            <a:ext cx="4245282" cy="424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7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645256" y="851638"/>
            <a:ext cx="43669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Цель проекта: </a:t>
            </a:r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2400" dirty="0"/>
              <a:t>сопоставить и определить сходства и отличия между английскими и русскими пословицами, поговорками, указать на трудности, возникающие при переводе английских пословиц </a:t>
            </a:r>
            <a:r>
              <a:rPr lang="ru-RU" sz="2400" dirty="0" smtClean="0"/>
              <a:t>на </a:t>
            </a:r>
            <a:r>
              <a:rPr lang="ru-RU" sz="2400" dirty="0"/>
              <a:t>русский язык.</a:t>
            </a:r>
          </a:p>
          <a:p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553200" y="887107"/>
            <a:ext cx="5638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Задачи проекта</a:t>
            </a:r>
            <a:r>
              <a:rPr lang="ru-RU" sz="3200" b="1" dirty="0" smtClean="0"/>
              <a:t>:</a:t>
            </a:r>
          </a:p>
          <a:p>
            <a:endParaRPr lang="ru-RU" sz="3200" dirty="0"/>
          </a:p>
          <a:p>
            <a:r>
              <a:rPr lang="ru-RU" sz="2400" dirty="0"/>
              <a:t>расширить знания  по английскому </a:t>
            </a:r>
            <a:r>
              <a:rPr lang="ru-RU" sz="2400" dirty="0" smtClean="0"/>
              <a:t>языку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030" y="3895197"/>
            <a:ext cx="24288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12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0133" y="301624"/>
            <a:ext cx="10515600" cy="6556375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Пословица</a:t>
            </a:r>
            <a:r>
              <a:rPr lang="ru-RU" dirty="0"/>
              <a:t> — малая форма народного поэтического творчества, облаченная в краткое, ритмизованное изречение, несущее обобщённую мысль, вывод, иносказание с дидактическим уклоном.</a:t>
            </a:r>
          </a:p>
          <a:p>
            <a:pPr marL="0" indent="0" fontAlgn="base">
              <a:buNone/>
            </a:pPr>
            <a:endParaRPr lang="ru-RU" dirty="0" smtClean="0"/>
          </a:p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endParaRPr lang="ru-RU" dirty="0" smtClean="0"/>
          </a:p>
          <a:p>
            <a:pPr marL="0" indent="0" fontAlgn="base">
              <a:buNone/>
            </a:pPr>
            <a:endParaRPr lang="ru-RU" dirty="0"/>
          </a:p>
          <a:p>
            <a:pPr fontAlgn="base"/>
            <a:r>
              <a:rPr lang="ru-RU" b="1" dirty="0" smtClean="0"/>
              <a:t>Поговорка</a:t>
            </a:r>
            <a:r>
              <a:rPr lang="ru-RU" dirty="0" smtClean="0"/>
              <a:t> — это складная короткая речь, ходячее выражение без поучительного смысла, обычно образное, рифмованное, недоразвившееся до полной пословицы; новый образ, замещающий обычное слово, который определяет какое-либо явление и без контекста не является логически законченным высказыванием, без поучительного смысла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http://papik.pro/uploads/posts/2021-11/1636577198_23-papik-pro-p-sova-risunok-bez-fona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25" y="1715659"/>
            <a:ext cx="2225673" cy="222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2667" y="335492"/>
            <a:ext cx="10515600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ru-RU" b="1" dirty="0"/>
              <a:t>Пословица</a:t>
            </a:r>
            <a:r>
              <a:rPr lang="ru-RU" dirty="0"/>
              <a:t> п</a:t>
            </a:r>
            <a:r>
              <a:rPr lang="ru-RU" dirty="0" smtClean="0"/>
              <a:t>ишется </a:t>
            </a:r>
            <a:r>
              <a:rPr lang="ru-RU" dirty="0"/>
              <a:t>простым народным языком, часто обладает рифмой и ритмом.</a:t>
            </a:r>
          </a:p>
          <a:p>
            <a:pPr marL="0" indent="0" fontAlgn="base">
              <a:buNone/>
            </a:pPr>
            <a:r>
              <a:rPr lang="ru-RU" b="1" i="1" dirty="0"/>
              <a:t>Например:</a:t>
            </a:r>
            <a:endParaRPr lang="ru-RU" dirty="0"/>
          </a:p>
          <a:p>
            <a:pPr marL="0" indent="0" fontAlgn="base">
              <a:buNone/>
            </a:pPr>
            <a:r>
              <a:rPr lang="ru-RU" i="1" dirty="0"/>
              <a:t>Без труда не выловишь и рыбку из пруда.</a:t>
            </a:r>
            <a:br>
              <a:rPr lang="ru-RU" i="1" dirty="0"/>
            </a:br>
            <a:r>
              <a:rPr lang="ru-RU" i="1" dirty="0"/>
              <a:t>Пустая бочка громче гремит.</a:t>
            </a:r>
            <a:br>
              <a:rPr lang="ru-RU" i="1" dirty="0"/>
            </a:br>
            <a:r>
              <a:rPr lang="ru-RU" i="1" dirty="0"/>
              <a:t>Не зная броду, не суйся в воду.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65" y="3241959"/>
            <a:ext cx="5901268" cy="325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5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411692"/>
            <a:ext cx="10515600" cy="4351338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b="1" dirty="0"/>
              <a:t>Поговорка</a:t>
            </a:r>
            <a:r>
              <a:rPr lang="ru-RU" dirty="0"/>
              <a:t> — это устоявшаяся фраза или словосочетание, образное выражение, метафора, которая самостоятельно не употребляется. Поговорки  используются в предложениях для придания яркой художественной окраски фактам, вещам и ситуациям.</a:t>
            </a:r>
          </a:p>
          <a:p>
            <a:pPr marL="0" indent="0" fontAlgn="base">
              <a:buNone/>
            </a:pPr>
            <a:r>
              <a:rPr lang="ru-RU" b="1" i="1" dirty="0"/>
              <a:t>Например:</a:t>
            </a:r>
            <a:endParaRPr lang="ru-RU" dirty="0"/>
          </a:p>
          <a:p>
            <a:pPr marL="0" indent="0" fontAlgn="base">
              <a:buNone/>
            </a:pPr>
            <a:r>
              <a:rPr lang="ru-RU" i="1" dirty="0" smtClean="0"/>
              <a:t> </a:t>
            </a:r>
            <a:r>
              <a:rPr lang="ru-RU" i="1" dirty="0"/>
              <a:t>«свинью подложить» (напакостить)</a:t>
            </a:r>
            <a:br>
              <a:rPr lang="ru-RU" i="1" dirty="0"/>
            </a:br>
            <a:r>
              <a:rPr lang="ru-RU" i="1" dirty="0" smtClean="0"/>
              <a:t> </a:t>
            </a:r>
            <a:r>
              <a:rPr lang="ru-RU" i="1" dirty="0"/>
              <a:t>«медвежья услуга» (помощь, обращающаяся во вред)</a:t>
            </a:r>
            <a:endParaRPr lang="ru-RU" dirty="0"/>
          </a:p>
          <a:p>
            <a:pPr marL="0" indent="0" fontAlgn="base">
              <a:buNone/>
            </a:pPr>
            <a:r>
              <a:rPr lang="ru-RU" i="1" dirty="0" smtClean="0"/>
              <a:t>«остаться с носом» (быть обманутым)</a:t>
            </a:r>
            <a:endParaRPr lang="ru-RU" dirty="0" smtClean="0"/>
          </a:p>
          <a:p>
            <a:pPr marL="0" indent="0" fontAlgn="base">
              <a:buNone/>
            </a:pPr>
            <a:r>
              <a:rPr lang="ru-RU" i="1" dirty="0" smtClean="0"/>
              <a:t>«остаться у разбитого корыта</a:t>
            </a:r>
            <a:r>
              <a:rPr lang="ru-RU" b="1" i="1" dirty="0" smtClean="0"/>
              <a:t>»</a:t>
            </a:r>
            <a:r>
              <a:rPr lang="ru-RU" i="1" dirty="0" smtClean="0"/>
              <a:t> (потерять что-либо из-за глупого поведения)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s://papik.pro/uploads/posts/2022-01/thumbs/1642365237_17-papik-pro-p-pinokkio-klipart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390" y="3528754"/>
            <a:ext cx="3867922" cy="386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egnum.ru/uploads/pictures/news/2016/05/20/regnum_picture_1463731888417806_nor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67" y="4423030"/>
            <a:ext cx="2512484" cy="20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27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5866" y="128059"/>
            <a:ext cx="10515600" cy="1325563"/>
          </a:xfrm>
        </p:spPr>
        <p:txBody>
          <a:bodyPr/>
          <a:lstStyle/>
          <a:p>
            <a:r>
              <a:rPr lang="ru-RU" i="1" dirty="0"/>
              <a:t>Происхождение русских </a:t>
            </a:r>
            <a:r>
              <a:rPr lang="ru-RU" i="1" dirty="0" smtClean="0"/>
              <a:t>пословиц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9400" y="1439333"/>
            <a:ext cx="5850466" cy="48476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Часть </a:t>
            </a:r>
            <a:r>
              <a:rPr lang="ru-RU" dirty="0"/>
              <a:t>русских пословиц   укоренились на Руси и рождены устным народным творчеством. Они взяты из сказок, анекдотов, басен.</a:t>
            </a:r>
          </a:p>
          <a:p>
            <a:pPr marL="0" indent="0">
              <a:buNone/>
            </a:pPr>
            <a:r>
              <a:rPr lang="ru-RU" u="sng" dirty="0"/>
              <a:t>Например: Слезами горю не поможешь. </a:t>
            </a:r>
          </a:p>
          <a:p>
            <a:r>
              <a:rPr lang="ru-RU" dirty="0" smtClean="0"/>
              <a:t>Некоторые </a:t>
            </a:r>
            <a:r>
              <a:rPr lang="ru-RU" dirty="0"/>
              <a:t>пословицы заимствованы из религиозных источников.</a:t>
            </a:r>
          </a:p>
          <a:p>
            <a:pPr marL="0" indent="0">
              <a:buNone/>
            </a:pPr>
            <a:r>
              <a:rPr lang="ru-RU" u="sng" dirty="0" smtClean="0"/>
              <a:t>Например: Бог </a:t>
            </a:r>
            <a:r>
              <a:rPr lang="ru-RU" u="sng" dirty="0"/>
              <a:t>дал, бог взял.</a:t>
            </a:r>
          </a:p>
          <a:p>
            <a:r>
              <a:rPr lang="ru-RU" dirty="0" smtClean="0"/>
              <a:t>С </a:t>
            </a:r>
            <a:r>
              <a:rPr lang="ru-RU" dirty="0"/>
              <a:t>появлением светской литературы количество пословиц увеличилось - это пословицы литературного происхождения. Особенно велика заслуга русских писателей, которые составляли пословицы по образцу народных.</a:t>
            </a:r>
          </a:p>
          <a:p>
            <a:pPr marL="0" indent="0">
              <a:buNone/>
            </a:pPr>
            <a:r>
              <a:rPr lang="ru-RU" dirty="0"/>
              <a:t>Например, высказывание Островского: </a:t>
            </a:r>
            <a:r>
              <a:rPr lang="ru-RU" u="sng" dirty="0"/>
              <a:t>На всякого мудреца довольно простоты, </a:t>
            </a:r>
            <a:r>
              <a:rPr lang="ru-RU" dirty="0"/>
              <a:t>- стало пословицей.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549" y="1989665"/>
            <a:ext cx="3260971" cy="309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7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719" y="75201"/>
            <a:ext cx="10515600" cy="1325563"/>
          </a:xfrm>
        </p:spPr>
        <p:txBody>
          <a:bodyPr/>
          <a:lstStyle/>
          <a:p>
            <a:r>
              <a:rPr lang="ru-RU" i="1" dirty="0"/>
              <a:t>Происхождение английских пословиц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1028" y="895636"/>
            <a:ext cx="9694333" cy="5210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•	Пословицы, пришедшие из жизни. Они основаны на народной мудрости. Это пример устного народного творчества.</a:t>
            </a:r>
          </a:p>
          <a:p>
            <a:pPr marL="0" indent="0">
              <a:buNone/>
            </a:pPr>
            <a:r>
              <a:rPr lang="ru-RU" sz="2400" dirty="0"/>
              <a:t>Например: </a:t>
            </a:r>
            <a:r>
              <a:rPr lang="ru-RU" sz="2400" dirty="0" err="1"/>
              <a:t>Make</a:t>
            </a:r>
            <a:r>
              <a:rPr lang="ru-RU" sz="2400" dirty="0"/>
              <a:t> </a:t>
            </a:r>
            <a:r>
              <a:rPr lang="ru-RU" sz="2400" dirty="0" err="1"/>
              <a:t>hay</a:t>
            </a:r>
            <a:r>
              <a:rPr lang="ru-RU" sz="2400" dirty="0"/>
              <a:t> </a:t>
            </a:r>
            <a:r>
              <a:rPr lang="ru-RU" sz="2400" dirty="0" err="1"/>
              <a:t>while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sun</a:t>
            </a:r>
            <a:r>
              <a:rPr lang="ru-RU" sz="2400" dirty="0"/>
              <a:t> </a:t>
            </a:r>
            <a:r>
              <a:rPr lang="ru-RU" sz="2400" dirty="0" err="1"/>
              <a:t>shines</a:t>
            </a:r>
            <a:r>
              <a:rPr lang="ru-RU" sz="2400" dirty="0"/>
              <a:t>. (Коси сено, пока солнце светит)</a:t>
            </a:r>
          </a:p>
          <a:p>
            <a:pPr marL="0" indent="0">
              <a:buNone/>
            </a:pPr>
            <a:r>
              <a:rPr lang="ru-RU" sz="2400" dirty="0" smtClean="0"/>
              <a:t>•           Пословицы</a:t>
            </a:r>
            <a:r>
              <a:rPr lang="ru-RU" sz="2400" dirty="0"/>
              <a:t>, пришедшие из Библии</a:t>
            </a:r>
          </a:p>
          <a:p>
            <a:pPr marL="0" indent="0">
              <a:buNone/>
            </a:pPr>
            <a:r>
              <a:rPr lang="ru-RU" sz="2400" dirty="0"/>
              <a:t>Например: </a:t>
            </a:r>
            <a:r>
              <a:rPr lang="ru-RU" sz="2400" dirty="0" err="1"/>
              <a:t>As</a:t>
            </a:r>
            <a:r>
              <a:rPr lang="ru-RU" sz="2400" dirty="0"/>
              <a:t> </a:t>
            </a:r>
            <a:r>
              <a:rPr lang="ru-RU" sz="2400" dirty="0" err="1"/>
              <a:t>you</a:t>
            </a:r>
            <a:r>
              <a:rPr lang="ru-RU" sz="2400" dirty="0"/>
              <a:t> </a:t>
            </a:r>
            <a:r>
              <a:rPr lang="ru-RU" sz="2400" dirty="0" err="1"/>
              <a:t>sow</a:t>
            </a:r>
            <a:r>
              <a:rPr lang="ru-RU" sz="2400" dirty="0"/>
              <a:t>, </a:t>
            </a:r>
            <a:r>
              <a:rPr lang="ru-RU" sz="2400" dirty="0" err="1"/>
              <a:t>so</a:t>
            </a:r>
            <a:r>
              <a:rPr lang="ru-RU" sz="2400" dirty="0"/>
              <a:t> </a:t>
            </a:r>
            <a:r>
              <a:rPr lang="ru-RU" sz="2400" dirty="0" err="1"/>
              <a:t>you</a:t>
            </a:r>
            <a:r>
              <a:rPr lang="ru-RU" sz="2400" dirty="0"/>
              <a:t> </a:t>
            </a:r>
            <a:r>
              <a:rPr lang="ru-RU" sz="2400" dirty="0" err="1"/>
              <a:t>reap</a:t>
            </a:r>
            <a:r>
              <a:rPr lang="ru-RU" sz="2400" dirty="0"/>
              <a:t>. </a:t>
            </a:r>
            <a:r>
              <a:rPr lang="ru-RU" sz="2400" dirty="0" smtClean="0"/>
              <a:t>   ( </a:t>
            </a:r>
            <a:r>
              <a:rPr lang="ru-RU" sz="2400" dirty="0"/>
              <a:t>Что посеешь, то и пожнёшь. )</a:t>
            </a:r>
          </a:p>
          <a:p>
            <a:pPr marL="0" indent="0">
              <a:buNone/>
            </a:pPr>
            <a:r>
              <a:rPr lang="ru-RU" sz="2400" dirty="0"/>
              <a:t>•	Знаменитые высказывания известных людей.</a:t>
            </a:r>
          </a:p>
          <a:p>
            <a:pPr marL="0" indent="0">
              <a:buNone/>
            </a:pPr>
            <a:r>
              <a:rPr lang="ru-RU" sz="2400" dirty="0" err="1"/>
              <a:t>Give</a:t>
            </a:r>
            <a:r>
              <a:rPr lang="ru-RU" sz="2400" dirty="0"/>
              <a:t> </a:t>
            </a:r>
            <a:r>
              <a:rPr lang="ru-RU" sz="2400" dirty="0" err="1"/>
              <a:t>us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tools</a:t>
            </a:r>
            <a:r>
              <a:rPr lang="ru-RU" sz="2400" dirty="0"/>
              <a:t>,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we</a:t>
            </a:r>
            <a:r>
              <a:rPr lang="ru-RU" sz="2400" dirty="0"/>
              <a:t> </a:t>
            </a:r>
            <a:r>
              <a:rPr lang="ru-RU" sz="2400" dirty="0" err="1"/>
              <a:t>will</a:t>
            </a:r>
            <a:r>
              <a:rPr lang="ru-RU" sz="2400" dirty="0"/>
              <a:t> </a:t>
            </a:r>
            <a:r>
              <a:rPr lang="ru-RU" sz="2400" dirty="0" err="1"/>
              <a:t>finish</a:t>
            </a:r>
            <a:r>
              <a:rPr lang="ru-RU" sz="2400" dirty="0"/>
              <a:t> </a:t>
            </a:r>
            <a:r>
              <a:rPr lang="ru-RU" sz="2400" dirty="0" err="1"/>
              <a:t>job</a:t>
            </a:r>
            <a:r>
              <a:rPr lang="ru-RU" sz="2400" dirty="0"/>
              <a:t>. (Дайте нам инструменты – закончим работу)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5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877" y="304677"/>
            <a:ext cx="6163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ru-RU" sz="2800" b="1" dirty="0"/>
              <a:t>Человек и его нравственные качества</a:t>
            </a:r>
            <a:r>
              <a:rPr lang="ru-RU" sz="2800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3433" y="2650254"/>
            <a:ext cx="4197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ru-RU" sz="2800" b="1" dirty="0"/>
              <a:t>Человек, его дом и семья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96504" y="5472380"/>
            <a:ext cx="5382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ru-RU" sz="2800" b="1" dirty="0"/>
              <a:t>Пословицы о  друзьях  и  дружбе</a:t>
            </a:r>
            <a:endParaRPr lang="ru-RU" sz="2800" dirty="0"/>
          </a:p>
        </p:txBody>
      </p:sp>
      <p:sp>
        <p:nvSpPr>
          <p:cNvPr id="8" name="AutoShape 2" descr="Качества человека – хорошие и плохие, физические и нравственные, личные и  социальные, деловые и культур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60338"/>
            <a:ext cx="2761460" cy="213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 descr="https://avatars.dzeninfra.ru/get-zen_doc/1888987/pub_5cfb3bb8ba657800b0cc385f_5cfb3c34ba657800b0cc3864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587" y="2448928"/>
            <a:ext cx="2789299" cy="27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393" y="4418931"/>
            <a:ext cx="2470289" cy="228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8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-159114"/>
            <a:ext cx="10515600" cy="1325563"/>
          </a:xfrm>
        </p:spPr>
        <p:txBody>
          <a:bodyPr/>
          <a:lstStyle/>
          <a:p>
            <a:r>
              <a:rPr lang="ru-RU" b="1" dirty="0"/>
              <a:t>Человек и его нравственные качества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350" y="786471"/>
            <a:ext cx="19145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81" y="2279741"/>
            <a:ext cx="3053232" cy="216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1221" y="1101873"/>
            <a:ext cx="7044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Пословицы и поговорки содержат в себе богатый материал для формирования духовно развитой личности, поскольку являются сконцентрированной народной мудростью.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55314" y="3066036"/>
            <a:ext cx="6851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i="1" dirty="0"/>
              <a:t>Например:</a:t>
            </a:r>
            <a:endParaRPr lang="ru-RU" sz="2800" dirty="0"/>
          </a:p>
          <a:p>
            <a:pPr fontAlgn="base"/>
            <a:r>
              <a:rPr lang="ru-RU" sz="2800" i="1" dirty="0"/>
              <a:t>Не одежда красит человека, а добрые дела.</a:t>
            </a:r>
            <a:endParaRPr lang="ru-RU" sz="2800" dirty="0"/>
          </a:p>
          <a:p>
            <a:pPr fontAlgn="base"/>
            <a:r>
              <a:rPr lang="ru-RU" sz="2800" i="1" dirty="0"/>
              <a:t>Слава греет, позор жжет.</a:t>
            </a:r>
            <a:endParaRPr lang="ru-RU" sz="2800" dirty="0"/>
          </a:p>
          <a:p>
            <a:pPr fontAlgn="base"/>
            <a:r>
              <a:rPr lang="ru-RU" sz="2800" i="1" dirty="0" err="1"/>
              <a:t>Самолюб</a:t>
            </a:r>
            <a:r>
              <a:rPr lang="ru-RU" sz="2800" i="1" dirty="0"/>
              <a:t> никому не люб.</a:t>
            </a:r>
            <a:endParaRPr lang="ru-RU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09" y="4380799"/>
            <a:ext cx="2361082" cy="24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667</Words>
  <Application>Microsoft Office PowerPoint</Application>
  <PresentationFormat>Произвольный</PresentationFormat>
  <Paragraphs>84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РУССКИЕ ПОСЛОВИЦЫ И ПОГОВОРКИ И ИХ АНАЛОГ НА АНГЛИЙСКОМ ЯЗЫКЕ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Происхождение русских пословиц</vt:lpstr>
      <vt:lpstr>Происхождение английских пословиц </vt:lpstr>
      <vt:lpstr>Презентация PowerPoint</vt:lpstr>
      <vt:lpstr>Человек и его нравственные качества</vt:lpstr>
      <vt:lpstr>Человек, его дом и семья </vt:lpstr>
      <vt:lpstr>Пословицы о  друзьях  и  дружбе </vt:lpstr>
      <vt:lpstr>Человек и его нравственные качества</vt:lpstr>
      <vt:lpstr>Человек, его дом и семья</vt:lpstr>
      <vt:lpstr>Пословицы о  друзьях  и  дружбе</vt:lpstr>
      <vt:lpstr>Выводы: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17</cp:revision>
  <dcterms:created xsi:type="dcterms:W3CDTF">2021-07-20T13:09:20Z</dcterms:created>
  <dcterms:modified xsi:type="dcterms:W3CDTF">2024-02-02T11:24:34Z</dcterms:modified>
</cp:coreProperties>
</file>