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zerty\Desktop\&#1085;&#1072;%20&#1089;&#1072;&#1081;&#1090;\&#1060;&#1072;&#1082;&#1090;&#1086;&#1088;&#1099;%20&#1086;&#1087;&#1088;&#1077;&#1076;&#1077;&#1083;&#1103;&#1102;&#1097;&#1080;&#1077;%20&#1082;&#1083;&#1080;&#1084;&#1072;&#1090;%20&#1056;&#1086;&#1089;&#1089;&#1080;&#1080;\&#1058;&#1077;&#1087;&#1083;&#1099;&#1081;%20&#1092;&#1088;&#1086;&#1085;&#1090;.m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zerty\Desktop\&#1085;&#1072;%20&#1089;&#1072;&#1081;&#1090;\&#1060;&#1072;&#1082;&#1090;&#1086;&#1088;&#1099;%20&#1086;&#1087;&#1088;&#1077;&#1076;&#1077;&#1083;&#1103;&#1102;&#1097;&#1080;&#1077;%20&#1082;&#1083;&#1080;&#1084;&#1072;&#1090;%20&#1056;&#1086;&#1089;&#1089;&#1080;&#1080;\&#1061;&#1086;&#1083;&#1086;&#1076;&#1085;&#1099;&#1081;%20&#1092;&#1088;&#1086;&#1085;&#1090;.mp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zerty\Desktop\&#1085;&#1072;%20&#1089;&#1072;&#1081;&#1090;\&#1060;&#1072;&#1082;&#1090;&#1086;&#1088;&#1099;%20&#1086;&#1087;&#1088;&#1077;&#1076;&#1077;&#1083;&#1103;&#1102;&#1097;&#1080;&#1077;%20&#1082;&#1083;&#1080;&#1084;&#1072;&#1090;%20&#1056;&#1086;&#1089;&#1089;&#1080;&#1080;\&#1057;&#1086;&#1083;&#1085;&#1077;&#1095;&#1085;&#1072;&#1103;%20&#1088;&#1072;&#1076;&#1080;&#1072;&#1094;&#1080;&#1103;.m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Новый рисун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2888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88583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Факторы, определяющие климат России.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5786454"/>
            <a:ext cx="6588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Асабина</a:t>
            </a:r>
            <a:r>
              <a:rPr lang="ru-RU" dirty="0" smtClean="0">
                <a:solidFill>
                  <a:schemeClr val="bg1"/>
                </a:solidFill>
              </a:rPr>
              <a:t> Е. А.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МОУ «</a:t>
            </a:r>
            <a:r>
              <a:rPr lang="ru-RU" dirty="0" err="1" smtClean="0">
                <a:solidFill>
                  <a:schemeClr val="bg1"/>
                </a:solidFill>
              </a:rPr>
              <a:t>Карабулакская</a:t>
            </a:r>
            <a:r>
              <a:rPr lang="ru-RU" dirty="0" smtClean="0">
                <a:solidFill>
                  <a:schemeClr val="bg1"/>
                </a:solidFill>
              </a:rPr>
              <a:t> школа</a:t>
            </a:r>
            <a:r>
              <a:rPr lang="ru-RU" dirty="0" smtClean="0">
                <a:solidFill>
                  <a:schemeClr val="bg1"/>
                </a:solidFill>
              </a:rPr>
              <a:t>», </a:t>
            </a:r>
            <a:r>
              <a:rPr lang="ru-RU" dirty="0" err="1" smtClean="0">
                <a:solidFill>
                  <a:schemeClr val="bg1"/>
                </a:solidFill>
              </a:rPr>
              <a:t>Кизильский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р-он</a:t>
            </a:r>
            <a:r>
              <a:rPr lang="ru-RU" dirty="0" smtClean="0">
                <a:solidFill>
                  <a:schemeClr val="bg1"/>
                </a:solidFill>
              </a:rPr>
              <a:t>, Челябинская обл.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Учитель географии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Администратор\Рабочий стол\Факторы определяющие климат России\Воздушные масс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5" name="Picture 5" descr="C:\Documents and Settings\Администратор\Рабочий стол\Факторы определяющие климат России\st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6" name="Picture 6" descr="C:\Documents and Settings\Администратор\Рабочий стол\Факторы определяющие климат России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7" name="Picture 7" descr="C:\Documents and Settings\Администратор\Рабочий стол\Факторы определяющие климат России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8" name="Picture 8" descr="C:\Documents and Settings\Администратор\Рабочий стол\Факторы определяющие климат России\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9" name="Picture 9" descr="C:\Documents and Settings\Администратор\Рабочий стол\Факторы определяющие климат России\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785794"/>
            <a:ext cx="88978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АВМ – прогрев летом – суховей</a:t>
            </a:r>
          </a:p>
          <a:p>
            <a:pPr algn="ctr"/>
            <a:r>
              <a:rPr lang="ru-RU" sz="2800" b="1" dirty="0" smtClean="0"/>
              <a:t>УВМ (</a:t>
            </a:r>
            <a:r>
              <a:rPr lang="ru-RU" sz="2800" b="1" dirty="0" err="1" smtClean="0"/>
              <a:t>мВУШ</a:t>
            </a:r>
            <a:r>
              <a:rPr lang="ru-RU" sz="2800" b="1" dirty="0" smtClean="0"/>
              <a:t>) – теряет влагу, прогревается летом - </a:t>
            </a:r>
            <a:r>
              <a:rPr lang="ru-RU" sz="2800" b="1" dirty="0" err="1" smtClean="0"/>
              <a:t>кВУШ</a:t>
            </a:r>
            <a:endParaRPr lang="ru-RU" sz="2800" b="1" dirty="0"/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4143372" y="-1928850"/>
            <a:ext cx="714380" cy="857256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2786058"/>
            <a:ext cx="8467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Трансформация воздушных масс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500438"/>
            <a:ext cx="8358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(изменение свойств под влияние подстилающей поверхностью)</a:t>
            </a:r>
            <a:endParaRPr lang="ru-RU" sz="36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1928802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kern="10" dirty="0">
              <a:ln w="9525">
                <a:noFill/>
                <a:round/>
                <a:headEnd/>
                <a:tailEnd/>
              </a:ln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 rot="20559447">
            <a:off x="-5996" y="1198305"/>
            <a:ext cx="9354256" cy="248127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20000"/>
                <a:gd name="adj2" fmla="val 303"/>
              </a:avLst>
            </a:prstTxWarp>
          </a:bodyPr>
          <a:lstStyle/>
          <a:p>
            <a:pPr algn="ctr" rtl="0"/>
            <a:r>
              <a:rPr lang="ru-RU" sz="4800" b="1" i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Воздушные массы – очень подвижные части тропосферы. При столкновении разных </a:t>
            </a:r>
          </a:p>
          <a:p>
            <a:pPr algn="ctr" rtl="0"/>
            <a:r>
              <a:rPr lang="ru-RU" sz="4800" b="1" i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свойствам воздушных масс </a:t>
            </a:r>
          </a:p>
          <a:p>
            <a:pPr algn="ctr" rtl="0"/>
            <a:r>
              <a:rPr lang="ru-RU" sz="4800" b="1" i="1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образуются переходные зоны</a:t>
            </a:r>
            <a:endParaRPr lang="ru-RU" sz="4800" b="1" i="1" kern="10" spc="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7358082" cy="185736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28570"/>
              </a:avLst>
            </a:prstTxWarp>
          </a:bodyPr>
          <a:lstStyle/>
          <a:p>
            <a:pPr algn="ctr" rtl="0"/>
            <a:r>
              <a:rPr lang="ru-RU" sz="1800" b="1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Georgia"/>
              </a:rPr>
              <a:t>Атмосферные фронты</a:t>
            </a:r>
            <a:endParaRPr lang="ru-RU" sz="1800" b="1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Теплый фронт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17411" y="428604"/>
            <a:ext cx="8055117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Холодный фронт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8833" y="102362"/>
            <a:ext cx="8163896" cy="6041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0"/>
            <a:ext cx="85010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Атмосферные вихри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1000108"/>
            <a:ext cx="8392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 атмосферными фронтами связано развитие циклонов и антициклонов.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Documents and Settings\Администратор\Рабочий стол\Факторы определяющие климат России\Циклоны и антицикло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620000" cy="50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642917"/>
          <a:ext cx="8858313" cy="6000797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952771"/>
                <a:gridCol w="2952771"/>
                <a:gridCol w="2952771"/>
              </a:tblGrid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Циклон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Антициклон</a:t>
                      </a:r>
                      <a:endParaRPr lang="ru-RU" dirty="0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это?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показаны на картах?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Атмосферное давление.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Движение воздуха.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Явления.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Размеры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перемещения.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движения.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Место рождения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527">
                <a:tc>
                  <a:txBody>
                    <a:bodyPr/>
                    <a:lstStyle/>
                    <a:p>
                      <a:r>
                        <a:rPr lang="ru-RU" dirty="0" smtClean="0"/>
                        <a:t>Погода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Администратор\Рабочий стол\Факторы определяющие климат России\Прохождение цикло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501122" cy="6375842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Рабочий стол\Факторы определяющие климат России\Ураган на космическом снимк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89"/>
            <a:ext cx="8501122" cy="6500859"/>
          </a:xfrm>
          <a:prstGeom prst="rect">
            <a:avLst/>
          </a:prstGeom>
          <a:noFill/>
        </p:spPr>
      </p:pic>
      <p:pic>
        <p:nvPicPr>
          <p:cNvPr id="8196" name="Picture 4" descr="C:\Documents and Settings\Администратор\Рабочий стол\Факторы определяющие климат России\Цикло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71736" y="6143644"/>
            <a:ext cx="3267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Прохождение циклона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1428736"/>
            <a:ext cx="41333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/>
              <a:t>Домашнее задание</a:t>
            </a:r>
          </a:p>
          <a:p>
            <a:pPr algn="ctr"/>
            <a:r>
              <a:rPr lang="ru-RU" sz="3600" b="1" dirty="0" smtClean="0"/>
              <a:t>Параграф 17.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акторы определяющие климат России\Климатообразующие фактор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58817"/>
            <a:ext cx="9144000" cy="60991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0"/>
            <a:ext cx="70712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</a:rPr>
              <a:t>Климатообразующие факторы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14346" y="928670"/>
            <a:ext cx="914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Солнечная радиация</a:t>
            </a:r>
            <a:r>
              <a:rPr lang="ru-RU" sz="3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 </a:t>
            </a:r>
            <a:r>
              <a:rPr lang="ru-RU" sz="3600" b="1" dirty="0" smtClean="0">
                <a:latin typeface="Book Antiqua" pitchFamily="18" charset="0"/>
              </a:rPr>
              <a:t>– это излучение солнцем тепла и света и выражается в килокалориях на квадратный сантиметр .</a:t>
            </a:r>
            <a:endParaRPr lang="ru-RU" sz="3600" b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3786190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Book Antiqua" pitchFamily="18" charset="0"/>
              </a:rPr>
              <a:t>(ккал/см  )</a:t>
            </a:r>
            <a:endParaRPr lang="ru-RU" sz="4400" b="1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3714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2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лнечная радиация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714356"/>
            <a:ext cx="8643998" cy="59293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4546" y="0"/>
            <a:ext cx="48790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Солнечная радиация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Администратор\Рабочий стол\Факторы определяющие климат России\Суммарная радиац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60" cy="5500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572140"/>
            <a:ext cx="864399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 Antiqua" pitchFamily="18" charset="0"/>
              </a:rPr>
              <a:t>Суммарная радиация </a:t>
            </a:r>
            <a:r>
              <a:rPr lang="ru-RU" sz="2400" b="1" dirty="0" smtClean="0">
                <a:latin typeface="Book Antiqua" pitchFamily="18" charset="0"/>
              </a:rPr>
              <a:t>-  общее количество солнечной энергии, достигающей поверхности Земли.</a:t>
            </a:r>
            <a:endParaRPr lang="ru-RU" sz="24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28662" y="25003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214554"/>
            <a:ext cx="8286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Влияние ГШ на климат: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чем меньше ГШ, то есть чем ближе к экватору, тем больше угол падения солнечных лучей, а значит поверхность получает больше солнечной суммарной радиации.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Documents and Settings\Администратор\Рабочий стол\Факторы определяющие климат России\Солнечное тепл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572560" cy="604841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85852" y="0"/>
            <a:ext cx="5983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Географическая широта (ГШ)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428604"/>
            <a:ext cx="5623655" cy="70788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Book Antiqua" pitchFamily="18" charset="0"/>
              </a:rPr>
              <a:t>Суммарная радиация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928802"/>
            <a:ext cx="865943" cy="70788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/>
              <a:t>ГШ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2071678"/>
            <a:ext cx="2225289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/>
              <a:t>Состояние </a:t>
            </a:r>
          </a:p>
          <a:p>
            <a:r>
              <a:rPr lang="ru-RU" sz="3200" b="1" dirty="0" smtClean="0"/>
              <a:t>атмосферы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57884" y="2000240"/>
            <a:ext cx="2988319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Характер</a:t>
            </a:r>
          </a:p>
          <a:p>
            <a:pPr algn="ctr"/>
            <a:r>
              <a:rPr lang="ru-RU" sz="3200" b="1" dirty="0" smtClean="0"/>
              <a:t>подстилающей </a:t>
            </a:r>
          </a:p>
          <a:p>
            <a:pPr algn="ctr"/>
            <a:r>
              <a:rPr lang="ru-RU" sz="3200" b="1" dirty="0" smtClean="0"/>
              <a:t>поверхности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2928934"/>
            <a:ext cx="2425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Book Antiqua" pitchFamily="18" charset="0"/>
              </a:rPr>
              <a:t>Угол  падения </a:t>
            </a:r>
          </a:p>
          <a:p>
            <a:pPr algn="ctr"/>
            <a:r>
              <a:rPr lang="ru-RU" sz="2400" b="1" dirty="0" smtClean="0">
                <a:latin typeface="Book Antiqua" pitchFamily="18" charset="0"/>
              </a:rPr>
              <a:t>солнечных </a:t>
            </a:r>
          </a:p>
          <a:p>
            <a:pPr algn="ctr"/>
            <a:r>
              <a:rPr lang="ru-RU" sz="2400" b="1" dirty="0" smtClean="0">
                <a:latin typeface="Book Antiqua" pitchFamily="18" charset="0"/>
              </a:rPr>
              <a:t>лучей</a:t>
            </a:r>
            <a:endParaRPr lang="ru-RU" sz="2400" b="1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3429000"/>
            <a:ext cx="2319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Book Antiqua" pitchFamily="18" charset="0"/>
              </a:rPr>
              <a:t>Облачность,</a:t>
            </a:r>
          </a:p>
          <a:p>
            <a:pPr algn="ctr"/>
            <a:r>
              <a:rPr lang="ru-RU" sz="2400" b="1" dirty="0" smtClean="0">
                <a:latin typeface="Book Antiqua" pitchFamily="18" charset="0"/>
              </a:rPr>
              <a:t>запыленность</a:t>
            </a:r>
            <a:endParaRPr lang="ru-RU" sz="2400" b="1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6" y="3714752"/>
            <a:ext cx="3522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Снег отражает 70-80% </a:t>
            </a:r>
          </a:p>
          <a:p>
            <a:r>
              <a:rPr lang="ru-RU" sz="2400" b="1" dirty="0" smtClean="0">
                <a:latin typeface="Book Antiqua" pitchFamily="18" charset="0"/>
              </a:rPr>
              <a:t>суммарной радиации</a:t>
            </a:r>
            <a:endParaRPr lang="ru-RU" sz="2400" b="1" dirty="0">
              <a:latin typeface="Book Antiqua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1714480" y="1214422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3643307" y="1571613"/>
            <a:ext cx="714378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V="1">
            <a:off x="6536545" y="1321579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7158" y="4929198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Разница между суммарной радиацией и её потерями на отражение и тепловое излучение называется  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радиационным балансом</a:t>
            </a:r>
            <a:r>
              <a:rPr lang="ru-RU" sz="2800" b="1" i="1" dirty="0" smtClean="0"/>
              <a:t>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85728"/>
            <a:ext cx="885828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</a:rPr>
              <a:t>Практическая работа:</a:t>
            </a:r>
            <a:r>
              <a:rPr lang="ru-RU" sz="3200" b="1" dirty="0" smtClean="0">
                <a:latin typeface="Book Antiqua" pitchFamily="18" charset="0"/>
              </a:rPr>
              <a:t> </a:t>
            </a:r>
            <a:r>
              <a:rPr lang="ru-RU" sz="3200" b="1" i="1" dirty="0" smtClean="0">
                <a:latin typeface="Book Antiqua" pitchFamily="18" charset="0"/>
              </a:rPr>
              <a:t>определение по картам закономерностей распределения суммарной солнечной радиации. Использовать рисунок 30 на с.81.</a:t>
            </a:r>
          </a:p>
          <a:p>
            <a:endParaRPr lang="ru-RU" sz="3200" b="1" dirty="0" smtClean="0">
              <a:latin typeface="Book Antiqua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Book Antiqua" pitchFamily="18" charset="0"/>
              </a:rPr>
              <a:t>Задание:</a:t>
            </a:r>
            <a:r>
              <a:rPr lang="ru-RU" sz="3200" b="1" dirty="0" smtClean="0">
                <a:latin typeface="Book Antiqua" pitchFamily="18" charset="0"/>
              </a:rPr>
              <a:t> определить величину суммарной солнечной радиации на островах Новая Земля, г. Мурманске, Санкт-Петербурге, Москве, Якутске, Красноярске, Волгограде, Астрахани, Сочи</a:t>
            </a:r>
          </a:p>
          <a:p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87154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Воздушные массы</a:t>
            </a:r>
            <a:endParaRPr lang="ru-RU" sz="6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15" descr="J033678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497" y="1071546"/>
            <a:ext cx="1603152" cy="1500198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428596" y="1785926"/>
            <a:ext cx="7715304" cy="4714908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2357430"/>
            <a:ext cx="7429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Крупные массы тропосферы, отличающиеся своими свойствами (температурой, влажностью, прозрачностью)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294</Words>
  <PresentationFormat>Экран (4:3)</PresentationFormat>
  <Paragraphs>58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Azerty</cp:lastModifiedBy>
  <cp:revision>47</cp:revision>
  <dcterms:modified xsi:type="dcterms:W3CDTF">2024-02-05T15:20:41Z</dcterms:modified>
</cp:coreProperties>
</file>