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76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66" r:id="rId13"/>
    <p:sldId id="267" r:id="rId14"/>
    <p:sldId id="268" r:id="rId15"/>
    <p:sldId id="269" r:id="rId16"/>
    <p:sldId id="274" r:id="rId17"/>
    <p:sldId id="270" r:id="rId18"/>
    <p:sldId id="273" r:id="rId19"/>
    <p:sldId id="272" r:id="rId20"/>
  </p:sldIdLst>
  <p:sldSz cx="12192000" cy="6858000"/>
  <p:notesSz cx="7559675" cy="10691813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custShow id="0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75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6881878-CF04-4E09-8AFA-62DB8114956C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498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078359D-95A1-42C0-A395-FC92A755751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035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168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0163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379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3319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6633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440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5834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4497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8438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794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4251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0090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344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5461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254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7198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87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99D023-6CFF-4830-AD70-B2823710C808}" type="datetime1">
              <a:rPr lang="ru-RU" smtClean="0"/>
              <a:pPr lvl="0"/>
              <a:t>19.02.2023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BD5E57-B07C-4CAD-8F4A-047910054E12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99D023-6CFF-4830-AD70-B2823710C808}" type="datetime1">
              <a:rPr lang="ru-RU" smtClean="0"/>
              <a:pPr lvl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B11BC1-1C41-4B85-B9C6-678D4B6D7DAF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99D023-6CFF-4830-AD70-B2823710C808}" type="datetime1">
              <a:rPr lang="ru-RU" smtClean="0"/>
              <a:pPr lvl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74F2F9-9805-4D54-911F-D321450393AF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99D023-6CFF-4830-AD70-B2823710C808}" type="datetime1">
              <a:rPr lang="ru-RU" smtClean="0"/>
              <a:pPr lvl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62421D-5C9E-4045-AB3E-0E8931A2E3BE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99D023-6CFF-4830-AD70-B2823710C808}" type="datetime1">
              <a:rPr lang="ru-RU" smtClean="0"/>
              <a:pPr lvl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AC7359-4AE3-4D65-8B07-8DF7061C43D5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99D023-6CFF-4830-AD70-B2823710C808}" type="datetime1">
              <a:rPr lang="ru-RU" smtClean="0"/>
              <a:pPr lvl="0"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E4D29F-E640-4046-A02D-94218428986D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99D023-6CFF-4830-AD70-B2823710C808}" type="datetime1">
              <a:rPr lang="ru-RU" smtClean="0"/>
              <a:pPr lvl="0"/>
              <a:t>19.02.2023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ED54B0-0E0A-46A3-B074-45E621CC9EBC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99D023-6CFF-4830-AD70-B2823710C808}" type="datetime1">
              <a:rPr lang="ru-RU" smtClean="0"/>
              <a:pPr lvl="0"/>
              <a:t>19.02.2023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0221C6-5C5B-4F6B-AD2A-A6104F606F7C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99D023-6CFF-4830-AD70-B2823710C808}" type="datetime1">
              <a:rPr lang="ru-RU" smtClean="0"/>
              <a:pPr lvl="0"/>
              <a:t>19.02.2023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315108-CFD8-4D93-88C4-A481E1CF9A6E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99D023-6CFF-4830-AD70-B2823710C808}" type="datetime1">
              <a:rPr lang="ru-RU" smtClean="0"/>
              <a:pPr lvl="0"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3D6222-690C-4D58-B9C1-86CB0F4A88B4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899D023-6CFF-4830-AD70-B2823710C808}" type="datetime1">
              <a:rPr lang="ru-RU" smtClean="0"/>
              <a:pPr lvl="0"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 lvl="0"/>
            <a:fld id="{27D8D28C-85C6-46F2-8DDF-07B42838D3FB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lvl="0"/>
            <a:fld id="{C899D023-6CFF-4830-AD70-B2823710C808}" type="datetime1">
              <a:rPr lang="ru-RU" smtClean="0"/>
              <a:pPr lvl="0"/>
              <a:t>19.02.2023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lvl="0"/>
            <a:fld id="{9FD7D15F-9CE5-49B0-B311-C05FA9F0EAE9}" type="slidenum">
              <a:rPr lang="ru-RU" smtClean="0"/>
              <a:pPr lvl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1196975"/>
            <a:ext cx="12192000" cy="1941513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endParaRPr lang="en-US" dirty="0">
              <a:solidFill>
                <a:srgbClr val="0000FF"/>
              </a:solidFill>
              <a:latin typeface="Times New Roman" pitchFamily="18"/>
              <a:cs typeface="Arial" pitchFamily="34"/>
            </a:endParaRP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1952596" y="4357694"/>
            <a:ext cx="9882214" cy="1727200"/>
          </a:xfrm>
        </p:spPr>
        <p:txBody>
          <a:bodyPr wrap="square" lIns="90000" tIns="45000" rIns="90000" bIns="45000" anchor="t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ru-RU" sz="200" b="1" i="1" dirty="0">
                <a:latin typeface="Calibri Light" pitchFamily="18"/>
              </a:rPr>
              <a:t/>
            </a:r>
            <a:br>
              <a:rPr lang="ru-RU" sz="200" b="1" i="1" dirty="0">
                <a:latin typeface="Calibri Light" pitchFamily="18"/>
              </a:rPr>
            </a:br>
            <a:r>
              <a:rPr lang="ru-RU" sz="200" b="1" i="1" dirty="0">
                <a:latin typeface="Calibri Light" pitchFamily="18"/>
              </a:rPr>
              <a:t/>
            </a:r>
            <a:br>
              <a:rPr lang="ru-RU" sz="200" b="1" i="1" dirty="0">
                <a:latin typeface="Calibri Light" pitchFamily="18"/>
              </a:rPr>
            </a:br>
            <a:endParaRPr lang="ru-RU" sz="200" b="1" i="1" dirty="0">
              <a:latin typeface="Calibri Light" pitchFamily="18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/>
              </a:rPr>
              <a:t>                            </a:t>
            </a:r>
            <a:endParaRPr lang="ru-RU" sz="2400" b="1" dirty="0">
              <a:solidFill>
                <a:srgbClr val="C00000"/>
              </a:solidFill>
              <a:latin typeface="Times New Roman" pitchFamily="18"/>
            </a:endParaRPr>
          </a:p>
        </p:txBody>
      </p:sp>
      <p:pic>
        <p:nvPicPr>
          <p:cNvPr id="1026" name="Picture 2" descr="C:\Users\Лиля\Desktop\фо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38678" y="5786454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  <a:t>МКДОУ </a:t>
            </a:r>
            <a:r>
              <a:rPr lang="ru-RU" sz="2400" b="1" dirty="0" err="1" smtClean="0">
                <a:solidFill>
                  <a:srgbClr val="C00000"/>
                </a:solidFill>
                <a:cs typeface="Aharoni" pitchFamily="2" charset="-79"/>
              </a:rPr>
              <a:t>Мохнатологовский</a:t>
            </a:r>
            <a: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  <a:t> детский сад</a:t>
            </a:r>
          </a:p>
          <a:p>
            <a: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  <a:t>Воспитатель: Гладких Л.И.</a:t>
            </a:r>
            <a:endParaRPr lang="ru-RU" sz="2400" b="1" dirty="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Коррекционная рабо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Лиля\Desktop\4f9ea439-893e-4320-be90-6a1bc3e3daf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0688"/>
            <a:ext cx="4167191" cy="6238384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C:\Users\Лиля\Desktop\3a15846e-5b89-44c7-bdd7-bc2642651c7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3793" y="2204863"/>
            <a:ext cx="3578894" cy="4661265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0452" y="980728"/>
            <a:ext cx="4317944" cy="575725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иля\Desktop\упр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60919" cy="380245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C:\Users\Лиля\Desktop\упр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6577" y="-214338"/>
            <a:ext cx="5435423" cy="408383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C:\Users\Лиля\Desktop\упр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492" y="3071810"/>
            <a:ext cx="5039268" cy="378619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_4167.JPG"/>
          <p:cNvPicPr>
            <a:picLocks noChangeAspect="1" noChangeArrowheads="1"/>
          </p:cNvPicPr>
          <p:nvPr/>
        </p:nvPicPr>
        <p:blipFill>
          <a:blip r:embed="rId3" cstate="print"/>
          <a:srcRect l="3707" r="22770" b="1476"/>
          <a:stretch>
            <a:fillRect/>
          </a:stretch>
        </p:blipFill>
        <p:spPr bwMode="auto">
          <a:xfrm rot="5400000">
            <a:off x="464209" y="2154903"/>
            <a:ext cx="4691286" cy="4714908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144000" y="216000"/>
            <a:ext cx="8666644" cy="1855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>
                <a:solidFill>
                  <a:srgbClr val="0000CC"/>
                </a:solidFill>
              </a:defRPr>
            </a:pPr>
            <a:r>
              <a:rPr lang="ru-RU" sz="3600" b="1" i="1" u="none" strike="noStrike" kern="1200" dirty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Прогулка</a:t>
            </a:r>
            <a:r>
              <a:rPr lang="ru-RU" sz="3600" b="0" i="0" u="none" strike="noStrike" kern="1200" dirty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 </a:t>
            </a:r>
            <a:r>
              <a:rPr lang="ru-RU" sz="2800" b="0" i="0" u="none" strike="noStrike" kern="1200" dirty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– </a:t>
            </a:r>
            <a:r>
              <a:rPr lang="ru-RU" sz="28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один из важнейших </a:t>
            </a:r>
            <a:endParaRPr lang="ru-RU" sz="2800" b="0" i="0" u="none" strike="noStrike" kern="1200" dirty="0" smtClean="0">
              <a:ln>
                <a:noFill/>
              </a:ln>
              <a:solidFill>
                <a:srgbClr val="FFFF00"/>
              </a:solidFill>
              <a:latin typeface="Times New Roman" pitchFamily="18" charset="0"/>
              <a:ea typeface="Microsoft YaHei" pitchFamily="2"/>
              <a:cs typeface="Times New Roman" pitchFamily="18" charset="0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>
                <a:solidFill>
                  <a:srgbClr val="0000CC"/>
                </a:solidFill>
              </a:defRPr>
            </a:pPr>
            <a:r>
              <a:rPr lang="ru-RU" sz="28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режимных </a:t>
            </a:r>
            <a:r>
              <a:rPr lang="ru-RU" sz="28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моментов, во </a:t>
            </a:r>
            <a:r>
              <a:rPr lang="ru-RU" sz="28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время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>
                <a:solidFill>
                  <a:srgbClr val="0000CC"/>
                </a:solidFill>
              </a:defRPr>
            </a:pPr>
            <a:r>
              <a:rPr lang="ru-RU" sz="28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 </a:t>
            </a:r>
            <a:r>
              <a:rPr lang="ru-RU" sz="28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которого дети могут </a:t>
            </a:r>
            <a:r>
              <a:rPr lang="ru-RU" sz="28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в </a:t>
            </a:r>
            <a:r>
              <a:rPr lang="ru-RU" sz="28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достаточной степени </a:t>
            </a:r>
            <a:r>
              <a:rPr lang="ru-RU" sz="28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реализовать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>
                <a:solidFill>
                  <a:srgbClr val="0000CC"/>
                </a:solidFill>
              </a:defRPr>
            </a:pPr>
            <a:r>
              <a:rPr lang="ru-RU" sz="28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 </a:t>
            </a:r>
            <a:r>
              <a:rPr lang="ru-RU" sz="28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свои двигательные потребности.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8811" y="1643050"/>
            <a:ext cx="2857520" cy="512495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0000CC"/>
                </a:solidFill>
              </a:defRPr>
            </a:pPr>
            <a:endParaRPr lang="ru-RU" sz="2400" b="0" i="0" u="none" strike="noStrike" kern="1200" dirty="0">
              <a:ln>
                <a:noFill/>
              </a:ln>
              <a:solidFill>
                <a:srgbClr val="0000CC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0000CC"/>
                </a:solidFill>
              </a:defRPr>
            </a:pPr>
            <a:endParaRPr lang="ru-RU" sz="2800" b="0" i="0" u="none" strike="noStrike" kern="1200" dirty="0" smtClean="0">
              <a:ln>
                <a:noFill/>
              </a:ln>
              <a:solidFill>
                <a:srgbClr val="0000CC"/>
              </a:solidFill>
              <a:latin typeface="Times New Roman" pitchFamily="18" charset="0"/>
              <a:ea typeface="Microsoft YaHei" pitchFamily="2"/>
              <a:cs typeface="Times New Roman" pitchFamily="18" charset="0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0000CC"/>
                </a:solidFill>
              </a:defRPr>
            </a:pPr>
            <a:r>
              <a:rPr lang="ru-RU" sz="2800" b="1" i="0" u="none" strike="noStrike" kern="1200" dirty="0" smtClean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Оптимальной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0000CC"/>
                </a:solidFill>
              </a:defRPr>
            </a:pPr>
            <a:r>
              <a:rPr lang="ru-RU" sz="2800" b="1" i="0" u="none" strike="noStrike" kern="1200" dirty="0" smtClean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формой </a:t>
            </a:r>
            <a:r>
              <a:rPr lang="ru-RU" sz="2800" b="1" i="0" u="none" strike="noStrike" kern="1200" dirty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для </a:t>
            </a:r>
            <a:endParaRPr lang="ru-RU" sz="2800" b="1" i="0" u="none" strike="noStrike" kern="1200" dirty="0" smtClean="0">
              <a:ln>
                <a:noFill/>
              </a:ln>
              <a:solidFill>
                <a:srgbClr val="0000CC"/>
              </a:solidFill>
              <a:latin typeface="Times New Roman" pitchFamily="18" charset="0"/>
              <a:ea typeface="Microsoft YaHei" pitchFamily="2"/>
              <a:cs typeface="Times New Roman" pitchFamily="18" charset="0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0000CC"/>
                </a:solidFill>
              </a:defRPr>
            </a:pPr>
            <a:r>
              <a:rPr lang="ru-RU" sz="2800" b="1" i="0" u="none" strike="noStrike" kern="1200" dirty="0" smtClean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этого служат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0000CC"/>
                </a:solidFill>
              </a:defRPr>
            </a:pPr>
            <a:r>
              <a:rPr lang="ru-RU" sz="2800" b="1" i="0" u="none" strike="noStrike" kern="1200" dirty="0" smtClean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подвижные игры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0000CC"/>
                </a:solidFill>
              </a:defRPr>
            </a:pPr>
            <a:r>
              <a:rPr lang="ru-RU" sz="2800" b="1" i="0" u="none" strike="noStrike" kern="1200" dirty="0" smtClean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 и физические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0000CC"/>
                </a:solidFill>
              </a:defRPr>
            </a:pPr>
            <a:r>
              <a:rPr lang="ru-RU" sz="2800" b="1" i="0" u="none" strike="noStrike" kern="1200" dirty="0" smtClean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 </a:t>
            </a:r>
            <a:r>
              <a:rPr lang="ru-RU" sz="2800" b="1" i="0" u="none" strike="noStrike" kern="1200" dirty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упражнения </a:t>
            </a:r>
            <a:endParaRPr lang="ru-RU" sz="2800" b="1" i="0" u="none" strike="noStrike" kern="1200" dirty="0" smtClean="0">
              <a:ln>
                <a:noFill/>
              </a:ln>
              <a:solidFill>
                <a:srgbClr val="0000CC"/>
              </a:solidFill>
              <a:latin typeface="Times New Roman" pitchFamily="18" charset="0"/>
              <a:ea typeface="Microsoft YaHei" pitchFamily="2"/>
              <a:cs typeface="Times New Roman" pitchFamily="18" charset="0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0000CC"/>
                </a:solidFill>
              </a:defRPr>
            </a:pPr>
            <a:r>
              <a:rPr lang="ru-RU" sz="2800" b="1" i="0" u="none" strike="noStrike" kern="1200" dirty="0" smtClean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на </a:t>
            </a:r>
            <a:r>
              <a:rPr lang="ru-RU" sz="2800" b="1" i="0" u="none" strike="noStrike" kern="1200" dirty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улице</a:t>
            </a:r>
            <a:r>
              <a:rPr lang="ru-RU" sz="2800" b="1" i="0" u="none" strike="noStrike" kern="1200" dirty="0">
                <a:ln>
                  <a:noFill/>
                </a:ln>
                <a:solidFill>
                  <a:srgbClr val="0000CC"/>
                </a:solidFill>
                <a:latin typeface="Arial" pitchFamily="18"/>
                <a:ea typeface="Microsoft YaHei" pitchFamily="2"/>
                <a:cs typeface="Mangal" pitchFamily="2"/>
              </a:rPr>
              <a:t>.</a:t>
            </a:r>
          </a:p>
        </p:txBody>
      </p:sp>
      <p:pic>
        <p:nvPicPr>
          <p:cNvPr id="4098" name="Picture 2" descr="C:\Users\Лиля\Desktop\052bfee6-3f91-4eac-85af-bcff10f744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30862" y="714356"/>
            <a:ext cx="3361138" cy="5754684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799" y="609480"/>
            <a:ext cx="10618200" cy="1455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 b="1" i="1">
                <a:solidFill>
                  <a:srgbClr val="000099"/>
                </a:solidFill>
              </a:defRPr>
            </a:pPr>
            <a:r>
              <a:rPr lang="ru-RU" sz="4400" b="1" i="1" u="none" strike="noStrike" kern="1200" dirty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Подвижная игра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799" y="1224000"/>
            <a:ext cx="10131120" cy="1001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>
                <a:solidFill>
                  <a:srgbClr val="0000CC"/>
                </a:solidFill>
              </a:defRPr>
            </a:pPr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З</a:t>
            </a:r>
            <a:r>
              <a:rPr lang="ru-RU" sz="3600" b="0" i="0" u="none" strike="noStrike" kern="1200" dirty="0" smtClean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анимает </a:t>
            </a:r>
            <a:r>
              <a:rPr lang="ru-RU" sz="3600" b="0" i="0" u="none" strike="noStrike" kern="1200" dirty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особое место в развитии ребёнка-дошкольника</a:t>
            </a:r>
            <a:r>
              <a:rPr lang="ru-RU" sz="3200" b="0" i="0" u="none" strike="noStrike" kern="1200" dirty="0">
                <a:ln>
                  <a:noFill/>
                </a:ln>
                <a:solidFill>
                  <a:srgbClr val="0000CC"/>
                </a:solidFill>
                <a:latin typeface="Arial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65319"/>
            <a:ext cx="5303912" cy="467604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>
                <a:solidFill>
                  <a:srgbClr val="0000CC"/>
                </a:solidFill>
              </a:defRPr>
            </a:pPr>
            <a:r>
              <a:rPr lang="ru-RU" sz="2800" b="0" i="0" u="none" strike="noStrike" kern="1200" dirty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Она способствует </a:t>
            </a:r>
            <a:r>
              <a:rPr lang="ru-RU" sz="2800" b="0" i="0" u="none" strike="noStrike" kern="1200" dirty="0" smtClean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закреплению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>
                <a:solidFill>
                  <a:srgbClr val="0000CC"/>
                </a:solidFill>
              </a:defRPr>
            </a:pPr>
            <a:r>
              <a:rPr lang="ru-RU" sz="2800" b="0" i="0" u="none" strike="noStrike" kern="1200" dirty="0" smtClean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 </a:t>
            </a:r>
            <a:r>
              <a:rPr lang="ru-RU" sz="2800" b="0" i="0" u="none" strike="noStrike" kern="1200" dirty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и </a:t>
            </a:r>
            <a:r>
              <a:rPr lang="ru-RU" sz="2800" b="0" i="0" u="none" strike="noStrike" kern="1200" dirty="0" smtClean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совершенствованию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>
                <a:solidFill>
                  <a:srgbClr val="0000CC"/>
                </a:solidFill>
              </a:defRPr>
            </a:pPr>
            <a:r>
              <a:rPr lang="ru-RU" sz="2800" b="0" i="0" u="none" strike="noStrike" kern="1200" dirty="0" smtClean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 </a:t>
            </a:r>
            <a:r>
              <a:rPr lang="ru-RU" sz="2800" b="0" i="0" u="none" strike="noStrike" kern="1200" dirty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двигательных навыков </a:t>
            </a:r>
            <a:r>
              <a:rPr lang="ru-RU" sz="2800" b="0" i="0" u="none" strike="noStrike" kern="1200" dirty="0" smtClean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и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>
                <a:solidFill>
                  <a:srgbClr val="0000CC"/>
                </a:solidFill>
              </a:defRPr>
            </a:pPr>
            <a:r>
              <a:rPr lang="ru-RU" sz="2800" b="0" i="0" u="none" strike="noStrike" kern="1200" dirty="0" smtClean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 </a:t>
            </a:r>
            <a:r>
              <a:rPr lang="ru-RU" sz="2800" b="0" i="0" u="none" strike="noStrike" kern="1200" dirty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умений, предоставляет </a:t>
            </a:r>
            <a:endParaRPr lang="ru-RU" sz="2800" b="0" i="0" u="none" strike="noStrike" kern="1200" dirty="0" smtClean="0">
              <a:ln>
                <a:noFill/>
              </a:ln>
              <a:solidFill>
                <a:srgbClr val="0000CC"/>
              </a:solidFill>
              <a:latin typeface="Times New Roman" pitchFamily="18" charset="0"/>
              <a:ea typeface="Microsoft YaHei" pitchFamily="2"/>
              <a:cs typeface="Times New Roman" pitchFamily="18" charset="0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>
                <a:solidFill>
                  <a:srgbClr val="0000CC"/>
                </a:solidFill>
              </a:defRPr>
            </a:pPr>
            <a:r>
              <a:rPr lang="ru-RU" sz="2800" b="0" i="0" u="none" strike="noStrike" kern="1200" dirty="0" smtClean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возможность развивать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>
                <a:solidFill>
                  <a:srgbClr val="0000CC"/>
                </a:solidFill>
              </a:defRPr>
            </a:pPr>
            <a:r>
              <a:rPr lang="ru-RU" sz="2800" b="0" i="0" u="none" strike="noStrike" kern="1200" dirty="0" smtClean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 </a:t>
            </a:r>
            <a:r>
              <a:rPr lang="ru-RU" sz="2800" b="0" i="0" u="none" strike="noStrike" kern="1200" dirty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познавательный интерес, </a:t>
            </a:r>
            <a:endParaRPr lang="ru-RU" sz="2800" b="0" i="0" u="none" strike="noStrike" kern="1200" dirty="0" smtClean="0">
              <a:ln>
                <a:noFill/>
              </a:ln>
              <a:solidFill>
                <a:srgbClr val="0000CC"/>
              </a:solidFill>
              <a:latin typeface="Times New Roman" pitchFamily="18" charset="0"/>
              <a:ea typeface="Microsoft YaHei" pitchFamily="2"/>
              <a:cs typeface="Times New Roman" pitchFamily="18" charset="0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>
                <a:solidFill>
                  <a:srgbClr val="0000CC"/>
                </a:solidFill>
              </a:defRPr>
            </a:pPr>
            <a:r>
              <a:rPr lang="ru-RU" sz="2800" b="0" i="0" u="none" strike="noStrike" kern="1200" dirty="0" smtClean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формирует </a:t>
            </a:r>
            <a:r>
              <a:rPr lang="ru-RU" sz="2800" b="0" i="0" u="none" strike="noStrike" kern="1200" dirty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умение </a:t>
            </a:r>
            <a:endParaRPr lang="ru-RU" sz="2800" b="0" i="0" u="none" strike="noStrike" kern="1200" dirty="0" smtClean="0">
              <a:ln>
                <a:noFill/>
              </a:ln>
              <a:solidFill>
                <a:srgbClr val="0000CC"/>
              </a:solidFill>
              <a:latin typeface="Times New Roman" pitchFamily="18" charset="0"/>
              <a:ea typeface="Microsoft YaHei" pitchFamily="2"/>
              <a:cs typeface="Times New Roman" pitchFamily="18" charset="0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>
                <a:solidFill>
                  <a:srgbClr val="0000CC"/>
                </a:solidFill>
              </a:defRPr>
            </a:pPr>
            <a:r>
              <a:rPr lang="ru-RU" sz="2800" b="0" i="0" u="none" strike="noStrike" kern="1200" dirty="0" smtClean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ориентироваться </a:t>
            </a:r>
            <a:r>
              <a:rPr lang="ru-RU" sz="2800" b="0" i="0" u="none" strike="noStrike" kern="1200" dirty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в </a:t>
            </a:r>
            <a:endParaRPr lang="ru-RU" sz="2800" b="0" i="0" u="none" strike="noStrike" kern="1200" dirty="0" smtClean="0">
              <a:ln>
                <a:noFill/>
              </a:ln>
              <a:solidFill>
                <a:srgbClr val="0000CC"/>
              </a:solidFill>
              <a:latin typeface="Times New Roman" pitchFamily="18" charset="0"/>
              <a:ea typeface="Microsoft YaHei" pitchFamily="2"/>
              <a:cs typeface="Times New Roman" pitchFamily="18" charset="0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>
                <a:solidFill>
                  <a:srgbClr val="0000CC"/>
                </a:solidFill>
              </a:defRPr>
            </a:pPr>
            <a:r>
              <a:rPr lang="ru-RU" sz="2800" b="0" i="0" u="none" strike="noStrike" kern="1200" dirty="0" smtClean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окружающей </a:t>
            </a:r>
            <a:r>
              <a:rPr lang="ru-RU" sz="2800" b="0" i="0" u="none" strike="noStrike" kern="1200" dirty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действительности, </a:t>
            </a:r>
            <a:endParaRPr lang="ru-RU" sz="2800" b="0" i="0" u="none" strike="noStrike" kern="1200" dirty="0" smtClean="0">
              <a:ln>
                <a:noFill/>
              </a:ln>
              <a:solidFill>
                <a:srgbClr val="0000CC"/>
              </a:solidFill>
              <a:latin typeface="Times New Roman" pitchFamily="18" charset="0"/>
              <a:ea typeface="Microsoft YaHei" pitchFamily="2"/>
              <a:cs typeface="Times New Roman" pitchFamily="18" charset="0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>
                <a:solidFill>
                  <a:srgbClr val="0000CC"/>
                </a:solidFill>
              </a:defRPr>
            </a:pPr>
            <a:r>
              <a:rPr lang="ru-RU" sz="2800" b="0" i="0" u="none" strike="noStrike" kern="1200" dirty="0" smtClean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что </a:t>
            </a:r>
            <a:r>
              <a:rPr lang="ru-RU" sz="2800" b="0" i="0" u="none" strike="noStrike" kern="1200" dirty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так важно для </a:t>
            </a:r>
            <a:r>
              <a:rPr lang="ru-RU" sz="2800" b="0" i="0" u="none" strike="noStrike" kern="1200" dirty="0" smtClean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приобретения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>
                <a:solidFill>
                  <a:srgbClr val="0000CC"/>
                </a:solidFill>
              </a:defRPr>
            </a:pPr>
            <a:r>
              <a:rPr lang="ru-RU" sz="2800" b="0" i="0" u="none" strike="noStrike" kern="1200" dirty="0" smtClean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ребёнком </a:t>
            </a:r>
            <a:r>
              <a:rPr lang="ru-RU" sz="2800" b="0" i="0" u="none" strike="noStrike" kern="1200" dirty="0">
                <a:ln>
                  <a:noFill/>
                </a:ln>
                <a:solidFill>
                  <a:srgbClr val="00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жизненного опыта</a:t>
            </a:r>
            <a:r>
              <a:rPr lang="ru-RU" sz="2400" b="0" i="0" u="none" strike="noStrike" kern="1200" dirty="0">
                <a:ln>
                  <a:noFill/>
                </a:ln>
                <a:solidFill>
                  <a:srgbClr val="0000CC"/>
                </a:solidFill>
                <a:latin typeface="Arial" pitchFamily="18"/>
                <a:ea typeface="Microsoft YaHei" pitchFamily="2"/>
                <a:cs typeface="Mangal" pitchFamily="2"/>
              </a:rPr>
              <a:t>.</a:t>
            </a:r>
          </a:p>
        </p:txBody>
      </p:sp>
      <p:pic>
        <p:nvPicPr>
          <p:cNvPr id="1026" name="Picture 2" descr="C:\Users\Лиля\Desktop\8e383683-8603-49dc-aa43-62865904def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8810" y="1801382"/>
            <a:ext cx="6019803" cy="4799434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474663"/>
            <a:ext cx="10131425" cy="922337"/>
          </a:xfrm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6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Дневной</a:t>
            </a:r>
            <a:r>
              <a:rPr lang="en-US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сон</a:t>
            </a:r>
            <a:endParaRPr lang="en-US" sz="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1557338"/>
            <a:ext cx="5881686" cy="5111750"/>
          </a:xfrm>
        </p:spPr>
        <p:txBody>
          <a:bodyPr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Способствует </a:t>
            </a:r>
            <a: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снижению психоэмоционального и мышечного напряжения, 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уровня тревожности, повышенной возбудимости </a:t>
            </a:r>
            <a: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созданию эмоционального фона</a:t>
            </a:r>
          </a:p>
        </p:txBody>
      </p:sp>
      <p:pic>
        <p:nvPicPr>
          <p:cNvPr id="2050" name="Picture 2" descr="C:\Users\Лиля\Desktop\cb59df30-4069-4050-9139-e8dbc64883b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7570" y="357166"/>
            <a:ext cx="4187662" cy="6215082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000" y="144004"/>
            <a:ext cx="11520000" cy="10079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 b="1" i="1">
                <a:solidFill>
                  <a:srgbClr val="0000FF"/>
                </a:solidFill>
              </a:defRPr>
            </a:pPr>
            <a:r>
              <a:rPr lang="ru-RU" sz="4400" b="1" i="1" u="none" strike="noStrike" kern="1200" dirty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Гимнастика после дневного сна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0640" y="792000"/>
            <a:ext cx="11238840" cy="864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>
                <a:solidFill>
                  <a:srgbClr val="3333FF"/>
                </a:solidFill>
              </a:defRPr>
            </a:pPr>
            <a:r>
              <a:rPr lang="ru-RU" sz="2800" b="0" i="0" u="none" strike="noStrike" kern="1200" dirty="0">
                <a:ln>
                  <a:noFill/>
                </a:ln>
                <a:solidFill>
                  <a:srgbClr val="3333FF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Проводится для поднятия настроения, </a:t>
            </a:r>
            <a:r>
              <a:rPr lang="ru-RU" sz="2800" b="0" i="0" u="none" strike="noStrike" kern="1200" dirty="0" smtClean="0">
                <a:ln>
                  <a:noFill/>
                </a:ln>
                <a:solidFill>
                  <a:srgbClr val="3333FF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мышечного </a:t>
            </a:r>
            <a:r>
              <a:rPr lang="ru-RU" sz="2800" b="0" i="0" u="none" strike="noStrike" kern="1200" dirty="0">
                <a:ln>
                  <a:noFill/>
                </a:ln>
                <a:solidFill>
                  <a:srgbClr val="3333FF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тонуса детей с помощью </a:t>
            </a:r>
            <a:endParaRPr lang="ru-RU" sz="2800" b="0" i="0" u="none" strike="noStrike" kern="1200" dirty="0" smtClean="0">
              <a:ln>
                <a:noFill/>
              </a:ln>
              <a:solidFill>
                <a:srgbClr val="3333FF"/>
              </a:solidFill>
              <a:latin typeface="Times New Roman" pitchFamily="18" charset="0"/>
              <a:ea typeface="Microsoft YaHei" pitchFamily="2"/>
              <a:cs typeface="Times New Roman" pitchFamily="18" charset="0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>
                <a:solidFill>
                  <a:srgbClr val="3333FF"/>
                </a:solidFill>
              </a:defRPr>
            </a:pPr>
            <a:r>
              <a:rPr lang="ru-RU" sz="2800" b="0" i="0" u="none" strike="noStrike" kern="1200" dirty="0" smtClean="0">
                <a:ln>
                  <a:noFill/>
                </a:ln>
                <a:solidFill>
                  <a:srgbClr val="3333FF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контрастных воздушных </a:t>
            </a:r>
            <a:r>
              <a:rPr lang="ru-RU" sz="2800" b="0" i="0" u="none" strike="noStrike" kern="1200" dirty="0">
                <a:ln>
                  <a:noFill/>
                </a:ln>
                <a:solidFill>
                  <a:srgbClr val="3333FF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ванн и физических упражнений</a:t>
            </a:r>
            <a:r>
              <a:rPr lang="ru-RU" sz="2400" b="0" i="0" u="none" strike="noStrike" kern="1200" dirty="0">
                <a:ln>
                  <a:noFill/>
                </a:ln>
                <a:solidFill>
                  <a:srgbClr val="3333FF"/>
                </a:solidFill>
                <a:latin typeface="Arial" pitchFamily="18"/>
                <a:ea typeface="Microsoft YaHei" pitchFamily="2"/>
                <a:cs typeface="Mangal" pitchFamily="2"/>
              </a:rPr>
              <a:t>.</a:t>
            </a:r>
          </a:p>
        </p:txBody>
      </p:sp>
      <p:pic>
        <p:nvPicPr>
          <p:cNvPr id="3074" name="Picture 2" descr="C:\Users\Лиля\Desktop\ff27e958-9d57-4fde-96b2-9d59b067229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40" y="1643050"/>
            <a:ext cx="3529151" cy="521495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3076" name="Picture 4" descr="C:\Users\Лиля\Desktop\aa68a021-412a-41de-a442-3e30455f925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2" y="1714488"/>
            <a:ext cx="3545067" cy="5143512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иля\Desktop\1df77da2-0bee-425c-af84-5cf184bdae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36" y="0"/>
            <a:ext cx="3857651" cy="6554361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6148" name="Picture 4" descr="C:\Users\Лиля\Desktop\3ada7cd9-bd8d-4a6e-931c-f23f582e91d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0512" y="0"/>
            <a:ext cx="3729470" cy="6469095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4881554" y="500042"/>
            <a:ext cx="37238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М           Д      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А            О 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С            Р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С            О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А            Ж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Ж           К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Н            А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А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Я 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609601"/>
            <a:ext cx="10199688" cy="103345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ДОУ с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семьей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вопросам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охраны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укрепления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0" y="1851025"/>
            <a:ext cx="10131425" cy="4887913"/>
          </a:xfrm>
        </p:spPr>
        <p:txBody>
          <a:bodyPr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lnSpc>
                <a:spcPct val="90000"/>
              </a:lnSpc>
              <a:spcAft>
                <a:spcPts val="1001"/>
              </a:spcAft>
              <a:buClr>
                <a:srgbClr val="000000"/>
              </a:buClr>
              <a:buSzPct val="100000"/>
              <a:buFont typeface="Arial" pitchFamily="32"/>
              <a:buChar char="•"/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Информационные стенды для родителей , освещающие вопросы оздоровления без лекарств (комплексы упражнений для профилактики нарушений опорно-двигательного аппарата, органов зрения, для развития общей и мелкой моторики, пальчиковые игры).</a:t>
            </a:r>
          </a:p>
          <a:p>
            <a:pPr marL="0" lvl="0" indent="0">
              <a:lnSpc>
                <a:spcPct val="90000"/>
              </a:lnSpc>
              <a:spcAft>
                <a:spcPts val="1001"/>
              </a:spcAft>
              <a:buClr>
                <a:srgbClr val="000000"/>
              </a:buClr>
              <a:buSzPct val="100000"/>
              <a:buFont typeface="Arial" pitchFamily="32"/>
              <a:buChar char="•"/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Информационные стенды медицинских работников о медицинской профилактической работе с детьми в ДОУ</a:t>
            </a:r>
          </a:p>
          <a:p>
            <a:pPr marL="0" lvl="0" indent="0">
              <a:lnSpc>
                <a:spcPct val="90000"/>
              </a:lnSpc>
              <a:spcAft>
                <a:spcPts val="1001"/>
              </a:spcAft>
              <a:buClr>
                <a:srgbClr val="000000"/>
              </a:buClr>
              <a:buSzPct val="100000"/>
              <a:buFont typeface="Arial" pitchFamily="32"/>
              <a:buChar char="•"/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Приобщение родителей  к участию в физкультурно-массовых мероприятиях ДОУ (соревнования, спортивные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праздники,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Дни и Недели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здоровья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др.).</a:t>
            </a:r>
          </a:p>
          <a:p>
            <a:pPr marL="0" lvl="0" indent="0">
              <a:lnSpc>
                <a:spcPct val="90000"/>
              </a:lnSpc>
              <a:spcAft>
                <a:spcPts val="1001"/>
              </a:spcAft>
              <a:buClr>
                <a:srgbClr val="000000"/>
              </a:buClr>
              <a:buSzPct val="100000"/>
              <a:buFont typeface="Arial" pitchFamily="32"/>
              <a:buChar char="•"/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Консультации, беседы с родителями по вопросам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lnSpc>
                <a:spcPct val="90000"/>
              </a:lnSpc>
              <a:spcAft>
                <a:spcPts val="1001"/>
              </a:spcAft>
              <a:buNone/>
            </a:pPr>
            <a:endParaRPr lang="ru-RU" dirty="0">
              <a:solidFill>
                <a:srgbClr val="0000CC"/>
              </a:solidFill>
              <a:latin typeface="Calibri" pitchFamily="18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иля\Desktop\7e791633-6c7a-49cf-a714-e516dcdcbbc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84" y="1285860"/>
            <a:ext cx="11652262" cy="5243518"/>
          </a:xfrm>
          <a:prstGeom prst="round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66778" y="500042"/>
            <a:ext cx="8501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ЗДОРОВЬЕ – ЭТО ЗДОРОВО 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1295400"/>
            <a:ext cx="12192000" cy="21336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endParaRPr lang="en-US" sz="6600" b="1" i="1" dirty="0">
              <a:solidFill>
                <a:srgbClr val="0000FF"/>
              </a:solidFill>
            </a:endParaRPr>
          </a:p>
        </p:txBody>
      </p:sp>
      <p:pic>
        <p:nvPicPr>
          <p:cNvPr id="5122" name="Picture 2" descr="https://fs.znanio.ru/d5af0e/f5/b9/e6545cddb4c03b660d0f852a1072ba65d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9480"/>
            <a:ext cx="12192000" cy="692748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3395" y="503999"/>
            <a:ext cx="10297145" cy="5286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742680" lvl="0" indent="-285480" hangingPunct="0">
              <a:spcBef>
                <a:spcPts val="799"/>
              </a:spcBef>
            </a:pPr>
            <a:endParaRPr lang="ru-RU" sz="3600" b="1" i="1" dirty="0" smtClean="0">
              <a:solidFill>
                <a:srgbClr val="9900CC"/>
              </a:solidFill>
              <a:latin typeface="Times New Roman" pitchFamily="18" charset="0"/>
              <a:ea typeface="Microsoft YaHei" pitchFamily="2"/>
              <a:cs typeface="Times New Roman" pitchFamily="18" charset="0"/>
            </a:endParaRPr>
          </a:p>
          <a:p>
            <a:pPr marL="742680" lvl="0" indent="-285480" hangingPunct="0">
              <a:spcBef>
                <a:spcPts val="799"/>
              </a:spcBef>
            </a:pPr>
            <a:endParaRPr lang="ru-RU" sz="3600" b="1" dirty="0">
              <a:solidFill>
                <a:srgbClr val="0000FF"/>
              </a:solidFill>
              <a:latin typeface="Times New Roman" pitchFamily="18" charset="0"/>
              <a:ea typeface="Microsoft YaHei" pitchFamily="2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0960" y="785794"/>
            <a:ext cx="102870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«Принцип здорового образа жизни, принцип оптимальных физических нагрузок, человек должен усваивать как элементы культуры в худшем случае со школьной скамьи, в лучшем - еще раньше, в семье, в детском саду…»</a:t>
            </a:r>
          </a:p>
          <a:p>
            <a:pPr algn="r" fontAlgn="base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Н.М.Амосов</a:t>
            </a:r>
          </a:p>
          <a:p>
            <a:pPr fontAlgn="base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2360" y="609480"/>
            <a:ext cx="9467640" cy="5286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342720" marR="0" lvl="0" indent="-342720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/>
              <a:defRPr sz="4000"/>
            </a:pPr>
            <a:endParaRPr lang="ru-RU" sz="4000" b="1" i="0" u="none" strike="noStrike" kern="1200" dirty="0" smtClean="0">
              <a:ln>
                <a:noFill/>
              </a:ln>
              <a:solidFill>
                <a:srgbClr val="0000FF"/>
              </a:solidFill>
              <a:latin typeface="Times New Roman" pitchFamily="18" charset="0"/>
              <a:ea typeface="Microsoft YaHei" pitchFamily="2"/>
              <a:cs typeface="Times New Roman" pitchFamily="18" charset="0"/>
            </a:endParaRPr>
          </a:p>
          <a:p>
            <a:pPr marL="342720" marR="0" lvl="0" indent="-342720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/>
              <a:defRPr sz="4000"/>
            </a:pPr>
            <a:r>
              <a:rPr lang="ru-RU" sz="4000" b="1" i="0" u="none" strike="noStrike" kern="120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Здоровье</a:t>
            </a:r>
            <a:r>
              <a:rPr lang="ru-RU" sz="4000" b="1" i="0" u="none" strike="noStrike" kern="1200" dirty="0" smtClean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 </a:t>
            </a:r>
            <a:r>
              <a:rPr lang="ru-RU" sz="4000" b="1" i="0" u="none" strike="noStrike" kern="1200" dirty="0">
                <a:ln>
                  <a:noFill/>
                </a:ln>
                <a:solidFill>
                  <a:srgbClr val="99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- это состояние полного физического</a:t>
            </a:r>
            <a:r>
              <a:rPr lang="ru-RU" sz="4000" b="1" i="0" u="none" strike="noStrike" kern="1200" dirty="0" smtClean="0">
                <a:ln>
                  <a:noFill/>
                </a:ln>
                <a:solidFill>
                  <a:srgbClr val="99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,</a:t>
            </a:r>
          </a:p>
          <a:p>
            <a:pPr marL="342720" marR="0" lvl="0" indent="-342720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/>
              <a:defRPr sz="4000"/>
            </a:pPr>
            <a:r>
              <a:rPr lang="ru-RU" sz="4000" b="1" i="0" u="none" strike="noStrike" kern="1200" dirty="0" smtClean="0">
                <a:ln>
                  <a:noFill/>
                </a:ln>
                <a:solidFill>
                  <a:srgbClr val="99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 психического и </a:t>
            </a:r>
            <a:r>
              <a:rPr lang="ru-RU" sz="4000" b="1" i="0" u="none" strike="noStrike" kern="1200" dirty="0">
                <a:ln>
                  <a:noFill/>
                </a:ln>
                <a:solidFill>
                  <a:srgbClr val="99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социального благополучия, </a:t>
            </a:r>
            <a:endParaRPr lang="ru-RU" sz="4000" b="1" i="0" u="none" strike="noStrike" kern="1200" dirty="0" smtClean="0">
              <a:ln>
                <a:noFill/>
              </a:ln>
              <a:solidFill>
                <a:srgbClr val="9900CC"/>
              </a:solidFill>
              <a:latin typeface="Times New Roman" pitchFamily="18" charset="0"/>
              <a:ea typeface="Microsoft YaHei" pitchFamily="2"/>
              <a:cs typeface="Times New Roman" pitchFamily="18" charset="0"/>
            </a:endParaRPr>
          </a:p>
          <a:p>
            <a:pPr marL="342720" marR="0" lvl="0" indent="-342720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/>
              <a:defRPr sz="4000"/>
            </a:pPr>
            <a:r>
              <a:rPr lang="ru-RU" sz="4000" b="1" i="0" u="none" strike="noStrike" kern="1200" dirty="0" smtClean="0">
                <a:ln>
                  <a:noFill/>
                </a:ln>
                <a:solidFill>
                  <a:srgbClr val="99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а не </a:t>
            </a:r>
            <a:r>
              <a:rPr lang="ru-RU" sz="4000" b="1" i="0" u="none" strike="noStrike" kern="1200" dirty="0">
                <a:ln>
                  <a:noFill/>
                </a:ln>
                <a:solidFill>
                  <a:srgbClr val="99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просто отсутствие болезней или</a:t>
            </a:r>
          </a:p>
          <a:p>
            <a:pPr marL="342720" marR="0" lvl="0" indent="-342720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/>
              <a:defRPr sz="4000"/>
            </a:pPr>
            <a:r>
              <a:rPr lang="ru-RU" sz="4000" b="1" i="0" u="none" strike="noStrike" kern="1200" dirty="0">
                <a:ln>
                  <a:noFill/>
                </a:ln>
                <a:solidFill>
                  <a:srgbClr val="99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 физических дефектов</a:t>
            </a:r>
          </a:p>
          <a:p>
            <a:pPr marL="342720" marR="0" lvl="0" indent="-342720" algn="ctr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/>
              <a:defRPr sz="4000"/>
            </a:pPr>
            <a:r>
              <a:rPr lang="ru-RU" sz="4000" b="1" i="0" u="none" strike="noStrike" kern="1200" dirty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(Всемирная организация здравоохранения)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иля\Desktop\bc1eb10b08c89f78dbd24ce3e62ad1ec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975"/>
            <a:ext cx="12192000" cy="69119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799" y="609480"/>
            <a:ext cx="10131120" cy="145583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buNone/>
              <a:tabLst/>
            </a:pPr>
            <a:r>
              <a:rPr lang="ru-RU" sz="4000" b="1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Arial Black" pitchFamily="34"/>
                <a:ea typeface="Microsoft YaHei" pitchFamily="2"/>
                <a:cs typeface="Mangal" pitchFamily="2"/>
              </a:rPr>
              <a:t>Задачи </a:t>
            </a:r>
            <a:r>
              <a:rPr lang="ru-RU" sz="4000" b="1" i="0" u="none" strike="noStrike" kern="1200" spc="0" dirty="0" err="1">
                <a:ln>
                  <a:noFill/>
                </a:ln>
                <a:solidFill>
                  <a:srgbClr val="C00000"/>
                </a:solidFill>
                <a:latin typeface="Arial Black" pitchFamily="34"/>
                <a:ea typeface="Microsoft YaHei" pitchFamily="2"/>
                <a:cs typeface="Mangal" pitchFamily="2"/>
              </a:rPr>
              <a:t>здоровьесбережения</a:t>
            </a:r>
            <a:endParaRPr lang="ru-RU" sz="4000" b="1" i="0" u="none" strike="noStrike" kern="1200" spc="0" dirty="0">
              <a:ln>
                <a:noFill/>
              </a:ln>
              <a:solidFill>
                <a:srgbClr val="C00000"/>
              </a:solidFill>
              <a:latin typeface="Arial Black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799" y="2197080"/>
            <a:ext cx="10131120" cy="39175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457200" lvl="0" indent="-457200" hangingPunct="0">
              <a:lnSpc>
                <a:spcPct val="90000"/>
              </a:lnSpc>
              <a:spcBef>
                <a:spcPts val="697"/>
              </a:spcBef>
              <a:buFontTx/>
              <a:buChar char="-"/>
            </a:pPr>
            <a:r>
              <a:rPr lang="ru-RU" sz="2800" b="1" dirty="0" smtClean="0">
                <a:solidFill>
                  <a:srgbClr val="99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создание положительного эмоционального настроя и </a:t>
            </a:r>
          </a:p>
          <a:p>
            <a:pPr lvl="0" hangingPunct="0">
              <a:lnSpc>
                <a:spcPct val="90000"/>
              </a:lnSpc>
              <a:spcBef>
                <a:spcPts val="697"/>
              </a:spcBef>
            </a:pPr>
            <a:r>
              <a:rPr lang="ru-RU" sz="2800" b="1" dirty="0" smtClean="0">
                <a:solidFill>
                  <a:srgbClr val="99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снятие </a:t>
            </a:r>
            <a:r>
              <a:rPr lang="ru-RU" sz="2800" b="1" dirty="0" err="1" smtClean="0">
                <a:solidFill>
                  <a:srgbClr val="99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психоэмоционального</a:t>
            </a:r>
            <a:r>
              <a:rPr lang="ru-RU" sz="2800" b="1" dirty="0" smtClean="0">
                <a:solidFill>
                  <a:srgbClr val="99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 напряжения</a:t>
            </a:r>
          </a:p>
          <a:p>
            <a:pPr marL="457200" marR="0" lvl="0" indent="-457200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FontTx/>
              <a:buChar char="-"/>
              <a:tabLst/>
            </a:pPr>
            <a:r>
              <a:rPr lang="ru-RU" sz="2800" b="1" i="0" u="none" strike="noStrike" kern="1200" dirty="0" smtClean="0">
                <a:ln>
                  <a:noFill/>
                </a:ln>
                <a:solidFill>
                  <a:srgbClr val="99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сохранение </a:t>
            </a:r>
            <a:r>
              <a:rPr lang="ru-RU" sz="2800" b="1" i="0" u="none" strike="noStrike" kern="1200" dirty="0">
                <a:ln>
                  <a:noFill/>
                </a:ln>
                <a:solidFill>
                  <a:srgbClr val="99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здоровья детей и повышение двигательной </a:t>
            </a:r>
            <a:endParaRPr lang="ru-RU" sz="2800" b="1" i="0" u="none" strike="noStrike" kern="1200" dirty="0" smtClean="0">
              <a:ln>
                <a:noFill/>
              </a:ln>
              <a:solidFill>
                <a:srgbClr val="9900CC"/>
              </a:solidFill>
              <a:latin typeface="Times New Roman" pitchFamily="18" charset="0"/>
              <a:ea typeface="Microsoft YaHei" pitchFamily="2"/>
              <a:cs typeface="Times New Roman" pitchFamily="18" charset="0"/>
            </a:endParaRPr>
          </a:p>
          <a:p>
            <a:pPr marR="0" lvl="0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tabLst/>
            </a:pPr>
            <a:r>
              <a:rPr lang="ru-RU" sz="2800" b="1" dirty="0">
                <a:solidFill>
                  <a:srgbClr val="99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а</a:t>
            </a:r>
            <a:r>
              <a:rPr lang="ru-RU" sz="2800" b="1" i="0" u="none" strike="noStrike" kern="1200" dirty="0" smtClean="0">
                <a:ln>
                  <a:noFill/>
                </a:ln>
                <a:solidFill>
                  <a:srgbClr val="99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ктивности и </a:t>
            </a:r>
            <a:r>
              <a:rPr lang="ru-RU" sz="2800" b="1" i="0" u="none" strike="noStrike" kern="1200" dirty="0">
                <a:ln>
                  <a:noFill/>
                </a:ln>
                <a:solidFill>
                  <a:srgbClr val="99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умственной </a:t>
            </a:r>
            <a:r>
              <a:rPr lang="ru-RU" sz="2800" b="1" i="0" u="none" strike="noStrike" kern="1200" dirty="0" smtClean="0">
                <a:ln>
                  <a:noFill/>
                </a:ln>
                <a:solidFill>
                  <a:srgbClr val="99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работоспособности;</a:t>
            </a:r>
            <a:endParaRPr lang="ru-RU" sz="2800" b="1" i="0" u="none" strike="noStrike" kern="1200" dirty="0">
              <a:ln>
                <a:noFill/>
              </a:ln>
              <a:solidFill>
                <a:srgbClr val="9900CC"/>
              </a:solidFill>
              <a:latin typeface="Times New Roman" pitchFamily="18" charset="0"/>
              <a:ea typeface="Microsoft YaHei" pitchFamily="2"/>
              <a:cs typeface="Times New Roman" pitchFamily="18" charset="0"/>
            </a:endParaRPr>
          </a:p>
          <a:p>
            <a:pPr marL="457200" marR="0" lvl="0" indent="-457200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FontTx/>
              <a:buChar char="-"/>
              <a:tabLst/>
            </a:pPr>
            <a:r>
              <a:rPr lang="ru-RU" sz="2800" b="1" i="0" u="none" strike="noStrike" kern="1200" dirty="0" smtClean="0">
                <a:ln>
                  <a:noFill/>
                </a:ln>
                <a:solidFill>
                  <a:srgbClr val="99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создание </a:t>
            </a:r>
            <a:r>
              <a:rPr lang="ru-RU" sz="2800" b="1" i="0" u="none" strike="noStrike" kern="1200" dirty="0">
                <a:ln>
                  <a:noFill/>
                </a:ln>
                <a:solidFill>
                  <a:srgbClr val="99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адекватных условий для развития, обучения, </a:t>
            </a:r>
            <a:endParaRPr lang="ru-RU" sz="2800" b="1" i="0" u="none" strike="noStrike" kern="1200" dirty="0" smtClean="0">
              <a:ln>
                <a:noFill/>
              </a:ln>
              <a:solidFill>
                <a:srgbClr val="9900CC"/>
              </a:solidFill>
              <a:latin typeface="Times New Roman" pitchFamily="18" charset="0"/>
              <a:ea typeface="Microsoft YaHei" pitchFamily="2"/>
              <a:cs typeface="Times New Roman" pitchFamily="18" charset="0"/>
            </a:endParaRPr>
          </a:p>
          <a:p>
            <a:pPr marR="0" lvl="0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tabLst/>
            </a:pPr>
            <a:r>
              <a:rPr lang="ru-RU" sz="2800" b="1" i="0" u="none" strike="noStrike" kern="1200" dirty="0" smtClean="0">
                <a:ln>
                  <a:noFill/>
                </a:ln>
                <a:solidFill>
                  <a:srgbClr val="9900CC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оздоровления детей;</a:t>
            </a:r>
            <a:endParaRPr lang="ru-RU" sz="2800" b="1" i="0" u="none" strike="noStrike" kern="1200" dirty="0">
              <a:ln>
                <a:noFill/>
              </a:ln>
              <a:solidFill>
                <a:srgbClr val="9900CC"/>
              </a:solidFill>
              <a:latin typeface="Times New Roman" pitchFamily="18" charset="0"/>
              <a:ea typeface="Microsoft YaHei" pitchFamily="2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Формы организации &#10;здоровьесберегающей рабо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40160" y="1968480"/>
            <a:ext cx="5599080" cy="4573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5799" y="609480"/>
            <a:ext cx="10131120" cy="1455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342720" marR="0" lvl="0" indent="-342720" algn="ctr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1200" dirty="0">
                <a:ln>
                  <a:noFill/>
                </a:ln>
                <a:solidFill>
                  <a:srgbClr val="C00000"/>
                </a:solidFill>
                <a:latin typeface="Arial" pitchFamily="18"/>
                <a:ea typeface="Microsoft YaHei" pitchFamily="2"/>
                <a:cs typeface="Mangal" pitchFamily="2"/>
              </a:rPr>
              <a:t>Формы организации</a:t>
            </a:r>
          </a:p>
          <a:p>
            <a:pPr marL="342720" marR="0" lvl="0" indent="-342720" algn="ctr" rtl="0" hangingPunct="0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</a:pPr>
            <a:r>
              <a:rPr lang="ru-RU" sz="3600" b="1" i="0" u="none" strike="noStrike" kern="1200" dirty="0" err="1">
                <a:ln>
                  <a:noFill/>
                </a:ln>
                <a:solidFill>
                  <a:srgbClr val="C00000"/>
                </a:solidFill>
                <a:latin typeface="Arial" pitchFamily="18"/>
                <a:ea typeface="Microsoft YaHei" pitchFamily="2"/>
                <a:cs typeface="Mangal" pitchFamily="2"/>
              </a:rPr>
              <a:t>здоровьесберегающей</a:t>
            </a:r>
            <a:r>
              <a:rPr lang="ru-RU" sz="3600" b="1" i="0" u="none" strike="noStrike" kern="1200" dirty="0">
                <a:ln>
                  <a:noFill/>
                </a:ln>
                <a:solidFill>
                  <a:srgbClr val="C00000"/>
                </a:solidFill>
                <a:latin typeface="Arial" pitchFamily="18"/>
                <a:ea typeface="Microsoft YaHei" pitchFamily="2"/>
                <a:cs typeface="Mangal" pitchFamily="2"/>
              </a:rPr>
              <a:t> работы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Активизация двигательного режима воспитанников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609600"/>
            <a:ext cx="9953625" cy="1455738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800" b="1" i="1" dirty="0" smtClean="0">
                <a:solidFill>
                  <a:srgbClr val="C00000"/>
                </a:solidFill>
                <a:latin typeface="Calibri" pitchFamily="18"/>
              </a:rPr>
              <a:t>  </a:t>
            </a:r>
            <a:r>
              <a:rPr lang="en-US" sz="4800" b="1" i="1" dirty="0" err="1" smtClean="0">
                <a:solidFill>
                  <a:srgbClr val="C00000"/>
                </a:solidFill>
                <a:latin typeface="Calibri" pitchFamily="18"/>
              </a:rPr>
              <a:t>Утренняя</a:t>
            </a:r>
            <a:r>
              <a:rPr lang="en-US" sz="4800" b="1" i="1" dirty="0" smtClean="0">
                <a:solidFill>
                  <a:srgbClr val="C00000"/>
                </a:solidFill>
                <a:latin typeface="Calibri" pitchFamily="18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latin typeface="Calibri" pitchFamily="18"/>
              </a:rPr>
              <a:t>гимнастика</a:t>
            </a:r>
            <a:endParaRPr lang="en-US" sz="4800" b="1" i="1" dirty="0">
              <a:solidFill>
                <a:srgbClr val="C00000"/>
              </a:solidFill>
              <a:latin typeface="Calibri" pitchFamily="18"/>
            </a:endParaRP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166646" y="2071678"/>
            <a:ext cx="4738678" cy="3649662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 hangingPunct="0">
              <a:buNone/>
            </a:pPr>
            <a:r>
              <a:rPr lang="ru-RU" sz="2600" dirty="0">
                <a:solidFill>
                  <a:srgbClr val="0000FF"/>
                </a:solidFill>
                <a:latin typeface="Arial" pitchFamily="18"/>
              </a:rPr>
              <a:t>Является одним из важнейших компонентов укрепления и оздоровления детского организма, а также организации двигательного режима ребёнка, направленного на поднятие эмоционального и мышечного тонуса детей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2104" y="617307"/>
            <a:ext cx="4680520" cy="624069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Физкультурно – оздоровительная &#10;рабо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799" y="609480"/>
            <a:ext cx="10131120" cy="1455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>
                <a:solidFill>
                  <a:srgbClr val="3333FF"/>
                </a:solidFill>
              </a:defRPr>
            </a:pPr>
            <a:r>
              <a:rPr lang="ru-RU" sz="2800" b="1" i="0" u="none" strike="noStrike" kern="1200" dirty="0">
                <a:ln>
                  <a:noFill/>
                </a:ln>
                <a:solidFill>
                  <a:srgbClr val="3333FF"/>
                </a:solidFill>
                <a:latin typeface="Times New Roman" pitchFamily="18" charset="0"/>
                <a:ea typeface="Microsoft YaHei" pitchFamily="2"/>
                <a:cs typeface="Times New Roman" pitchFamily="18" charset="0"/>
              </a:rPr>
              <a:t>Физкультурно-оздоровительная технология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1">
                <a:solidFill>
                  <a:srgbClr val="3333FF"/>
                </a:solidFill>
              </a:defRPr>
            </a:pPr>
            <a:endParaRPr lang="ru-RU" sz="2400" b="1" i="0" u="none" strike="noStrike" kern="1200" dirty="0">
              <a:ln>
                <a:noFill/>
              </a:ln>
              <a:solidFill>
                <a:srgbClr val="3333FF"/>
              </a:solidFill>
              <a:latin typeface="Times New Roman" pitchFamily="18" charset="0"/>
              <a:ea typeface="Microsoft YaHei" pitchFamily="2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9" y="1080000"/>
            <a:ext cx="10131120" cy="864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6600FF"/>
                </a:solidFill>
              </a:defRPr>
            </a:pPr>
            <a:r>
              <a:rPr lang="ru-RU" sz="2200" b="0" i="0" u="none" strike="noStrike" kern="1200" dirty="0">
                <a:ln>
                  <a:noFill/>
                </a:ln>
                <a:solidFill>
                  <a:srgbClr val="6600FF"/>
                </a:solidFill>
                <a:latin typeface="Arial" pitchFamily="18"/>
                <a:ea typeface="Microsoft YaHei" pitchFamily="2"/>
                <a:cs typeface="Mangal" pitchFamily="2"/>
              </a:rPr>
              <a:t>Физкультурно-оздоровительная деятельность направлена на физическое развитие и </a:t>
            </a:r>
            <a:endParaRPr lang="ru-RU" sz="2200" b="0" i="0" u="none" strike="noStrike" kern="1200" dirty="0" smtClean="0">
              <a:ln>
                <a:noFill/>
              </a:ln>
              <a:solidFill>
                <a:srgbClr val="6600FF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6600FF"/>
                </a:solidFill>
              </a:defRPr>
            </a:pPr>
            <a:r>
              <a:rPr lang="ru-RU" sz="2200" b="0" i="0" u="none" strike="noStrike" kern="1200" dirty="0" smtClean="0">
                <a:ln>
                  <a:noFill/>
                </a:ln>
                <a:solidFill>
                  <a:srgbClr val="6600FF"/>
                </a:solidFill>
                <a:latin typeface="Arial" pitchFamily="18"/>
                <a:ea typeface="Microsoft YaHei" pitchFamily="2"/>
                <a:cs typeface="Mangal" pitchFamily="2"/>
              </a:rPr>
              <a:t>укрепление </a:t>
            </a:r>
            <a:r>
              <a:rPr lang="ru-RU" sz="2200" b="0" i="0" u="none" strike="noStrike" kern="1200" dirty="0">
                <a:ln>
                  <a:noFill/>
                </a:ln>
                <a:solidFill>
                  <a:srgbClr val="6600FF"/>
                </a:solidFill>
                <a:latin typeface="Arial" pitchFamily="18"/>
                <a:ea typeface="Microsoft YaHei" pitchFamily="2"/>
                <a:cs typeface="Mangal" pitchFamily="2"/>
              </a:rPr>
              <a:t>здоровья ребенка.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120" y="2160000"/>
            <a:ext cx="6617880" cy="4464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     </a:t>
            </a:r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 idx="4294967295"/>
          </p:nvPr>
        </p:nvSpPr>
        <p:spPr>
          <a:xfrm>
            <a:off x="452398" y="571480"/>
            <a:ext cx="11242675" cy="1143008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Calibri" pitchFamily="18"/>
              </a:rPr>
              <a:t>                                                                                                                                          </a:t>
            </a:r>
            <a:br>
              <a:rPr lang="ru-RU" sz="1800" dirty="0" smtClean="0">
                <a:solidFill>
                  <a:srgbClr val="FF0000"/>
                </a:solidFill>
                <a:latin typeface="Calibri" pitchFamily="18"/>
              </a:rPr>
            </a:br>
            <a:r>
              <a:rPr lang="ru-RU" sz="1800" dirty="0">
                <a:latin typeface="Calibri" pitchFamily="18"/>
              </a:rPr>
              <a:t/>
            </a:r>
            <a:br>
              <a:rPr lang="ru-RU" sz="1800" dirty="0">
                <a:latin typeface="Calibri" pitchFamily="18"/>
              </a:rPr>
            </a:br>
            <a:endParaRPr lang="en-US" sz="1800" dirty="0">
              <a:latin typeface="Calibri" pitchFamily="18"/>
            </a:endParaRPr>
          </a:p>
        </p:txBody>
      </p:sp>
      <p:sp>
        <p:nvSpPr>
          <p:cNvPr id="7" name="Текст 6"/>
          <p:cNvSpPr txBox="1">
            <a:spLocks noGrp="1"/>
          </p:cNvSpPr>
          <p:nvPr>
            <p:ph type="body" idx="4294967295"/>
          </p:nvPr>
        </p:nvSpPr>
        <p:spPr>
          <a:xfrm>
            <a:off x="6119813" y="1728788"/>
            <a:ext cx="6072187" cy="5129212"/>
          </a:xfrm>
        </p:spPr>
        <p:txBody>
          <a:bodyPr lIns="0" tIns="0" rIns="0" bIns="0">
            <a:normAutofit lnSpcReduction="10000"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ru-RU" sz="2800" b="1" i="1" dirty="0">
                <a:solidFill>
                  <a:srgbClr val="330099"/>
                </a:solidFill>
                <a:latin typeface="" pitchFamily="18"/>
              </a:rPr>
              <a:t>Задачи этой деятельности: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0099"/>
                </a:solidFill>
                <a:latin typeface="" pitchFamily="18"/>
              </a:rPr>
              <a:t>-формирование правильной осанки, профилактика нарушений </a:t>
            </a:r>
            <a:r>
              <a:rPr lang="ru-RU" sz="2400" dirty="0" err="1" smtClean="0">
                <a:solidFill>
                  <a:srgbClr val="000099"/>
                </a:solidFill>
                <a:latin typeface="" pitchFamily="18"/>
              </a:rPr>
              <a:t>оппорно-двигательного</a:t>
            </a:r>
            <a:r>
              <a:rPr lang="ru-RU" sz="2400" dirty="0" smtClean="0">
                <a:solidFill>
                  <a:srgbClr val="000099"/>
                </a:solidFill>
                <a:latin typeface="" pitchFamily="18"/>
              </a:rPr>
              <a:t> аппарата; 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0099"/>
                </a:solidFill>
                <a:latin typeface="" pitchFamily="18"/>
              </a:rPr>
              <a:t>-развитие </a:t>
            </a:r>
            <a:r>
              <a:rPr lang="ru-RU" sz="2400" dirty="0">
                <a:solidFill>
                  <a:srgbClr val="000099"/>
                </a:solidFill>
                <a:latin typeface="" pitchFamily="18"/>
              </a:rPr>
              <a:t>физических качеств;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0099"/>
                </a:solidFill>
                <a:latin typeface="" pitchFamily="18"/>
              </a:rPr>
              <a:t>-контроль </a:t>
            </a:r>
            <a:r>
              <a:rPr lang="ru-RU" sz="2400" dirty="0">
                <a:solidFill>
                  <a:srgbClr val="000099"/>
                </a:solidFill>
                <a:latin typeface="" pitchFamily="18"/>
              </a:rPr>
              <a:t>двигательной активности и становление физической культуры дошкольников</a:t>
            </a:r>
            <a:r>
              <a:rPr lang="ru-RU" sz="2400" dirty="0" smtClean="0">
                <a:solidFill>
                  <a:srgbClr val="000099"/>
                </a:solidFill>
                <a:latin typeface="" pitchFamily="18"/>
              </a:rPr>
              <a:t>;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0099"/>
                </a:solidFill>
                <a:latin typeface="" pitchFamily="18"/>
              </a:rPr>
              <a:t>- оздоровление средствами закаливания.</a:t>
            </a:r>
            <a:endParaRPr lang="ru-RU" sz="2400" dirty="0">
              <a:solidFill>
                <a:srgbClr val="000099"/>
              </a:solidFill>
              <a:latin typeface="" pitchFamily="18"/>
            </a:endParaRPr>
          </a:p>
          <a:p>
            <a:pPr lvl="0">
              <a:buNone/>
            </a:pPr>
            <a:r>
              <a:rPr lang="ru-RU" sz="2400" dirty="0">
                <a:solidFill>
                  <a:srgbClr val="000099"/>
                </a:solidFill>
                <a:latin typeface="" pitchFamily="18"/>
              </a:rPr>
              <a:t>- воспитание привычки повседневной физической активности;</a:t>
            </a:r>
          </a:p>
          <a:p>
            <a:pPr lvl="0">
              <a:buNone/>
            </a:pPr>
            <a:endParaRPr lang="ru-RU" sz="2400" dirty="0">
              <a:solidFill>
                <a:srgbClr val="000099"/>
              </a:solidFill>
              <a:latin typeface="" pitchFamily="18"/>
            </a:endParaRPr>
          </a:p>
        </p:txBody>
      </p:sp>
      <p:pic>
        <p:nvPicPr>
          <p:cNvPr id="1026" name="Picture 2" descr="C:\Users\User\Desktop\IMG_3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14337" y="2262157"/>
            <a:ext cx="5048284" cy="4143403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Гимнастика бодрящая, закаливание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0" y="2141538"/>
            <a:ext cx="4994275" cy="3649662"/>
          </a:xfrm>
        </p:spPr>
        <p:txBody>
          <a:bodyPr>
            <a:normAutofit lnSpcReduction="10000"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ru-RU" sz="2800" dirty="0" smtClean="0">
                <a:solidFill>
                  <a:srgbClr val="330099"/>
                </a:solidFill>
                <a:latin typeface="" pitchFamily="18"/>
              </a:rPr>
              <a:t>   является </a:t>
            </a:r>
            <a:r>
              <a:rPr lang="ru-RU" sz="2800" dirty="0">
                <a:solidFill>
                  <a:srgbClr val="330099"/>
                </a:solidFill>
                <a:latin typeface="" pitchFamily="18"/>
              </a:rPr>
              <a:t>хорошей профилактикой заболеваний органов дыхания, развивает несовершенную дыхательную систему ребёнка, укрепляет защитные силы организма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000" y="609480"/>
            <a:ext cx="10024920" cy="1455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1" i="1">
                <a:solidFill>
                  <a:srgbClr val="000099"/>
                </a:solidFill>
              </a:defRPr>
            </a:pPr>
            <a:r>
              <a:rPr lang="ru-RU" sz="4400" b="1" i="1" u="none" strike="noStrike" kern="1200" dirty="0">
                <a:ln>
                  <a:noFill/>
                </a:ln>
                <a:solidFill>
                  <a:srgbClr val="C00000"/>
                </a:solidFill>
                <a:latin typeface="Arial" pitchFamily="18"/>
                <a:ea typeface="Microsoft YaHei" pitchFamily="2"/>
                <a:cs typeface="Mangal" pitchFamily="2"/>
              </a:rPr>
              <a:t>Дыхательная </a:t>
            </a:r>
            <a:r>
              <a:rPr lang="ru-RU" sz="4400" b="1" i="1" u="none" strike="noStrike" kern="1200" dirty="0" smtClean="0">
                <a:ln>
                  <a:noFill/>
                </a:ln>
                <a:solidFill>
                  <a:srgbClr val="C00000"/>
                </a:solidFill>
                <a:latin typeface="Arial" pitchFamily="18"/>
                <a:ea typeface="Microsoft YaHei" pitchFamily="2"/>
                <a:cs typeface="Mangal" pitchFamily="2"/>
              </a:rPr>
              <a:t>гимнастика -</a:t>
            </a:r>
            <a:endParaRPr lang="ru-RU" sz="4400" b="1" i="1" u="none" strike="noStrike" kern="1200" dirty="0">
              <a:ln>
                <a:noFill/>
              </a:ln>
              <a:solidFill>
                <a:srgbClr val="C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026" name="Picture 2" descr="C:\Users\Лиля\Desktop\1f3bfd6a-5130-435b-83ee-46d6f456e9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1686" y="1198548"/>
            <a:ext cx="4309790" cy="5659452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409</TotalTime>
  <Words>447</Words>
  <Application>Microsoft Office PowerPoint</Application>
  <PresentationFormat>Произвольный</PresentationFormat>
  <Paragraphs>83</Paragraphs>
  <Slides>19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  <vt:variant>
        <vt:lpstr>Произвольные показы</vt:lpstr>
      </vt:variant>
      <vt:variant>
        <vt:i4>1</vt:i4>
      </vt:variant>
    </vt:vector>
  </HeadingPairs>
  <TitlesOfParts>
    <vt:vector size="2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  Утренняя гимнастика</vt:lpstr>
      <vt:lpstr>                                                                                                                                            </vt:lpstr>
      <vt:lpstr>Слайд 9</vt:lpstr>
      <vt:lpstr>Слайд 10</vt:lpstr>
      <vt:lpstr>Слайд 11</vt:lpstr>
      <vt:lpstr>Слайд 12</vt:lpstr>
      <vt:lpstr>Слайд 13</vt:lpstr>
      <vt:lpstr>         Дневной сон</vt:lpstr>
      <vt:lpstr>Слайд 15</vt:lpstr>
      <vt:lpstr>Слайд 16</vt:lpstr>
      <vt:lpstr>Взаимодействие  ДОУ с семьей по вопросам охраны и укрепления здоровья детей.</vt:lpstr>
      <vt:lpstr>Слайд 18</vt:lpstr>
      <vt:lpstr>Слайд 19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“Современные здоровьесберегающие технологии в ДОУ”</dc:title>
  <dc:creator>HP</dc:creator>
  <cp:lastModifiedBy>Лиля</cp:lastModifiedBy>
  <cp:revision>33</cp:revision>
  <dcterms:modified xsi:type="dcterms:W3CDTF">2023-02-19T06:24:04Z</dcterms:modified>
</cp:coreProperties>
</file>