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4" r:id="rId1"/>
  </p:sldMasterIdLst>
  <p:notesMasterIdLst>
    <p:notesMasterId r:id="rId30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93" r:id="rId13"/>
    <p:sldId id="284" r:id="rId14"/>
    <p:sldId id="285" r:id="rId15"/>
    <p:sldId id="287" r:id="rId16"/>
    <p:sldId id="294" r:id="rId17"/>
    <p:sldId id="292" r:id="rId18"/>
    <p:sldId id="286" r:id="rId19"/>
    <p:sldId id="257" r:id="rId20"/>
    <p:sldId id="258" r:id="rId21"/>
    <p:sldId id="259" r:id="rId22"/>
    <p:sldId id="260" r:id="rId23"/>
    <p:sldId id="261" r:id="rId24"/>
    <p:sldId id="288" r:id="rId25"/>
    <p:sldId id="289" r:id="rId26"/>
    <p:sldId id="290" r:id="rId27"/>
    <p:sldId id="291" r:id="rId28"/>
    <p:sldId id="27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B4511"/>
    <a:srgbClr val="0B9AC7"/>
    <a:srgbClr val="157D1F"/>
    <a:srgbClr val="FD8003"/>
    <a:srgbClr val="1DAB2B"/>
    <a:srgbClr val="D7AC0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9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051D3-DD01-40D9-B86A-AA940CAFC1FE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B0624-29DD-4762-98CA-FF2F8EA522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7875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B0624-29DD-4762-98CA-FF2F8EA5229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5912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B0624-29DD-4762-98CA-FF2F8EA5229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457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B0624-29DD-4762-98CA-FF2F8EA5229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576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A151EBC-54B4-4EB4-AD37-19B330C9278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67A3450-393D-49A8-B1C7-E6F33E5314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84527" y="4374715"/>
            <a:ext cx="4031764" cy="914400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600" b="1" dirty="0">
                <a:solidFill>
                  <a:srgbClr val="FD8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«Животные жарких стран </a:t>
            </a:r>
            <a:r>
              <a:rPr lang="ru-RU" sz="2600" b="1" dirty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 </a:t>
            </a:r>
            <a:r>
              <a:rPr lang="ru-RU" sz="2600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Полярный мир»</a:t>
            </a:r>
            <a:endParaRPr lang="ru-RU" sz="2600" i="1" dirty="0">
              <a:solidFill>
                <a:srgbClr val="0B9AC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949" y="3707703"/>
            <a:ext cx="3730529" cy="2758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4442" y="539155"/>
            <a:ext cx="3674052" cy="3168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527580" y="3960743"/>
            <a:ext cx="3340914" cy="2341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418578" y="901054"/>
            <a:ext cx="4040688" cy="1222375"/>
          </a:xfrm>
          <a:effectLst/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Зоопарк</a:t>
            </a:r>
            <a:endParaRPr lang="ru-RU" sz="6000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29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69518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зебра</a:t>
            </a:r>
            <a:endParaRPr lang="ru-RU" sz="4000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40" y="1600200"/>
            <a:ext cx="4191000" cy="4724400"/>
          </a:xfrm>
        </p:spPr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B4511"/>
                </a:solidFill>
                <a:latin typeface="Comic Sans MS" panose="030F0702030302020204" pitchFamily="66" charset="0"/>
              </a:rPr>
              <a:t>Зебры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 живут маленькими группами, состоящими из самок с детёнышами и одного жеребца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Питается животное травой, корой деревьев, корнями растений, листвой кустарников, почками деревьев, молодыми побегами.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На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самом деле зебра чёрная в белую полоску, а не наоборот, как считают некоторые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Зебры спасаются от хищников бегством.</a:t>
            </a:r>
          </a:p>
        </p:txBody>
      </p:sp>
      <p:pic>
        <p:nvPicPr>
          <p:cNvPr id="13314" name="Picture 2" descr="https://avatars.mds.yandex.net/get-pdb/480866/74c73496-d076-4d5a-9853-a929f9f63348/s1200?webp=fals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90" t="7792"/>
          <a:stretch/>
        </p:blipFill>
        <p:spPr bwMode="auto">
          <a:xfrm>
            <a:off x="4521896" y="1741115"/>
            <a:ext cx="4409162" cy="30343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4987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00626"/>
            <a:ext cx="8686800" cy="92692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Бегемот</a:t>
            </a:r>
            <a:endParaRPr lang="ru-RU" sz="4000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7682" y="1612724"/>
            <a:ext cx="4471792" cy="5652371"/>
          </a:xfrm>
        </p:spPr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4511"/>
                </a:solidFill>
                <a:latin typeface="Comic Sans MS" panose="030F0702030302020204" pitchFamily="66" charset="0"/>
              </a:rPr>
              <a:t>Бегемот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ведёт полуводный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образ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жизни - </a:t>
            </a:r>
            <a:r>
              <a:rPr lang="ru-RU" b="1" dirty="0" err="1" smtClean="0">
                <a:solidFill>
                  <a:srgbClr val="157D1F"/>
                </a:solidFill>
                <a:latin typeface="Comic Sans MS" panose="030F0702030302020204" pitchFamily="66" charset="0"/>
              </a:rPr>
              <a:t>бо́льшую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часть времени он проводит в воде, выходя на сушу лишь ночью на несколько часов для кормёжки. </a:t>
            </a:r>
            <a:endParaRPr lang="ru-RU" b="1" dirty="0" smtClean="0">
              <a:solidFill>
                <a:srgbClr val="157D1F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Бегемот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обитает только у пресной воды, хотя может изредка оказываться в море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Обычно бегемоты держатся небольшими группами в 20—30 особей, хотя изредка встречаются большие стада</a:t>
            </a:r>
            <a:endParaRPr lang="ru-RU" b="1" dirty="0" smtClean="0">
              <a:solidFill>
                <a:srgbClr val="157D1F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Корм бегемотов — околоводная или наземная трава. 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4630" y="1657220"/>
            <a:ext cx="4256762" cy="325755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5673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04" y="325677"/>
            <a:ext cx="8686800" cy="88508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НОСОРОГ</a:t>
            </a:r>
            <a:endParaRPr lang="ru-RU" sz="4000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199"/>
            <a:ext cx="4584526" cy="5257801"/>
          </a:xfrm>
        </p:spPr>
        <p:txBody>
          <a:bodyPr>
            <a:normAutofit fontScale="700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Главным отличительным признаком современных </a:t>
            </a:r>
            <a:r>
              <a:rPr lang="ru-RU" b="1" dirty="0">
                <a:solidFill>
                  <a:srgbClr val="0B4511"/>
                </a:solidFill>
                <a:latin typeface="Comic Sans MS" panose="030F0702030302020204" pitchFamily="66" charset="0"/>
              </a:rPr>
              <a:t>носорогов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 являются рога на носу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Носороги живут поодиночке, но в саваннах могут и объединяться в небольшие группы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B4511"/>
                </a:solidFill>
                <a:latin typeface="Comic Sans MS" panose="030F0702030302020204" pitchFamily="66" charset="0"/>
              </a:rPr>
              <a:t>Носорог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 — травоядное животное. Основная пища для него трава. Только  индийский и черный носороги кроме травы едят кустарники и ветки. Эти животные съедают в день до 70 кг растительности.</a:t>
            </a:r>
            <a:endParaRPr lang="ru-RU" b="1" dirty="0" smtClean="0">
              <a:solidFill>
                <a:srgbClr val="157D1F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У носорогов слабое зрение, однако, этот недостаток возмещается утончённым обонянием и отличным слухом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ru-RU" b="1" dirty="0">
              <a:solidFill>
                <a:srgbClr val="1DAB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9786" y="1833431"/>
            <a:ext cx="4208746" cy="3101823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187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278" y="382044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Лев</a:t>
            </a:r>
            <a:endParaRPr lang="ru-RU" sz="4000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4511"/>
                </a:solidFill>
                <a:latin typeface="Comic Sans MS" panose="030F0702030302020204" pitchFamily="66" charset="0"/>
              </a:rPr>
              <a:t>Лев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- вид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хищных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млекопитающих.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Львы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живут большими львиными семьями </a:t>
            </a:r>
            <a:r>
              <a:rPr lang="ru-RU" b="1" dirty="0" err="1">
                <a:solidFill>
                  <a:srgbClr val="157D1F"/>
                </a:solidFill>
                <a:latin typeface="Comic Sans MS" panose="030F0702030302020204" pitchFamily="66" charset="0"/>
              </a:rPr>
              <a:t>прайдами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. Они очень любят своих детей, часто играют с ними, ласкают, облизывают. </a:t>
            </a:r>
            <a:endParaRPr lang="ru-RU" b="1" dirty="0" smtClean="0">
              <a:solidFill>
                <a:srgbClr val="157D1F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В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Африке главная добыча льва — гну и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зебры.</a:t>
            </a:r>
            <a:endParaRPr lang="ru-RU" b="1" dirty="0">
              <a:solidFill>
                <a:srgbClr val="157D1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0" name="Picture 4" descr="https://avatars.mds.yandex.net/get-pdb/1893403/8412dcb3-4024-4390-a15f-d3922c7ddd22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236" y="1661785"/>
            <a:ext cx="4207243" cy="303973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2775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278" y="382044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Жираф</a:t>
            </a:r>
            <a:endParaRPr lang="ru-RU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4511"/>
                </a:solidFill>
                <a:latin typeface="Comic Sans MS" panose="030F0702030302020204" pitchFamily="66" charset="0"/>
              </a:rPr>
              <a:t>Жираф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- это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самое высокое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животное на планете.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Любит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растения, акации, у него язык и губы не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чувствуют колючек.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Жирафы способны быстро бегать и при необходимости пускаются в галоп, достигая скорости 55 км/ч, то есть на коротких дистанциях могут перегнать скаковую лошадь. 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3252" y="1719851"/>
            <a:ext cx="4220227" cy="316517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2720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83" y="319414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ОБЕЗЬЯНА</a:t>
            </a:r>
            <a:endParaRPr lang="ru-RU" sz="4000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7681" y="1600200"/>
            <a:ext cx="4434213" cy="5257800"/>
          </a:xfrm>
        </p:spPr>
        <p:txBody>
          <a:bodyPr>
            <a:normAutofit fontScale="700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4511"/>
                </a:solidFill>
                <a:latin typeface="Comic Sans MS" panose="030F0702030302020204" pitchFamily="66" charset="0"/>
              </a:rPr>
              <a:t>Обезьяны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живут небольшими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семействами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. </a:t>
            </a:r>
            <a:endParaRPr lang="ru-RU" b="1" dirty="0" smtClean="0">
              <a:solidFill>
                <a:srgbClr val="157D1F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Обитают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обезьяны на всех континентах, за исключением Антарктиды,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Обезьяны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едят все, что можно добыть на деревьях – листья, различны плоды, орехи, а порой и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насекомых, а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некоторые обезьяны умеют ловить рыбу, с удовольствием едят моллюсков, грызунов, ящериц, кузнечиков,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жуков.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Мозг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обезьяны развит также очень хорошо, среди других представителей животного мира по уровню интеллекта с обезьянами могли бы посоревноваться разве что дельфины.</a:t>
            </a:r>
          </a:p>
        </p:txBody>
      </p:sp>
      <p:pic>
        <p:nvPicPr>
          <p:cNvPr id="16388" name="Picture 4" descr="https://avatars.mds.yandex.net/get-pdb/231404/d72fe647-418a-4ef1-aa79-3f18f3199d98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1895" y="1582349"/>
            <a:ext cx="4421688" cy="331762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7511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226" y="344466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ПАНТЕРА</a:t>
            </a:r>
            <a:endParaRPr lang="ru-RU" sz="4000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199"/>
            <a:ext cx="4495800" cy="5257801"/>
          </a:xfrm>
        </p:spPr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B4511"/>
                </a:solidFill>
                <a:latin typeface="Comic Sans MS" panose="030F0702030302020204" pitchFamily="66" charset="0"/>
              </a:rPr>
              <a:t>Пантеры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 являются крупными хищниками, вес пантеры может достигать 40-50 кг. Туловище продолговатое и достигает до двух метров в длину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Пантеры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являются свирепыми и опасными хищниками, причем одними из самых опасных среди семейства кошачьих. Если пантера голодна, то запросто может напасть на любую близлежащую дичь и в том числе и на человека. </a:t>
            </a:r>
            <a:endParaRPr lang="ru-RU" b="1" dirty="0" smtClean="0">
              <a:solidFill>
                <a:srgbClr val="157D1F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Пантеры ведут ночной образ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жизни.</a:t>
            </a:r>
            <a:endParaRPr lang="ru-RU" b="1" dirty="0">
              <a:solidFill>
                <a:srgbClr val="157D1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6" name="Picture 2" descr="https://images.wallpaperscraft.ru/image/pantera_kamni_bolshaya_koshka_okras_moh_40052_1440x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4613" y="1741117"/>
            <a:ext cx="4419182" cy="276198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0852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278" y="344466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КЕНГУРУ</a:t>
            </a:r>
            <a:endParaRPr lang="ru-RU" sz="4000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4511"/>
                </a:solidFill>
                <a:latin typeface="Comic Sans MS" panose="030F0702030302020204" pitchFamily="66" charset="0"/>
              </a:rPr>
              <a:t>Кенгуру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являются коренными жителями Австралии.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У кенгуру большие, мощные задние ноги, большие ступни, приспособленные для прыжков, длинный массивный хвост для равновесия и маленькая голова.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У самок кенгуру есть мешочек, называемый сумкой, в котором детеныш завершают послеродовое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развитие. </a:t>
            </a:r>
            <a:endParaRPr lang="ru-RU" b="1" dirty="0" smtClean="0">
              <a:solidFill>
                <a:srgbClr val="157D1F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Кенгуру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травоядны. Их основной рацион составляет трава и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фрукты.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ru-RU" b="1" dirty="0">
              <a:solidFill>
                <a:srgbClr val="1DAB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410" name="Picture 2" descr="https://avatars.mds.yandex.net/get-pdb/879261/a85272a9-5faa-4d93-b362-6c528b4f3f2e/s1200?webp=fals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84"/>
          <a:stretch/>
        </p:blipFill>
        <p:spPr bwMode="auto">
          <a:xfrm>
            <a:off x="4687196" y="1628385"/>
            <a:ext cx="4256387" cy="301877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8231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278" y="356992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ВЕРБЛЮД</a:t>
            </a:r>
            <a:endParaRPr lang="ru-RU" sz="4000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82" y="1600200"/>
            <a:ext cx="4279727" cy="5063647"/>
          </a:xfrm>
        </p:spPr>
        <p:txBody>
          <a:bodyPr>
            <a:normAutofit fontScale="700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4511"/>
                </a:solidFill>
                <a:latin typeface="Comic Sans MS" panose="030F0702030302020204" pitchFamily="66" charset="0"/>
              </a:rPr>
              <a:t>Верблюды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- это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крупные животные, приспособленные для жизни в засушливых регионах мира — пустынях, полупустынях и степях. </a:t>
            </a:r>
            <a:endParaRPr lang="ru-RU" b="1" dirty="0" smtClean="0">
              <a:solidFill>
                <a:srgbClr val="157D1F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Виды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верблюдов — </a:t>
            </a:r>
            <a:r>
              <a:rPr lang="ru-RU" b="1" dirty="0">
                <a:solidFill>
                  <a:srgbClr val="0B4511"/>
                </a:solidFill>
                <a:latin typeface="Comic Sans MS" panose="030F0702030302020204" pitchFamily="66" charset="0"/>
              </a:rPr>
              <a:t>одногорбый </a:t>
            </a:r>
            <a:r>
              <a:rPr lang="ru-RU" b="1" dirty="0" smtClean="0">
                <a:solidFill>
                  <a:srgbClr val="0B4511"/>
                </a:solidFill>
                <a:latin typeface="Comic Sans MS" panose="030F0702030302020204" pitchFamily="66" charset="0"/>
              </a:rPr>
              <a:t>верблюд</a:t>
            </a:r>
            <a:r>
              <a:rPr lang="ru-RU" b="1" dirty="0">
                <a:solidFill>
                  <a:srgbClr val="0B451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(дромадер) и </a:t>
            </a:r>
            <a:r>
              <a:rPr lang="ru-RU" b="1" dirty="0" smtClean="0">
                <a:solidFill>
                  <a:srgbClr val="0B4511"/>
                </a:solidFill>
                <a:latin typeface="Comic Sans MS" panose="030F0702030302020204" pitchFamily="66" charset="0"/>
              </a:rPr>
              <a:t>двугорбый </a:t>
            </a:r>
            <a:r>
              <a:rPr lang="ru-RU" b="1" dirty="0">
                <a:solidFill>
                  <a:srgbClr val="0B4511"/>
                </a:solidFill>
                <a:latin typeface="Comic Sans MS" panose="030F0702030302020204" pitchFamily="66" charset="0"/>
              </a:rPr>
              <a:t>верблюд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 (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бактриан).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Питаются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солянками, полынью, верблюжьей колючкой и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саксаулом, могут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пить солёную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воду.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В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верблюжьих горбах накапливается жир, который помогает понизить высокую температуру остальных частей тела.</a:t>
            </a:r>
          </a:p>
        </p:txBody>
      </p:sp>
      <p:pic>
        <p:nvPicPr>
          <p:cNvPr id="19458" name="Picture 2" descr="https://avatars.mds.yandex.net/get-pdb/234183/956de93b-c914-4803-a1b5-0b2b323ec9bc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8285" y="1427967"/>
            <a:ext cx="3747787" cy="234236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avatars.mds.yandex.net/get-pdb/214107/b935dc58-1a7c-4443-971e-04219daf4606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2373" y="3770334"/>
            <a:ext cx="3747787" cy="234236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8090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63256"/>
            <a:ext cx="8686800" cy="82671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Полярный мир</a:t>
            </a:r>
            <a:endParaRPr lang="ru-RU" sz="4000" b="1" dirty="0">
              <a:solidFill>
                <a:srgbClr val="0B9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416" y="1991638"/>
            <a:ext cx="3432132" cy="4332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Арктика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(северный полюс)</a:t>
            </a:r>
          </a:p>
          <a:p>
            <a:pPr marL="0" indent="0">
              <a:buNone/>
            </a:pPr>
            <a:endParaRPr lang="ru-RU" b="1" dirty="0">
              <a:solidFill>
                <a:srgbClr val="0B9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Антарктика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(южный полюс)</a:t>
            </a:r>
            <a:endParaRPr lang="ru-RU" b="1" dirty="0">
              <a:solidFill>
                <a:srgbClr val="0B9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630" y="2154540"/>
            <a:ext cx="5073761" cy="4375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2315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20" y="563672"/>
            <a:ext cx="6837123" cy="9143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Сегодня мы отправимся в путешествие.</a:t>
            </a:r>
            <a:endParaRPr lang="ru-RU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5999966" y="563672"/>
            <a:ext cx="3144033" cy="290603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085"/>
          <a:stretch/>
        </p:blipFill>
        <p:spPr bwMode="auto">
          <a:xfrm>
            <a:off x="6758238" y="1209662"/>
            <a:ext cx="1627487" cy="158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4569" y="1675727"/>
            <a:ext cx="54425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Хотите </a:t>
            </a:r>
            <a:r>
              <a:rPr lang="ru-RU" sz="2800" b="1" dirty="0">
                <a:solidFill>
                  <a:srgbClr val="157D1F"/>
                </a:solidFill>
                <a:latin typeface="Comic Sans MS" panose="030F0702030302020204" pitchFamily="66" charset="0"/>
              </a:rPr>
              <a:t>узнать, </a:t>
            </a:r>
            <a:r>
              <a:rPr lang="ru-RU" sz="28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куда? </a:t>
            </a:r>
          </a:p>
          <a:p>
            <a:r>
              <a:rPr lang="ru-RU" sz="28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Вы узнаете, </a:t>
            </a:r>
            <a:r>
              <a:rPr lang="ru-RU" sz="28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если </a:t>
            </a:r>
            <a:r>
              <a:rPr lang="ru-RU" sz="28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соберёте </a:t>
            </a:r>
            <a:r>
              <a:rPr lang="ru-RU" sz="2800" b="1" dirty="0">
                <a:solidFill>
                  <a:srgbClr val="157D1F"/>
                </a:solidFill>
                <a:latin typeface="Comic Sans MS" panose="030F0702030302020204" pitchFamily="66" charset="0"/>
              </a:rPr>
              <a:t>слово из первых звуков названий картинок.</a:t>
            </a:r>
            <a:r>
              <a:rPr lang="ru-RU" sz="2800" b="1" dirty="0">
                <a:solidFill>
                  <a:srgbClr val="1DAB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rgbClr val="1DAB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2800" b="1" dirty="0">
              <a:solidFill>
                <a:srgbClr val="1DAB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32" name="Picture 8" descr="http://xn--80aaukc2b.xn--80achbdub6dfjh.xn--p1ai/upload/images/%D0%95%D1%81%D0%B8%D0%BD%D0%B0/%D0%BA%D0%B0%D1%80%D1%82%D0%B8%D0%BD%D0%BA%D0%B8/73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87" b="7155"/>
          <a:stretch/>
        </p:blipFill>
        <p:spPr bwMode="auto">
          <a:xfrm>
            <a:off x="394569" y="3935070"/>
            <a:ext cx="1196236" cy="100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11.postila.ru/data/cf/df/38/a1/cfdf38a1553602339749c4578bd4295df31b9e2f289f09881a9cfa75b3f0fe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0805" y="4415350"/>
            <a:ext cx="1196236" cy="100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thumbs.dreamstime.com/b/%D0%BA%D0%BE%D0%BC%D0%BF%D0%BB%D0%B5%D0%BA%D1%82-%D0%BF%D1%87%D0%B5%D0%BB-267571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7041" y="4811247"/>
            <a:ext cx="1180910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yt3.ggpht.com/a/AGF-l7-iUZBtkaKVJwZyD5CmiDz0sFnabWbVpQnbBg=s900-c-k-c0xffffffff-no-rj-m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58" t="16568" r="20326" b="17268"/>
          <a:stretch/>
        </p:blipFill>
        <p:spPr bwMode="auto">
          <a:xfrm>
            <a:off x="3967951" y="5311281"/>
            <a:ext cx="1180910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thumbs.dreamstime.com/b/%D0%B0%D1%80%D0%B1%D1%83%D0%B7-7600004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57" r="4956" b="11255"/>
          <a:stretch/>
        </p:blipFill>
        <p:spPr bwMode="auto">
          <a:xfrm flipH="1">
            <a:off x="5179302" y="4821580"/>
            <a:ext cx="1186896" cy="98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atletika.sumperk.cz/img/ra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5086" y="4360952"/>
            <a:ext cx="1186896" cy="98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russupak.ru/netcat_files/124/205/Upakovka_dlya_konfet_12_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1982" y="3922496"/>
            <a:ext cx="1186896" cy="101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128" y="3720230"/>
            <a:ext cx="8727456" cy="2780778"/>
          </a:xfrm>
          <a:prstGeom prst="rect">
            <a:avLst/>
          </a:prstGeom>
          <a:noFill/>
          <a:ln w="22225">
            <a:solidFill>
              <a:srgbClr val="1DA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8859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2943"/>
            <a:ext cx="8686800" cy="108550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Белый</a:t>
            </a:r>
            <a:r>
              <a:rPr lang="ru-RU" sz="3200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медведь</a:t>
            </a:r>
            <a:endParaRPr lang="ru-RU" sz="4000" b="1" dirty="0">
              <a:solidFill>
                <a:srgbClr val="0B9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белого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медведя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густая шерсть, под кожей толстый слой жира, который спасает животное от 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мороза.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Питаются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они тюленями, рыбой, птицами.</a:t>
            </a:r>
            <a:endParaRPr lang="ru-RU" b="1" dirty="0">
              <a:solidFill>
                <a:srgbClr val="0B9AC7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https://avatars.mds.yandex.net/get-pdb/472427/b6fd16d8-3762-4bcd-9624-514b8d3dfd8f/s28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44"/>
          <a:stretch/>
        </p:blipFill>
        <p:spPr bwMode="auto">
          <a:xfrm>
            <a:off x="4575585" y="1862833"/>
            <a:ext cx="4322114" cy="319768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1354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75573"/>
            <a:ext cx="8686800" cy="102287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Морж</a:t>
            </a:r>
            <a:endParaRPr lang="ru-RU" sz="4000" dirty="0">
              <a:solidFill>
                <a:srgbClr val="0B9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809994" y="1600200"/>
            <a:ext cx="4181605" cy="4724400"/>
          </a:xfrm>
        </p:spPr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Морж 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</a:rPr>
              <a:t>один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</a:rPr>
              <a:t>из крупнейших представителей 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</a:rPr>
              <a:t>ластоногих.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</a:rPr>
              <a:t>Э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то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животное 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занесено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красную книгу. На животных, которые занесены в красную книгу запрещено охотиться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80" name="Picture 8" descr="https://avatars.mds.yandex.net/get-pdb/1101614/9998d85a-e437-44be-9101-84e23602663d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445" y="1778695"/>
            <a:ext cx="4132503" cy="309937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9728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37995"/>
            <a:ext cx="8686800" cy="106045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Песец</a:t>
            </a:r>
            <a:endParaRPr lang="ru-RU" sz="4000" dirty="0">
              <a:solidFill>
                <a:srgbClr val="0B9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Песец 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небольшое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хищное животное, напоминающее 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лисицу.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 него пушистый белый мех.</a:t>
            </a:r>
            <a:endParaRPr lang="ru-RU" b="1" dirty="0" smtClean="0">
              <a:solidFill>
                <a:srgbClr val="0B9AC7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Питается мелкими грызунами,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особенно 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леммингами, 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морскими птицами и рыбой. </a:t>
            </a:r>
            <a:endParaRPr lang="ru-RU" b="1" dirty="0">
              <a:solidFill>
                <a:srgbClr val="0B9AC7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4" name="Picture 6" descr="https://avatars.mds.yandex.net/get-zen_doc/1587994/pub_5ddd0627581d0c4e11f56154_5ddd0fef9922395150312b55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016" y="1819209"/>
            <a:ext cx="4168838" cy="276531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0614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75573"/>
            <a:ext cx="8686800" cy="102287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тюлень</a:t>
            </a:r>
            <a:endParaRPr lang="ru-RU" sz="4000" dirty="0">
              <a:solidFill>
                <a:srgbClr val="0B9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Тюлени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прекрасно 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ныряют.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Питаются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рыбой, головоногими моллюсками и ракообразными, 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крилем.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Детёныши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тюленя белого цвета, поэтому их называют бельками.</a:t>
            </a:r>
            <a:endParaRPr lang="ru-RU" b="1" dirty="0">
              <a:solidFill>
                <a:srgbClr val="0B9AC7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871"/>
          <a:stretch/>
        </p:blipFill>
        <p:spPr bwMode="auto">
          <a:xfrm>
            <a:off x="4510414" y="1778056"/>
            <a:ext cx="4343400" cy="289415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0859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88099"/>
            <a:ext cx="8686800" cy="101034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северный олень</a:t>
            </a:r>
            <a:endParaRPr lang="ru-RU" sz="4000" dirty="0">
              <a:solidFill>
                <a:srgbClr val="0B9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северного оленя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тёплый меховой покров, который дважды меняется в год. Хорошо развито обоняние.</a:t>
            </a:r>
            <a:endParaRPr lang="ru-RU" b="1" dirty="0">
              <a:solidFill>
                <a:srgbClr val="0B9AC7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</a:rPr>
              <a:t>Оленеводство является </a:t>
            </a:r>
            <a:r>
              <a:rPr lang="ru-RU" b="1" dirty="0">
                <a:solidFill>
                  <a:srgbClr val="0B9AC7"/>
                </a:solidFill>
                <a:latin typeface="Comic Sans MS" panose="030F0702030302020204" pitchFamily="66" charset="0"/>
              </a:rPr>
              <a:t>одним из основных видов хозяйственной деятельности большинства </a:t>
            </a:r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</a:rPr>
              <a:t>населения крайнего севера. </a:t>
            </a:r>
            <a:endParaRPr lang="ru-RU" b="1" dirty="0">
              <a:solidFill>
                <a:srgbClr val="0B9AC7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17" descr="http://vulcan41.ru/wp-content/uploads/2019/07/%D0%94%D0%B8%D0%BA%D0%B8%D0%B9-%D1%81%D0%B5%D0%B2%D0%B5%D1%80%D0%BD%D1%8B%D0%B9-%D0%BE%D0%BB%D0%B5%D0%BD%D1%8C-Rangifer-tarandus-1024x69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35"/>
          <a:stretch/>
        </p:blipFill>
        <p:spPr bwMode="auto">
          <a:xfrm>
            <a:off x="4573044" y="1769300"/>
            <a:ext cx="4343400" cy="335906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4749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6804" y="275572"/>
            <a:ext cx="8686800" cy="98529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Антарктические пингвины</a:t>
            </a:r>
            <a:endParaRPr lang="ru-RU" sz="4000" b="1" dirty="0">
              <a:solidFill>
                <a:srgbClr val="0B9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124" name="Picture 4" descr="Manchot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34" y="1594567"/>
            <a:ext cx="4064184" cy="386678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313150" y="1352811"/>
            <a:ext cx="4182649" cy="5235879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sz="2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Антарктические </a:t>
            </a:r>
            <a:r>
              <a:rPr lang="ru-RU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пингвины</a:t>
            </a:r>
            <a:r>
              <a:rPr lang="ru-RU" sz="2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 </a:t>
            </a:r>
            <a:r>
              <a:rPr lang="ru-RU" sz="2100" b="1" dirty="0">
                <a:solidFill>
                  <a:srgbClr val="0B9AC7"/>
                </a:solidFill>
                <a:latin typeface="Comic Sans MS" panose="030F0702030302020204" pitchFamily="66" charset="0"/>
              </a:rPr>
              <a:t>— отличные пловцы и ныряльщики, они могут достигать глубины 250 </a:t>
            </a:r>
            <a:r>
              <a:rPr lang="ru-RU" sz="2100" b="1" dirty="0" smtClean="0">
                <a:solidFill>
                  <a:srgbClr val="0B9AC7"/>
                </a:solidFill>
                <a:latin typeface="Comic Sans MS" panose="030F0702030302020204" pitchFamily="66" charset="0"/>
              </a:rPr>
              <a:t>метров. </a:t>
            </a:r>
            <a:r>
              <a:rPr lang="ru-RU" sz="2100" b="1" dirty="0">
                <a:solidFill>
                  <a:srgbClr val="0B9AC7"/>
                </a:solidFill>
                <a:latin typeface="Comic Sans MS" panose="030F0702030302020204" pitchFamily="66" charset="0"/>
              </a:rPr>
              <a:t>Основу питания составляет </a:t>
            </a:r>
            <a:r>
              <a:rPr lang="ru-RU" sz="2100" b="1" dirty="0" smtClean="0">
                <a:solidFill>
                  <a:srgbClr val="0B9AC7"/>
                </a:solidFill>
                <a:latin typeface="Comic Sans MS" panose="030F0702030302020204" pitchFamily="66" charset="0"/>
              </a:rPr>
              <a:t>криль, </a:t>
            </a:r>
            <a:r>
              <a:rPr lang="ru-RU" sz="2100" b="1" dirty="0">
                <a:solidFill>
                  <a:srgbClr val="0B9AC7"/>
                </a:solidFill>
                <a:latin typeface="Comic Sans MS" panose="030F0702030302020204" pitchFamily="66" charset="0"/>
              </a:rPr>
              <a:t>иногда мелкая </a:t>
            </a:r>
            <a:r>
              <a:rPr lang="ru-RU" sz="2100" b="1" dirty="0" smtClean="0">
                <a:solidFill>
                  <a:srgbClr val="0B9AC7"/>
                </a:solidFill>
                <a:latin typeface="Comic Sans MS" panose="030F0702030302020204" pitchFamily="66" charset="0"/>
              </a:rPr>
              <a:t>рыба.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100" b="1" dirty="0">
                <a:solidFill>
                  <a:srgbClr val="0B9AC7"/>
                </a:solidFill>
                <a:latin typeface="Comic Sans MS" panose="030F0702030302020204" pitchFamily="66" charset="0"/>
              </a:rPr>
              <a:t> Гнёзда пингвины строят среди камней, самец и самка попеременно 5—10 дней высиживают 1—2 яйца в течение 35 дней. В возрасте 50—60 дней молодняк уже начинает выходить в море.</a:t>
            </a:r>
          </a:p>
        </p:txBody>
      </p:sp>
    </p:spTree>
    <p:extLst>
      <p:ext uri="{BB962C8B-B14F-4D97-AF65-F5344CB8AC3E}">
        <p14:creationId xmlns:p14="http://schemas.microsoft.com/office/powerpoint/2010/main" xmlns="" val="3817210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6670" y="343722"/>
            <a:ext cx="8686800" cy="8412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Игра «четвёртый лишний»</a:t>
            </a:r>
            <a:endParaRPr lang="ru-RU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3834" y="5106865"/>
            <a:ext cx="1945029" cy="145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018"/>
          <a:stretch/>
        </p:blipFill>
        <p:spPr bwMode="auto">
          <a:xfrm>
            <a:off x="2500192" y="5106865"/>
            <a:ext cx="1916483" cy="1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5814" y="1310855"/>
            <a:ext cx="1982459" cy="148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https://avatars.mds.yandex.net/get-pdb/877347/99b81ce2-a890-4921-85b4-1740310b3446/s12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80" t="24677" r="5008"/>
          <a:stretch/>
        </p:blipFill>
        <p:spPr bwMode="auto">
          <a:xfrm>
            <a:off x="368249" y="5080561"/>
            <a:ext cx="1893949" cy="14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avatars.mds.yandex.net/get-zen_doc/1587994/pub_5ddd0627581d0c4e11f56154_5ddd0fef9922395150312b55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900" y="1310855"/>
            <a:ext cx="1880298" cy="14824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http://vulcan41.ru/wp-content/uploads/2019/07/%D0%94%D0%B8%D0%BA%D0%B8%D0%B9-%D1%81%D0%B5%D0%B2%D0%B5%D1%80%D0%BD%D1%8B%D0%B9-%D0%BE%D0%BB%D0%B5%D0%BD%D1%8C-Rangifer-tarandus-1024x69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35"/>
          <a:stretch/>
        </p:blipFill>
        <p:spPr bwMode="auto">
          <a:xfrm>
            <a:off x="2500192" y="1310855"/>
            <a:ext cx="1916483" cy="15109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avatars.mds.yandex.net/get-pdb/879261/a85272a9-5faa-4d93-b362-6c528b4f3f2e/s1200?webp=fals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84"/>
          <a:stretch/>
        </p:blipFill>
        <p:spPr bwMode="auto">
          <a:xfrm>
            <a:off x="4650070" y="5106865"/>
            <a:ext cx="1938204" cy="14735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s://wallbox.ru/resize/1600x1200/wallpapers/main/201506/3aaabd238d210e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44" t="5856" r="2445" b="5912"/>
          <a:stretch/>
        </p:blipFill>
        <p:spPr bwMode="auto">
          <a:xfrm flipH="1">
            <a:off x="6823834" y="1310855"/>
            <a:ext cx="1945029" cy="148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249" y="3175853"/>
            <a:ext cx="1893947" cy="148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https://top10a.ru/wp-content/uploads/2020/01/1-42-2048x153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192" y="3175853"/>
            <a:ext cx="1916483" cy="14824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процесс 9"/>
          <p:cNvSpPr/>
          <p:nvPr/>
        </p:nvSpPr>
        <p:spPr>
          <a:xfrm>
            <a:off x="240495" y="1184970"/>
            <a:ext cx="8652984" cy="1746120"/>
          </a:xfrm>
          <a:prstGeom prst="flowChartProcess">
            <a:avLst/>
          </a:prstGeom>
          <a:noFill/>
          <a:ln w="22225">
            <a:solidFill>
              <a:srgbClr val="1DA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495" y="3063457"/>
            <a:ext cx="8652984" cy="173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495" y="4957198"/>
            <a:ext cx="8652984" cy="172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1" name="Picture 13" descr="https://avatars.mds.yandex.net/get-pdb/1621302/649a498c-60c2-40fc-9504-dbd2deb25b1d/s1200?webp=fals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0069" y="3175853"/>
            <a:ext cx="1938204" cy="148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3834" y="3193202"/>
            <a:ext cx="1945029" cy="146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0315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00626"/>
            <a:ext cx="8686800" cy="92692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Игра «Назови семью»</a:t>
            </a:r>
            <a:endParaRPr lang="ru-RU" sz="4000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9218" name="Picture 2" descr="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51" t="18461" b="5001"/>
          <a:stretch/>
        </p:blipFill>
        <p:spPr bwMode="auto">
          <a:xfrm>
            <a:off x="125261" y="1828798"/>
            <a:ext cx="4321480" cy="281835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7343" y="1367133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МЕДВЕЖЬЯ</a:t>
            </a:r>
            <a:endParaRPr lang="ru-RU" sz="2400" b="1" dirty="0">
              <a:solidFill>
                <a:srgbClr val="0B9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198" y="5123857"/>
            <a:ext cx="362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B9AC7"/>
                </a:solidFill>
                <a:latin typeface="Comic Sans MS" panose="030F0702030302020204" pitchFamily="66" charset="0"/>
              </a:rPr>
              <a:t>Белый медведь, медведица, медвежонок</a:t>
            </a:r>
            <a:endParaRPr lang="ru-RU" b="1" dirty="0">
              <a:solidFill>
                <a:srgbClr val="0B9AC7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Picture 4" descr="https://avatars.mds.yandex.net/get-pdb/234183/b1297155-be34-41a7-b36e-939377c529c4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2312" y="1828798"/>
            <a:ext cx="4321480" cy="281835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67952" y="1397910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ЛЬВИНАЯ</a:t>
            </a:r>
            <a:endParaRPr lang="ru-RU" sz="2400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9882" y="5123857"/>
            <a:ext cx="2786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Лев, львица, львёнок,</a:t>
            </a:r>
          </a:p>
          <a:p>
            <a:pPr algn="ctr"/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львята</a:t>
            </a:r>
            <a:endParaRPr lang="ru-RU" b="1" dirty="0">
              <a:solidFill>
                <a:srgbClr val="157D1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319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2942" y="4221271"/>
            <a:ext cx="6413325" cy="195406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B9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До новых встреч!</a:t>
            </a:r>
            <a:endParaRPr lang="ru-RU" sz="4000" b="1" dirty="0">
              <a:solidFill>
                <a:srgbClr val="0B9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7-конечная звезда 2"/>
          <p:cNvSpPr/>
          <p:nvPr/>
        </p:nvSpPr>
        <p:spPr>
          <a:xfrm>
            <a:off x="4634630" y="488515"/>
            <a:ext cx="3983276" cy="373275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2861" y="1393553"/>
            <a:ext cx="1966813" cy="192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753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75574"/>
            <a:ext cx="8686800" cy="95197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Зоопарк</a:t>
            </a:r>
            <a:endParaRPr lang="ru-RU" sz="4000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3215014" cy="472440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b="1" dirty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Что такое «ЗООПАРК»?</a:t>
            </a:r>
          </a:p>
          <a:p>
            <a:pPr algn="ctr">
              <a:buFont typeface="Wingdings" panose="05000000000000000000" pitchFamily="2" charset="2"/>
              <a:buChar char="v"/>
              <a:defRPr/>
            </a:pPr>
            <a:r>
              <a:rPr lang="ru-RU" b="1" dirty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Это живой музей для любителей </a:t>
            </a:r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природы.</a:t>
            </a:r>
          </a:p>
          <a:p>
            <a:pPr algn="ctr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Это </a:t>
            </a:r>
            <a:r>
              <a:rPr lang="ru-RU" b="1" dirty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дом для </a:t>
            </a:r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животных.</a:t>
            </a:r>
            <a:endParaRPr lang="ru-RU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0793" y="1640910"/>
            <a:ext cx="5177422" cy="306887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2040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306888"/>
            <a:ext cx="8686800" cy="841248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Московский зоопарк</a:t>
            </a:r>
            <a:endParaRPr lang="ru-RU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016679" cy="4724400"/>
          </a:xfrm>
        </p:spPr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FD8003"/>
                </a:solidFill>
                <a:latin typeface="Comic Sans MS" panose="030F0702030302020204" pitchFamily="66" charset="0"/>
              </a:rPr>
              <a:t>Московский зоопарк</a:t>
            </a:r>
            <a:r>
              <a:rPr lang="ru-RU" dirty="0">
                <a:solidFill>
                  <a:srgbClr val="FD8003"/>
                </a:solidFill>
                <a:latin typeface="Comic Sans MS" panose="030F0702030302020204" pitchFamily="66" charset="0"/>
              </a:rPr>
              <a:t> - </a:t>
            </a:r>
            <a:r>
              <a:rPr lang="ru-RU" dirty="0">
                <a:solidFill>
                  <a:srgbClr val="157D1F"/>
                </a:solidFill>
                <a:latin typeface="Comic Sans MS" panose="030F0702030302020204" pitchFamily="66" charset="0"/>
              </a:rPr>
              <a:t>один самых крупных               и старейших зоопарков не только в России, но         и в Европе. Открыт он был в 19 веке!  В нем обитает более 1000 видов животных. Многие из которых занесены в Красную книгу. В зоопарке есть старейший пруд, в котором очень много рыбы, дельфинарий, аттракционы для малышей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2628" y="1744901"/>
            <a:ext cx="4343400" cy="325755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987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moscow-photos.com/i/0/1/27-moscow-zoo-map-09.sep.2007_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1" t="33503" b="6626"/>
          <a:stretch/>
        </p:blipFill>
        <p:spPr bwMode="auto">
          <a:xfrm>
            <a:off x="579744" y="1277653"/>
            <a:ext cx="7993321" cy="477241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004" y="331940"/>
            <a:ext cx="8686800" cy="8412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План зоопарка</a:t>
            </a:r>
            <a:endParaRPr lang="ru-RU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6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25677"/>
            <a:ext cx="8686800" cy="97277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Правила поведения в зоопарке</a:t>
            </a:r>
            <a:endParaRPr lang="ru-RU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208" y="1312101"/>
            <a:ext cx="4083485" cy="533922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  <a:defRPr/>
            </a:pPr>
            <a:r>
              <a:rPr lang="ru-RU" b="1" dirty="0">
                <a:solidFill>
                  <a:srgbClr val="FD8003"/>
                </a:solidFill>
                <a:latin typeface="Comic Sans MS" panose="030F0702030302020204" pitchFamily="66" charset="0"/>
              </a:rPr>
              <a:t>На территории зоопарка ЗАПРЕЩЕНО: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rgbClr val="1DAB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Кормить животных;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Дразнить, пугать и трогать животных;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Бросать в вольеры к животным различные предметы;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Прислоняться к сеткам, стёклам и решёткам вольеров и террариумов с животными, а  так же стучать по ним различными предметами и руками, с целью заставить </a:t>
            </a:r>
          </a:p>
          <a:p>
            <a:pPr algn="ctr">
              <a:buNone/>
              <a:defRPr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животных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перемещаться;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Открывать замки, запоры, стеклянные двери, крышки аквариумов;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Играть на  музыкальных инструментах, петь песни, кричать, бегать, громко включать музыку и т.д.</a:t>
            </a:r>
          </a:p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2732" y="1550095"/>
            <a:ext cx="4343400" cy="3134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4246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1752" y="112734"/>
            <a:ext cx="8686800" cy="15532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D8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Каких животных можно увидеть в зоопарке? </a:t>
            </a:r>
            <a:br>
              <a:rPr lang="ru-RU" sz="3200" b="1" dirty="0" smtClean="0">
                <a:solidFill>
                  <a:srgbClr val="FD8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</a:br>
            <a:r>
              <a:rPr lang="ru-RU" sz="3200" b="1" dirty="0" smtClean="0">
                <a:solidFill>
                  <a:srgbClr val="FD8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</a:rPr>
              <a:t>Отгадайте загадки:</a:t>
            </a:r>
            <a:endParaRPr lang="ru-RU" sz="3200" b="1" dirty="0">
              <a:solidFill>
                <a:srgbClr val="FD80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513568" y="1653436"/>
            <a:ext cx="4308954" cy="52045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Познакомьтесь, это я. 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</a:t>
            </a: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Всем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знакома вам, друзья.</a:t>
            </a:r>
            <a:b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</a:b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 Деток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в сумку соберу. 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 Называюсь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…</a:t>
            </a:r>
            <a:r>
              <a:rPr lang="ru-RU" sz="1200" b="1" dirty="0">
                <a:solidFill>
                  <a:srgbClr val="1DAB2B"/>
                </a:solidFill>
                <a:latin typeface="Comic Sans MS" panose="030F0702030302020204" pitchFamily="66" charset="0"/>
              </a:rPr>
              <a:t> </a:t>
            </a:r>
            <a:r>
              <a:rPr lang="ru-RU" sz="1200" b="1" i="1" dirty="0">
                <a:solidFill>
                  <a:srgbClr val="FD8003"/>
                </a:solidFill>
                <a:latin typeface="Comic Sans MS" panose="030F0702030302020204" pitchFamily="66" charset="0"/>
              </a:rPr>
              <a:t>(</a:t>
            </a:r>
            <a:r>
              <a:rPr lang="ru-RU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Кенгуру)</a:t>
            </a:r>
          </a:p>
          <a:p>
            <a:pPr marL="0" indent="0">
              <a:buNone/>
            </a:pP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Разрисованы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лошадки,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</a:t>
            </a: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Будто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школьные тетрадки….</a:t>
            </a:r>
            <a:r>
              <a:rPr lang="ru-RU" sz="1200" b="1" dirty="0">
                <a:solidFill>
                  <a:srgbClr val="1DAB2B"/>
                </a:solidFill>
                <a:latin typeface="Comic Sans MS" panose="030F0702030302020204" pitchFamily="66" charset="0"/>
              </a:rPr>
              <a:t> </a:t>
            </a:r>
            <a:r>
              <a:rPr lang="ru-RU" sz="1200" b="1" i="1" dirty="0">
                <a:solidFill>
                  <a:srgbClr val="FD8003"/>
                </a:solidFill>
                <a:latin typeface="Comic Sans MS" panose="030F0702030302020204" pitchFamily="66" charset="0"/>
              </a:rPr>
              <a:t>(Зебры</a:t>
            </a:r>
            <a:r>
              <a:rPr lang="ru-RU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endParaRPr lang="ru-RU" sz="1200" b="1" i="1" dirty="0" smtClean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Он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огромней всех на суше. 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 У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него большие уши.</a:t>
            </a:r>
            <a:b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</a:b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 Он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чудесным шлангом – носом 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 Может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с пальм срывать кокосы</a:t>
            </a:r>
            <a:r>
              <a:rPr lang="ru-RU" sz="1200" b="1" i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.</a:t>
            </a:r>
            <a:r>
              <a:rPr lang="ru-RU" sz="12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  </a:t>
            </a:r>
            <a:r>
              <a:rPr lang="ru-RU" sz="1200" b="1" i="1" dirty="0">
                <a:solidFill>
                  <a:srgbClr val="FD8003"/>
                </a:solidFill>
                <a:latin typeface="Comic Sans MS" panose="030F0702030302020204" pitchFamily="66" charset="0"/>
              </a:rPr>
              <a:t>(Слон</a:t>
            </a:r>
            <a:r>
              <a:rPr lang="ru-RU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endParaRPr lang="ru-RU" sz="1200" b="1" i="1" dirty="0" smtClean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Как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большая кошка 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 Он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грациозен и умён.</a:t>
            </a:r>
            <a:b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</a:b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 Но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не любит разных игр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 Полосатый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грозный... </a:t>
            </a:r>
            <a:r>
              <a:rPr lang="ru-RU" sz="1200" b="1" i="1" dirty="0">
                <a:solidFill>
                  <a:srgbClr val="FD8003"/>
                </a:solidFill>
                <a:latin typeface="Comic Sans MS" panose="030F0702030302020204" pitchFamily="66" charset="0"/>
              </a:rPr>
              <a:t>(Тигр</a:t>
            </a:r>
            <a:r>
              <a:rPr lang="ru-RU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endParaRPr lang="ru-RU" sz="1200" b="1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Когда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он в клетке, он приятен. 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 На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шкуре много черных пятен.</a:t>
            </a:r>
            <a:b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</a:b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 Он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хищный зверь, хотя немножко,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 Как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лев и тигр, похож на кошку.</a:t>
            </a:r>
            <a:r>
              <a:rPr lang="ru-RU" sz="1200" b="1" dirty="0">
                <a:solidFill>
                  <a:srgbClr val="1DAB2B"/>
                </a:solidFill>
                <a:latin typeface="Comic Sans MS" panose="030F0702030302020204" pitchFamily="66" charset="0"/>
              </a:rPr>
              <a:t> </a:t>
            </a:r>
            <a:r>
              <a:rPr lang="ru-RU" sz="1200" b="1" dirty="0" smtClean="0">
                <a:solidFill>
                  <a:srgbClr val="1DAB2B"/>
                </a:solidFill>
                <a:latin typeface="Comic Sans MS" panose="030F0702030302020204" pitchFamily="66" charset="0"/>
              </a:rPr>
              <a:t> </a:t>
            </a:r>
            <a:r>
              <a:rPr lang="ru-RU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(</a:t>
            </a:r>
            <a:r>
              <a:rPr lang="ru-RU" sz="1200" b="1" i="1" dirty="0">
                <a:solidFill>
                  <a:srgbClr val="FD8003"/>
                </a:solidFill>
                <a:latin typeface="Comic Sans MS" panose="030F0702030302020204" pitchFamily="66" charset="0"/>
              </a:rPr>
              <a:t>Леопард</a:t>
            </a:r>
            <a:r>
              <a:rPr lang="ru-RU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endParaRPr lang="ru-RU" sz="1100" b="1" dirty="0" smtClean="0">
              <a:latin typeface="Comic Sans MS" panose="030F0702030302020204" pitchFamily="66" charset="0"/>
            </a:endParaRPr>
          </a:p>
          <a:p>
            <a:pPr marL="0" indent="0" algn="r">
              <a:buNone/>
            </a:pPr>
            <a:endParaRPr lang="ru-RU" sz="1100" b="1" i="1" dirty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000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797468" y="2054268"/>
            <a:ext cx="4045907" cy="42703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Живет он там, где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холода,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</a:t>
            </a: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И ловит рыбу из-подо льда.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Он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в шубе белой щеголяет,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Умеет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плавать и ныряет.  </a:t>
            </a:r>
            <a:r>
              <a:rPr lang="ru-RU" sz="1200" b="1" i="1" dirty="0">
                <a:solidFill>
                  <a:srgbClr val="FD8003"/>
                </a:solidFill>
                <a:latin typeface="Comic Sans MS" panose="030F0702030302020204" pitchFamily="66" charset="0"/>
              </a:rPr>
              <a:t>(Белый медведь</a:t>
            </a:r>
            <a:r>
              <a:rPr lang="ru-RU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)</a:t>
            </a:r>
            <a:endParaRPr lang="ru-RU" sz="1200" b="1" i="1" dirty="0">
              <a:solidFill>
                <a:srgbClr val="FD8003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1DAB2B"/>
                </a:solidFill>
                <a:latin typeface="Comic Sans MS" panose="030F0702030302020204" pitchFamily="66" charset="0"/>
              </a:rPr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Крупный зверь, имеет бивни,</a:t>
            </a:r>
            <a:b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</a:b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Но не те, что у слонов,</a:t>
            </a:r>
            <a:b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</a:b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Вместо ног - имеет ласты.</a:t>
            </a:r>
            <a:b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</a:b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Кто  назвать его готов? </a:t>
            </a: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</a:t>
            </a:r>
            <a:r>
              <a:rPr lang="en-US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(</a:t>
            </a:r>
            <a:r>
              <a:rPr lang="ru-RU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Морж)</a:t>
            </a:r>
            <a:r>
              <a:rPr lang="en-US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 </a:t>
            </a:r>
            <a:endParaRPr lang="ru-RU" sz="1200" b="1" i="1" dirty="0">
              <a:solidFill>
                <a:srgbClr val="FD8003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1DAB2B"/>
                </a:solidFill>
                <a:latin typeface="Comic Sans MS" panose="030F0702030302020204" pitchFamily="66" charset="0"/>
              </a:rPr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Словно царскую корону,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Носит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он свои рога.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Ест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лишайник, мох зелёный.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 </a:t>
            </a: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Любит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снежные луга. </a:t>
            </a: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</a:t>
            </a:r>
            <a:r>
              <a:rPr lang="ru-RU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(</a:t>
            </a:r>
            <a:r>
              <a:rPr lang="ru-RU" sz="1200" b="1" i="1" dirty="0">
                <a:solidFill>
                  <a:srgbClr val="FD8003"/>
                </a:solidFill>
                <a:latin typeface="Comic Sans MS" panose="030F0702030302020204" pitchFamily="66" charset="0"/>
              </a:rPr>
              <a:t>Северный олень</a:t>
            </a:r>
            <a:r>
              <a:rPr lang="ru-RU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)</a:t>
            </a:r>
            <a:endParaRPr lang="ru-RU" sz="1200" b="1" i="1" dirty="0">
              <a:solidFill>
                <a:srgbClr val="FD8003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1DAB2B"/>
                </a:solidFill>
                <a:latin typeface="Comic Sans MS" panose="030F0702030302020204" pitchFamily="66" charset="0"/>
              </a:rPr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Хвост поджав, во льдах ночую,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Выношу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мороз любой.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Я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по северу кочую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  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В </a:t>
            </a:r>
            <a:r>
              <a:rPr lang="ru-RU" sz="1200" b="1" dirty="0">
                <a:solidFill>
                  <a:srgbClr val="157D1F"/>
                </a:solidFill>
                <a:latin typeface="Comic Sans MS" panose="030F0702030302020204" pitchFamily="66" charset="0"/>
              </a:rPr>
              <a:t>тёплой шубе голубой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.</a:t>
            </a:r>
            <a:r>
              <a:rPr lang="en-US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 </a:t>
            </a:r>
            <a:r>
              <a:rPr lang="ru-RU" sz="1200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 </a:t>
            </a:r>
            <a:r>
              <a:rPr lang="ru-RU" sz="1200" b="1" i="1" dirty="0">
                <a:solidFill>
                  <a:srgbClr val="FD8003"/>
                </a:solidFill>
                <a:latin typeface="Comic Sans MS" panose="030F0702030302020204" pitchFamily="66" charset="0"/>
              </a:rPr>
              <a:t>(Песец</a:t>
            </a:r>
            <a:r>
              <a:rPr lang="ru-RU" sz="1200" b="1" i="1" dirty="0" smtClean="0">
                <a:solidFill>
                  <a:srgbClr val="FD8003"/>
                </a:solidFill>
                <a:latin typeface="Comic Sans MS" panose="030F0702030302020204" pitchFamily="66" charset="0"/>
              </a:rPr>
              <a:t>)</a:t>
            </a:r>
            <a:endParaRPr lang="ru-RU" sz="1200" b="1" i="1" dirty="0">
              <a:solidFill>
                <a:srgbClr val="FD8003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1043750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278" y="344466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животные жарких стран</a:t>
            </a:r>
            <a:endParaRPr lang="ru-RU" sz="4000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791222"/>
            <a:ext cx="3679466" cy="453337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Африка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Индия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Азия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Австралия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Южная Америка</a:t>
            </a:r>
            <a:endParaRPr lang="ru-RU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9466" y="2081461"/>
            <a:ext cx="5336088" cy="462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3070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278" y="344466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157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СЛОН</a:t>
            </a:r>
            <a:endParaRPr lang="ru-RU" sz="4000" b="1" dirty="0">
              <a:solidFill>
                <a:srgbClr val="157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Выделяют два вида </a:t>
            </a:r>
            <a:r>
              <a:rPr lang="ru-RU" b="1" dirty="0" smtClean="0">
                <a:solidFill>
                  <a:srgbClr val="0B4511"/>
                </a:solidFill>
                <a:latin typeface="Comic Sans MS" panose="030F0702030302020204" pitchFamily="66" charset="0"/>
              </a:rPr>
              <a:t>слонов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: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Африканские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и Индийские.</a:t>
            </a:r>
            <a:endParaRPr lang="ru-RU" b="1" dirty="0">
              <a:solidFill>
                <a:srgbClr val="157D1F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Африканские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саванные слоны — наиболее крупные наземные млекопитающие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Питаются листьями, корой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и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плодами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различных деревьев, </a:t>
            </a: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травой.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У слонов плохое зрение, но удивительное обоняние. </a:t>
            </a:r>
            <a:endParaRPr lang="ru-RU" b="1" dirty="0" smtClean="0">
              <a:solidFill>
                <a:srgbClr val="157D1F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157D1F"/>
                </a:solidFill>
                <a:latin typeface="Comic Sans MS" panose="030F0702030302020204" pitchFamily="66" charset="0"/>
              </a:rPr>
              <a:t>Слоны </a:t>
            </a:r>
            <a:r>
              <a:rPr lang="ru-RU" b="1" dirty="0">
                <a:solidFill>
                  <a:srgbClr val="157D1F"/>
                </a:solidFill>
                <a:latin typeface="Comic Sans MS" panose="030F0702030302020204" pitchFamily="66" charset="0"/>
              </a:rPr>
              <a:t>умеют и любят плавать.</a:t>
            </a:r>
            <a:endParaRPr lang="ru-RU" b="1" dirty="0" smtClean="0">
              <a:solidFill>
                <a:srgbClr val="157D1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dirty="0">
              <a:solidFill>
                <a:srgbClr val="157D1F"/>
              </a:solidFill>
            </a:endParaRPr>
          </a:p>
        </p:txBody>
      </p:sp>
      <p:pic>
        <p:nvPicPr>
          <p:cNvPr id="11269" name="Picture 5" descr="https://top10a.ru/wp-content/uploads/2020/01/1-42-2048x1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9786" y="1784738"/>
            <a:ext cx="4233798" cy="302503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81635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668</TotalTime>
  <Words>908</Words>
  <Application>Microsoft Office PowerPoint</Application>
  <PresentationFormat>Экран (4:3)</PresentationFormat>
  <Paragraphs>147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Зоопарк</vt:lpstr>
      <vt:lpstr>Сегодня мы отправимся в путешествие.</vt:lpstr>
      <vt:lpstr>Зоопарк</vt:lpstr>
      <vt:lpstr>Московский зоопарк</vt:lpstr>
      <vt:lpstr>План зоопарка</vt:lpstr>
      <vt:lpstr>Правила поведения в зоопарке</vt:lpstr>
      <vt:lpstr>Каких животных можно увидеть в зоопарке?  Отгадайте загадки:</vt:lpstr>
      <vt:lpstr>животные жарких стран</vt:lpstr>
      <vt:lpstr>СЛОН</vt:lpstr>
      <vt:lpstr>зебра</vt:lpstr>
      <vt:lpstr>Бегемот</vt:lpstr>
      <vt:lpstr>НОСОРОГ</vt:lpstr>
      <vt:lpstr>Лев</vt:lpstr>
      <vt:lpstr>Жираф</vt:lpstr>
      <vt:lpstr>ОБЕЗЬЯНА</vt:lpstr>
      <vt:lpstr>ПАНТЕРА</vt:lpstr>
      <vt:lpstr>КЕНГУРУ</vt:lpstr>
      <vt:lpstr>ВЕРБЛЮД</vt:lpstr>
      <vt:lpstr>Полярный мир</vt:lpstr>
      <vt:lpstr>Белый медведь</vt:lpstr>
      <vt:lpstr>Морж</vt:lpstr>
      <vt:lpstr>Песец</vt:lpstr>
      <vt:lpstr>тюлень</vt:lpstr>
      <vt:lpstr>северный олень</vt:lpstr>
      <vt:lpstr>Антарктические пингвины</vt:lpstr>
      <vt:lpstr>Игра «четвёртый лишний»</vt:lpstr>
      <vt:lpstr>Игра «Назови семью»</vt:lpstr>
      <vt:lpstr>До новых встреч!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Животные жарких стран и Севера.</dc:title>
  <dc:creator>Cветлана</dc:creator>
  <cp:lastModifiedBy>User</cp:lastModifiedBy>
  <cp:revision>73</cp:revision>
  <dcterms:created xsi:type="dcterms:W3CDTF">2015-02-22T18:39:19Z</dcterms:created>
  <dcterms:modified xsi:type="dcterms:W3CDTF">2024-02-06T21:00:07Z</dcterms:modified>
</cp:coreProperties>
</file>