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26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55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6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0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2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0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4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4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7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1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B3DE-3334-46A4-B98B-D2CCDAA8883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B1C416-FDBA-495A-B2E0-E0939586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988840"/>
            <a:ext cx="8229600" cy="208823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ПЛЕНЭР</a:t>
            </a:r>
            <a:br>
              <a:rPr lang="ru-RU" dirty="0"/>
            </a:br>
            <a:r>
              <a:rPr lang="ru-RU" sz="2700" dirty="0"/>
              <a:t>1 КЛАСС</a:t>
            </a:r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152128"/>
          </a:xfrm>
        </p:spPr>
        <p:txBody>
          <a:bodyPr>
            <a:normAutofit/>
          </a:bodyPr>
          <a:lstStyle/>
          <a:p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E7968D-1B45-43CE-BB36-B021638CE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30" y="1199009"/>
            <a:ext cx="3104270" cy="44599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4E9CD-F8D3-484F-B4B1-548A06197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9009"/>
            <a:ext cx="3453692" cy="44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BE24E-5F19-4578-8CDA-3F26F3DF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/>
              <a:t>Тема 7. Световоздушная перспектива.</a:t>
            </a:r>
            <a:br>
              <a:rPr lang="ru-RU" sz="1400" b="1" dirty="0"/>
            </a:br>
            <a:r>
              <a:rPr lang="ru-RU" sz="1400" dirty="0"/>
              <a:t>Определение правильных </a:t>
            </a:r>
            <a:r>
              <a:rPr lang="ru-RU" sz="1400" dirty="0" err="1"/>
              <a:t>цветотональных</a:t>
            </a:r>
            <a:r>
              <a:rPr lang="ru-RU" sz="1400" dirty="0"/>
              <a:t> отношений пространственных планов. Изменение цвета зелени под воздействием воздуха на свету и в тени. Этюд пейзажа с постройкой на среднем плане. Зарисовка дома с пейзажем.</a:t>
            </a:r>
            <a:br>
              <a:rPr lang="ru-RU" sz="1400" dirty="0"/>
            </a:br>
            <a:r>
              <a:rPr lang="ru-RU" sz="1400" b="1" dirty="0"/>
              <a:t>Самостоятельная работа. </a:t>
            </a:r>
            <a:r>
              <a:rPr lang="ru-RU" sz="1400" dirty="0"/>
              <a:t>Кратковременные этюды и зарисовки домашнего двора.</a:t>
            </a:r>
            <a:br>
              <a:rPr lang="ru-RU" sz="1400" dirty="0"/>
            </a:br>
            <a:r>
              <a:rPr lang="ru-RU" sz="1400" b="1" dirty="0"/>
              <a:t>Материал.</a:t>
            </a:r>
            <a:r>
              <a:rPr lang="ru-RU" sz="1400" dirty="0"/>
              <a:t> Карандаш, акварель.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5C6BE90-609C-4BB9-82D7-CAEC3A8878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98359"/>
            <a:ext cx="3749388" cy="2736304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F61F652-0752-4C36-AECD-18EFED9BC0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0" y="2898359"/>
            <a:ext cx="2820869" cy="3335531"/>
          </a:xfrm>
        </p:spPr>
      </p:pic>
    </p:spTree>
    <p:extLst>
      <p:ext uri="{BB962C8B-B14F-4D97-AF65-F5344CB8AC3E}">
        <p14:creationId xmlns:p14="http://schemas.microsoft.com/office/powerpoint/2010/main" val="7190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7F88F5-5B0B-4E5F-B47C-0C965788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04664"/>
            <a:ext cx="4356415" cy="26853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75C52-81DC-420C-9992-3AA0E2711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62" y="3405967"/>
            <a:ext cx="5114950" cy="26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5670D-A2E0-4008-B8B7-C3584DE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4" cy="23008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/>
              <a:t>Тема 1. Знакомство с предметом «Пленэр». </a:t>
            </a:r>
            <a:r>
              <a:rPr lang="ru-RU" sz="1400" dirty="0"/>
              <a:t>Ознакомление с основными отличиями пленэрной практики от работы в помещении. Решение организационных задач по месту и времени сбора, оснащению и основным правилам работы. Зарисовки и этюды </a:t>
            </a:r>
            <a:r>
              <a:rPr lang="ru-RU" sz="1400" dirty="0" err="1"/>
              <a:t>первоплановых</a:t>
            </a:r>
            <a:r>
              <a:rPr lang="ru-RU" sz="1400" dirty="0"/>
              <a:t> элементов пейзажа (розетка листьев одуванчика, лопуха).</a:t>
            </a:r>
            <a:br>
              <a:rPr lang="ru-RU" sz="1400" dirty="0"/>
            </a:br>
            <a:r>
              <a:rPr lang="ru-RU" sz="1400" b="1" dirty="0"/>
              <a:t>Самостоятельная работа. </a:t>
            </a:r>
            <a:r>
              <a:rPr lang="ru-RU" sz="1400" dirty="0"/>
              <a:t>Чтение учебной литературы.</a:t>
            </a:r>
            <a:br>
              <a:rPr lang="ru-RU" sz="1400" dirty="0"/>
            </a:br>
            <a:r>
              <a:rPr lang="ru-RU" sz="1400" b="1" dirty="0"/>
              <a:t>Материал.</a:t>
            </a:r>
            <a:r>
              <a:rPr lang="ru-RU" sz="1400" dirty="0"/>
              <a:t> Карандаш, акварель.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EBEFBFA-D889-4D85-BBBC-E98349AD4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44" y="2942966"/>
            <a:ext cx="2627264" cy="3696962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704802C-CA62-40EB-ABC9-75C2862F1B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74" y="2924174"/>
            <a:ext cx="2615257" cy="3696961"/>
          </a:xfrm>
        </p:spPr>
      </p:pic>
    </p:spTree>
    <p:extLst>
      <p:ext uri="{BB962C8B-B14F-4D97-AF65-F5344CB8AC3E}">
        <p14:creationId xmlns:p14="http://schemas.microsoft.com/office/powerpoint/2010/main" val="248531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3C00B-7A52-40F0-ABF7-BD65B75C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796778"/>
          </a:xfrm>
        </p:spPr>
        <p:txBody>
          <a:bodyPr>
            <a:noAutofit/>
          </a:bodyPr>
          <a:lstStyle/>
          <a:p>
            <a:r>
              <a:rPr lang="ru-RU" sz="1300" b="1" dirty="0"/>
              <a:t>Тема 2. Кратковременные этюды пейзажа на большие отношения. </a:t>
            </a:r>
            <a:r>
              <a:rPr lang="ru-RU" sz="1300" dirty="0"/>
              <a:t>Зарисовка ствола дерева. Передача тоновых и цветовых отношений неба к земле. Знакомство с особенностями пленэрного освещения, </a:t>
            </a:r>
            <a:r>
              <a:rPr lang="ru-RU" sz="1300" dirty="0" err="1"/>
              <a:t>теплохолодности</a:t>
            </a:r>
            <a:r>
              <a:rPr lang="ru-RU" sz="1300" dirty="0"/>
              <a:t>, рефлексов. Изменение локального цвета. Этюды пейзажей на отношение «небо-земля» с высокой и низкой линией горизонта. Зарисовка стволов берез (на светлом фоне неба и на темном фоне зелени).</a:t>
            </a:r>
            <a:br>
              <a:rPr lang="ru-RU" sz="1300" dirty="0"/>
            </a:br>
            <a:r>
              <a:rPr lang="ru-RU" sz="1300" b="1" dirty="0"/>
              <a:t>Самостоятельная работа. </a:t>
            </a:r>
            <a:r>
              <a:rPr lang="ru-RU" sz="1300" dirty="0"/>
              <a:t>Просмотр учебных видеофильмов. </a:t>
            </a:r>
            <a:br>
              <a:rPr lang="ru-RU" sz="1300" dirty="0"/>
            </a:br>
            <a:r>
              <a:rPr lang="ru-RU" sz="1300" b="1" dirty="0"/>
              <a:t>Материал.</a:t>
            </a:r>
            <a:r>
              <a:rPr lang="ru-RU" sz="1300" dirty="0"/>
              <a:t> Карандаш, акварель.</a:t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8D00E22-B1BF-49B4-93C1-88C2499C9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00518"/>
            <a:ext cx="2686855" cy="376713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23D6C3D-B86E-44FF-BE39-10285D3D3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4" y="2500518"/>
            <a:ext cx="2934234" cy="3767138"/>
          </a:xfrm>
        </p:spPr>
      </p:pic>
    </p:spTree>
    <p:extLst>
      <p:ext uri="{BB962C8B-B14F-4D97-AF65-F5344CB8AC3E}">
        <p14:creationId xmlns:p14="http://schemas.microsoft.com/office/powerpoint/2010/main" val="41555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376C0-13CC-455E-9CEF-B46E1241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93" y="3882546"/>
            <a:ext cx="5657773" cy="23762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0E84C-2475-4348-BF2A-BA5303DE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622180"/>
            <a:ext cx="4710576" cy="28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3ED0E-FE97-4208-A173-5BE89761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00" b="1" dirty="0"/>
              <a:t>Тема 3. Наброски, зарисовки птиц, этюды животных, фигуры человека. </a:t>
            </a:r>
            <a:r>
              <a:rPr lang="ru-RU" sz="1300" dirty="0"/>
              <a:t>Передача особенностей пропорций, характерных поз, движений. Развитие наблюдательности. Работа одним цветом с использованием силуэта.</a:t>
            </a:r>
            <a:br>
              <a:rPr lang="ru-RU" sz="1300" dirty="0"/>
            </a:br>
            <a:r>
              <a:rPr lang="ru-RU" sz="1300" b="1" dirty="0"/>
              <a:t>Самостоятельная работа. </a:t>
            </a:r>
            <a:r>
              <a:rPr lang="ru-RU" sz="1300" dirty="0"/>
              <a:t>Зарисовки, этюды домашних животных.</a:t>
            </a:r>
            <a:br>
              <a:rPr lang="ru-RU" sz="1300" dirty="0"/>
            </a:br>
            <a:r>
              <a:rPr lang="ru-RU" sz="1300" b="1" dirty="0"/>
              <a:t>Материал. </a:t>
            </a:r>
            <a:r>
              <a:rPr lang="ru-RU" sz="1300" dirty="0"/>
              <a:t>Тушь, акварель.</a:t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3DAA54-7EF2-473D-8F31-BBB7A4EE9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72042"/>
            <a:ext cx="3664669" cy="2638562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CD53743-9134-4B52-BD21-B26F0ED29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2590638"/>
            <a:ext cx="3614469" cy="2638562"/>
          </a:xfrm>
        </p:spPr>
      </p:pic>
    </p:spTree>
    <p:extLst>
      <p:ext uri="{BB962C8B-B14F-4D97-AF65-F5344CB8AC3E}">
        <p14:creationId xmlns:p14="http://schemas.microsoft.com/office/powerpoint/2010/main" val="225033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F8098-9871-443A-A1A3-9F84C017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83599"/>
            <a:ext cx="5269699" cy="36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4810C-205C-4899-BE2F-6A1B7804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0688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>Тема 4. Архитектурные мотивы (малые архитектурные формы). </a:t>
            </a:r>
            <a:r>
              <a:rPr lang="ru-RU" sz="1400" dirty="0"/>
              <a:t>Передача тональных отношений с четко выраженным контрастом. Работа тенями. Этюд калитки с частью забора. Рисунок фрагмента чугунной решетки с частью сквера.</a:t>
            </a:r>
            <a:br>
              <a:rPr lang="ru-RU" sz="1400" dirty="0"/>
            </a:br>
            <a:r>
              <a:rPr lang="ru-RU" sz="1400" b="1" dirty="0"/>
              <a:t>Самостоятельная работа. </a:t>
            </a:r>
            <a:r>
              <a:rPr lang="ru-RU" sz="1400" dirty="0"/>
              <a:t>Посещение художественных выставок в музеях и картинных галереях.</a:t>
            </a:r>
            <a:br>
              <a:rPr lang="ru-RU" sz="1400" dirty="0"/>
            </a:br>
            <a:r>
              <a:rPr lang="ru-RU" sz="1400" b="1" dirty="0"/>
              <a:t>Материал. </a:t>
            </a:r>
            <a:r>
              <a:rPr lang="ru-RU" sz="1400" dirty="0"/>
              <a:t>Карандаш, тушь, маркер, акварель.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C61149-0A95-4DF6-A803-6F003D26F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58011"/>
            <a:ext cx="3969518" cy="3879301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DEB489-8551-4A38-928A-6BC4CFB0E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47" y="2358011"/>
            <a:ext cx="2809653" cy="3767138"/>
          </a:xfrm>
        </p:spPr>
      </p:pic>
    </p:spTree>
    <p:extLst>
      <p:ext uri="{BB962C8B-B14F-4D97-AF65-F5344CB8AC3E}">
        <p14:creationId xmlns:p14="http://schemas.microsoft.com/office/powerpoint/2010/main" val="256055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650C2-B961-4C61-9CC2-C0FEC6E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/>
              <a:t>Тема 5. Натюрморт на пленэре. </a:t>
            </a:r>
            <a:r>
              <a:rPr lang="ru-RU" sz="1400" dirty="0"/>
              <a:t>Выразительная передача образа растительного мотива. Умение находить гармоничные цветовые отношения. Использование различных приемов работы карандашом и приемов работы с акварелью. Рисунок ветки дерева в банке, вазе. Этюд цветка в стакане.</a:t>
            </a:r>
            <a:br>
              <a:rPr lang="ru-RU" sz="1400" dirty="0"/>
            </a:br>
            <a:r>
              <a:rPr lang="ru-RU" sz="1400" b="1" dirty="0"/>
              <a:t>Самостоятельная работа. </a:t>
            </a:r>
            <a:r>
              <a:rPr lang="ru-RU" sz="1400" dirty="0"/>
              <a:t>Этюды и зарисовки комнатных цветов. </a:t>
            </a:r>
            <a:br>
              <a:rPr lang="ru-RU" sz="1400" dirty="0"/>
            </a:br>
            <a:r>
              <a:rPr lang="ru-RU" sz="1400" b="1" dirty="0"/>
              <a:t>Материал</a:t>
            </a:r>
            <a:r>
              <a:rPr lang="ru-RU" sz="1400" dirty="0"/>
              <a:t>. Карандаш, акварель.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2B01D0F-7AB0-4808-843C-69767232E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8" y="2475069"/>
            <a:ext cx="2825353" cy="376713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C708490-BD6D-4BC1-87C4-97354F716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6752"/>
            <a:ext cx="2605603" cy="3767138"/>
          </a:xfrm>
        </p:spPr>
      </p:pic>
    </p:spTree>
    <p:extLst>
      <p:ext uri="{BB962C8B-B14F-4D97-AF65-F5344CB8AC3E}">
        <p14:creationId xmlns:p14="http://schemas.microsoft.com/office/powerpoint/2010/main" val="305811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E85C-9352-4D7C-B327-B3C2E94C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00" b="1" dirty="0"/>
              <a:t>Тема 6. Линейная перспектива ограниченного пространства. </a:t>
            </a:r>
            <a:r>
              <a:rPr lang="ru-RU" sz="1300" dirty="0"/>
              <a:t>Знакомство с визуальным изменением размера предметов в пространстве на примере городского дворика. Определение горизонта, изучение закономерности визуальных сокращений пространственных планов. Зарисовка крыльца с порожками. Этюд угла дома с окном, части крыши с чердачным окном.</a:t>
            </a:r>
            <a:br>
              <a:rPr lang="ru-RU" sz="1300" dirty="0"/>
            </a:br>
            <a:r>
              <a:rPr lang="ru-RU" sz="1300" b="1" dirty="0"/>
              <a:t>Самостоятельная работа. </a:t>
            </a:r>
            <a:r>
              <a:rPr lang="ru-RU" sz="1300" dirty="0"/>
              <a:t>Просмотры учебных кинофильмов. </a:t>
            </a:r>
            <a:br>
              <a:rPr lang="ru-RU" sz="1300" dirty="0"/>
            </a:br>
            <a:r>
              <a:rPr lang="ru-RU" sz="1300" b="1" dirty="0"/>
              <a:t>Материал.</a:t>
            </a:r>
            <a:r>
              <a:rPr lang="ru-RU" sz="1300" dirty="0"/>
              <a:t> Карандаш, </a:t>
            </a:r>
            <a:r>
              <a:rPr lang="ru-RU" sz="1300" dirty="0" err="1"/>
              <a:t>гелевая</a:t>
            </a:r>
            <a:r>
              <a:rPr lang="ru-RU" sz="1300" dirty="0"/>
              <a:t> ручка, маркер, акварель.</a:t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F6FC5B-1C36-433A-BD61-7C560C97A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66752"/>
            <a:ext cx="2790212" cy="3767138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3EAF041-AB16-45B9-BC85-1AC303F681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34" y="2466752"/>
            <a:ext cx="3255551" cy="3767138"/>
          </a:xfrm>
        </p:spPr>
      </p:pic>
    </p:spTree>
    <p:extLst>
      <p:ext uri="{BB962C8B-B14F-4D97-AF65-F5344CB8AC3E}">
        <p14:creationId xmlns:p14="http://schemas.microsoft.com/office/powerpoint/2010/main" val="41102118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1128</TotalTime>
  <Words>453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   ПЛЕНЭР 1 КЛАСС   </vt:lpstr>
      <vt:lpstr>Тема 1. Знакомство с предметом «Пленэр». Ознакомление с основными отличиями пленэрной практики от работы в помещении. Решение организационных задач по месту и времени сбора, оснащению и основным правилам работы. Зарисовки и этюды первоплановых элементов пейзажа (розетка листьев одуванчика, лопуха). Самостоятельная работа. Чтение учебной литературы. Материал. Карандаш, акварель. </vt:lpstr>
      <vt:lpstr>Тема 2. Кратковременные этюды пейзажа на большие отношения. Зарисовка ствола дерева. Передача тоновых и цветовых отношений неба к земле. Знакомство с особенностями пленэрного освещения, теплохолодности, рефлексов. Изменение локального цвета. Этюды пейзажей на отношение «небо-земля» с высокой и низкой линией горизонта. Зарисовка стволов берез (на светлом фоне неба и на темном фоне зелени). Самостоятельная работа. Просмотр учебных видеофильмов.  Материал. Карандаш, акварель. </vt:lpstr>
      <vt:lpstr>Презентация PowerPoint</vt:lpstr>
      <vt:lpstr>Тема 3. Наброски, зарисовки птиц, этюды животных, фигуры человека. Передача особенностей пропорций, характерных поз, движений. Развитие наблюдательности. Работа одним цветом с использованием силуэта. Самостоятельная работа. Зарисовки, этюды домашних животных. Материал. Тушь, акварель. </vt:lpstr>
      <vt:lpstr>Презентация PowerPoint</vt:lpstr>
      <vt:lpstr>Тема 4. Архитектурные мотивы (малые архитектурные формы). Передача тональных отношений с четко выраженным контрастом. Работа тенями. Этюд калитки с частью забора. Рисунок фрагмента чугунной решетки с частью сквера. Самостоятельная работа. Посещение художественных выставок в музеях и картинных галереях. Материал. Карандаш, тушь, маркер, акварель. </vt:lpstr>
      <vt:lpstr>Тема 5. Натюрморт на пленэре. Выразительная передача образа растительного мотива. Умение находить гармоничные цветовые отношения. Использование различных приемов работы карандашом и приемов работы с акварелью. Рисунок ветки дерева в банке, вазе. Этюд цветка в стакане. Самостоятельная работа. Этюды и зарисовки комнатных цветов.  Материал. Карандаш, акварель. </vt:lpstr>
      <vt:lpstr>Тема 6. Линейная перспектива ограниченного пространства. Знакомство с визуальным изменением размера предметов в пространстве на примере городского дворика. Определение горизонта, изучение закономерности визуальных сокращений пространственных планов. Зарисовка крыльца с порожками. Этюд угла дома с окном, части крыши с чердачным окном. Самостоятельная работа. Просмотры учебных кинофильмов.  Материал. Карандаш, гелевая ручка, маркер, акварель. </vt:lpstr>
      <vt:lpstr>Презентация PowerPoint</vt:lpstr>
      <vt:lpstr>Тема 7. Световоздушная перспектива. Определение правильных цветотональных отношений пространственных планов. Изменение цвета зелени под воздействием воздуха на свету и в тени. Этюд пейзажа с постройкой на среднем плане. Зарисовка дома с пейзажем. Самостоятельная работа. Кратковременные этюды и зарисовки домашнего двора. Материал. Карандаш, акварель.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ИЗОБРАЗИТЕЛЬНОЙ ГРАМОТЫ И РИСОВАНИЕ   </dc:title>
  <dc:creator>User</dc:creator>
  <cp:lastModifiedBy>Вайс Кери</cp:lastModifiedBy>
  <cp:revision>55</cp:revision>
  <dcterms:created xsi:type="dcterms:W3CDTF">2014-12-06T14:43:33Z</dcterms:created>
  <dcterms:modified xsi:type="dcterms:W3CDTF">2024-02-09T05:43:45Z</dcterms:modified>
</cp:coreProperties>
</file>