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3" r:id="rId5"/>
    <p:sldId id="260" r:id="rId6"/>
    <p:sldId id="262" r:id="rId7"/>
    <p:sldId id="265" r:id="rId8"/>
    <p:sldId id="267" r:id="rId9"/>
    <p:sldId id="268" r:id="rId10"/>
    <p:sldId id="269" r:id="rId11"/>
    <p:sldId id="270" r:id="rId12"/>
    <p:sldId id="274" r:id="rId13"/>
    <p:sldId id="275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10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5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6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6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6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8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4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3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1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0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2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7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0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6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7DA80F-5C4E-4BC8-A574-79A9DA5C43FD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146FCA-B504-4830-BA6C-6CFBB7374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7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Имя </a:t>
            </a:r>
            <a:r>
              <a:rPr lang="ru-RU" sz="7200" dirty="0" smtClean="0"/>
              <a:t>прилагательное как часть речи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Архипенко Н.И., Учитель русского языка и литературы МАОУ Второй </a:t>
            </a:r>
            <a:r>
              <a:rPr lang="ru-RU" smtClean="0"/>
              <a:t>новосибирской гимназии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7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56" y="24585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прилагательные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668" y="1276709"/>
            <a:ext cx="10394707" cy="4201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Образуют степени сравнения       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Красивый – красивее</a:t>
            </a:r>
          </a:p>
          <a:p>
            <a:pPr marL="0" indent="0"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Могут сочетаться со словами ОЧЕНЬ, ЧРЕЗВЫЧАЙНО, СЛИШКОМ и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endParaRPr lang="ru-RU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красивый </a:t>
            </a:r>
          </a:p>
          <a:p>
            <a:pPr marL="0" indent="0"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3. Образуют слова с помощью приставки ПРЕ-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 </a:t>
            </a:r>
          </a:p>
          <a:p>
            <a:pPr marL="0" indent="0"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Образуют сложные слова путем повтора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красивый-красивый </a:t>
            </a:r>
          </a:p>
          <a:p>
            <a:pPr marL="0" indent="0"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Приставка НЕ-    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некрасивый </a:t>
            </a:r>
          </a:p>
          <a:p>
            <a:pPr marL="0" indent="0"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Могут иметь уменьшительно-ласкательную форму  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красивенький </a:t>
            </a:r>
          </a:p>
          <a:p>
            <a:pPr marL="0" indent="0"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Могут иметь антонимы  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красивый – страшный </a:t>
            </a:r>
          </a:p>
          <a:p>
            <a:pPr marL="0" indent="0"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Могут производить существительные     </a:t>
            </a:r>
            <a:r>
              <a:rPr lang="ru-RU" b="1" i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красивый – красота </a:t>
            </a:r>
            <a:endParaRPr lang="ru-RU" b="1" i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7160" y="941962"/>
            <a:ext cx="4856158" cy="679994"/>
          </a:xfrm>
        </p:spPr>
        <p:txBody>
          <a:bodyPr/>
          <a:lstStyle/>
          <a:p>
            <a:r>
              <a:rPr lang="ru-RU" dirty="0" smtClean="0"/>
              <a:t>Качественные прилагательные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802921"/>
            <a:ext cx="5088712" cy="357166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Легкий шорох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Зрелые семена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Престарелый человек 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Премудрый пескарь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Известный писатель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74513" y="941962"/>
            <a:ext cx="5308169" cy="679994"/>
          </a:xfrm>
        </p:spPr>
        <p:txBody>
          <a:bodyPr/>
          <a:lstStyle/>
          <a:p>
            <a:r>
              <a:rPr lang="ru-RU" dirty="0" smtClean="0"/>
              <a:t>Относительные прилагательные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993969" y="1733909"/>
            <a:ext cx="5088713" cy="364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Пятиэтажный дом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Грошовый браслет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Безбрежный горизонт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Приморский  край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Беспредельная даль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9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0"/>
            <a:ext cx="10394707" cy="5374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ВПР 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  Выпишите предложение, в котором необходимо поставит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 две запятые.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(Знаки препинания внутри предложений не расставлены.) Напишите,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каком основании Вы сделали свой выбор.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  Танюшка схватила сухую ветку и разворошила край муравейника.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  Не трещите морозы в заповедном бору.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  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Кирилка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усмехнулся но охотно взялся за хлеб.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  Огоньки в траве давно погасли и пришёл июльский безоблачный полдень.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2528"/>
            <a:ext cx="10394707" cy="5202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ВПР 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  Выпишите предложение, в котором необходимо поставить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запятые.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(Знаки препинания внутри предложений не расставлены.) Напишите,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каком основании Вы сделали свой выбо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  Ласточка стремительно и низко пролетает над прудами и озёрами.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  Отправьтесь юные читатели в мир увлекательных путешествий.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  Случайный прохожий задумался и замедлил шаг но не остановился.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  Недалеко от дороги медленно текла река и росли вековые дубы.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9536" y="577971"/>
            <a:ext cx="10394707" cy="527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ВПР. 8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  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Выпишите предложение, в котором необходимо поставить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запятые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(Знаки препинания внутри предложений не расставлены.) Напишите,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каком основании Вы сделали свой выбор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  Сюжет этого рассказа родился не за письменным столом а во время прогулки.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  Вы узнаете юные друзья об истории мультипликации в России.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  Успехи мои вначале были невелики но знания и умения пригодились позже.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  К приезду внуков бабушка печёт пирог и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овсяное печенье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выставляет на стол конфеты и варенье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6650"/>
            <a:ext cx="10394707" cy="5227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 смотрю — в избе мой брат, </a:t>
            </a:r>
          </a:p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него шинель до пят. </a:t>
            </a:r>
          </a:p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 с запиской отпускной </a:t>
            </a:r>
          </a:p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 нам пришёл на выходной. </a:t>
            </a:r>
          </a:p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Шурка — слесарь в мастерской,</a:t>
            </a:r>
          </a:p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 такой степенный,</a:t>
            </a:r>
          </a:p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Представительный такой,</a:t>
            </a:r>
          </a:p>
          <a:p>
            <a:pPr marL="0" indent="0" algn="ctr">
              <a:buNone/>
            </a:pPr>
            <a:r>
              <a:rPr lang="ru-RU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Прямо как военный. </a:t>
            </a:r>
            <a:endParaRPr lang="ru-RU" sz="2400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7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60386"/>
            <a:ext cx="10394707" cy="531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 Шаровары из алого дорогого сукна были запачканы дёгтем. (Н. Г о г о л ь) </a:t>
            </a:r>
          </a:p>
          <a:p>
            <a:pPr marL="0" indent="0">
              <a:buNone/>
            </a:pPr>
            <a:r>
              <a:rPr lang="ru-RU" sz="32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 Здоровье дороже золота. (П о с л о в и ц а) </a:t>
            </a:r>
          </a:p>
          <a:p>
            <a:pPr marL="0" indent="0">
              <a:buNone/>
            </a:pPr>
            <a:r>
              <a:rPr lang="ru-RU" sz="32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Она мечтала купить самую дорогую брошь и бросить ею в лицо этой самодурке. (А. Ч е х о в)</a:t>
            </a:r>
            <a:endParaRPr lang="ru-RU" sz="3200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Степени сравнения имен прилагательных</a:t>
            </a:r>
            <a:endParaRPr lang="ru-R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1475447"/>
            <a:ext cx="10394707" cy="38477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Сравнительная степень                                  превосходная степень </a:t>
            </a:r>
          </a:p>
          <a:p>
            <a:pPr marL="0" indent="0">
              <a:buNone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Сравнения                                                                         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сравнения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02657" y="1526876"/>
            <a:ext cx="1751162" cy="94027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67887" y="1526876"/>
            <a:ext cx="1656272" cy="94027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87691" y="3580292"/>
            <a:ext cx="5193102" cy="62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Природа </a:t>
            </a:r>
            <a:r>
              <a:rPr 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Севреного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Урала суровее природы Южного Урала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6234" y="4373262"/>
            <a:ext cx="3519577" cy="69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Волга – самая большая река Европы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0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5416" y="15958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Сравнительная степень  имен прилагательных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1798825"/>
              </p:ext>
            </p:extLst>
          </p:nvPr>
        </p:nvGraphicFramePr>
        <p:xfrm>
          <a:off x="685798" y="1466491"/>
          <a:ext cx="10856344" cy="428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028"/>
                <a:gridCol w="2307992"/>
                <a:gridCol w="1936205"/>
                <a:gridCol w="4546119"/>
              </a:tblGrid>
              <a:tr h="12022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Форма сравнительной степени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Способ 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Синтаксическая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роль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7645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Простая форма </a:t>
                      </a:r>
                      <a:endParaRPr lang="ru-RU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Основа начальной формы прилагательного +суффикс</a:t>
                      </a:r>
                      <a:endParaRPr lang="ru-RU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Ягуар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сильнее</a:t>
                      </a:r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пумы. </a:t>
                      </a:r>
                    </a:p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День становился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короче.</a:t>
                      </a:r>
                    </a:p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СКАЗУЕМОЕ 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4432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-ЕЕ-</a:t>
                      </a:r>
                      <a:r>
                        <a:rPr lang="ru-RU" sz="20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(-ЕЙ-)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-Е-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-ШЕ-</a:t>
                      </a:r>
                      <a:endParaRPr lang="ru-RU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Приветливее </a:t>
                      </a:r>
                    </a:p>
                    <a:p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Громче </a:t>
                      </a:r>
                    </a:p>
                    <a:p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Слаще </a:t>
                      </a:r>
                    </a:p>
                    <a:p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Дальше </a:t>
                      </a:r>
                      <a:endParaRPr lang="ru-RU" sz="2000" b="1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32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Составная форма </a:t>
                      </a:r>
                      <a:endParaRPr lang="ru-RU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Более</a:t>
                      </a:r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начальная форма </a:t>
                      </a:r>
                    </a:p>
                    <a:p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+       </a:t>
                      </a:r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более громкий </a:t>
                      </a:r>
                    </a:p>
                    <a:p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Менее               </a:t>
                      </a:r>
                      <a:r>
                        <a:rPr lang="ru-RU" sz="2000" b="1" i="1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менее</a:t>
                      </a:r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сильный      </a:t>
                      </a:r>
                      <a:endParaRPr lang="ru-RU" sz="2000" b="1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Зима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более снежная</a:t>
                      </a:r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Сказуемое </a:t>
                      </a:r>
                    </a:p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Возвращались</a:t>
                      </a:r>
                      <a:r>
                        <a:rPr lang="ru-RU" sz="20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 более широкой </a:t>
                      </a:r>
                      <a:r>
                        <a:rPr lang="ru-RU" sz="20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дороге.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Определение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5416" y="15958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Превосходная  степень  имен прилагательных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4592688"/>
              </p:ext>
            </p:extLst>
          </p:nvPr>
        </p:nvGraphicFramePr>
        <p:xfrm>
          <a:off x="685798" y="1466491"/>
          <a:ext cx="10856344" cy="367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028"/>
                <a:gridCol w="2307992"/>
                <a:gridCol w="1936205"/>
                <a:gridCol w="4546119"/>
              </a:tblGrid>
              <a:tr h="12022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Форма превосходной  степени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Способ 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Синтаксическая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роль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7645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Простая форма </a:t>
                      </a:r>
                      <a:endParaRPr lang="ru-RU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Основа начальной формы прилагательного +суффикс</a:t>
                      </a:r>
                      <a:endParaRPr lang="ru-RU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Сибирь - 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богатейший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край</a:t>
                      </a:r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</a:p>
                  </a:txBody>
                  <a:tcPr/>
                </a:tc>
              </a:tr>
              <a:tr h="44326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-ЕЙШ- (-АЙШ-)</a:t>
                      </a:r>
                      <a:endParaRPr lang="ru-RU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Красивейший Глубочайший </a:t>
                      </a:r>
                      <a:endParaRPr lang="ru-RU" sz="2000" b="1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32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Составная форма </a:t>
                      </a:r>
                      <a:endParaRPr lang="ru-RU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Самый </a:t>
                      </a:r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начальная форма </a:t>
                      </a:r>
                    </a:p>
                    <a:p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+       </a:t>
                      </a:r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самый  громкий </a:t>
                      </a:r>
                    </a:p>
                    <a:p>
                      <a:r>
                        <a:rPr lang="ru-RU" sz="20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наиболее         </a:t>
                      </a:r>
                      <a:r>
                        <a:rPr lang="ru-RU" sz="2000" b="1" i="1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наиболее</a:t>
                      </a:r>
                      <a:r>
                        <a:rPr lang="ru-RU" sz="20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0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сильный      </a:t>
                      </a:r>
                      <a:endParaRPr lang="ru-RU" sz="2000" b="1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Кит – </a:t>
                      </a:r>
                      <a:r>
                        <a:rPr lang="ru-RU" sz="2000" dirty="0" smtClean="0">
                          <a:solidFill>
                            <a:schemeClr val="accent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самое</a:t>
                      </a:r>
                      <a:r>
                        <a:rPr lang="ru-RU" sz="2000" baseline="0" dirty="0" smtClean="0">
                          <a:solidFill>
                            <a:schemeClr val="accent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крупное </a:t>
                      </a:r>
                      <a:r>
                        <a:rPr lang="ru-RU" sz="20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морское животное</a:t>
                      </a:r>
                      <a:r>
                        <a:rPr lang="ru-RU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5249" y="94891"/>
            <a:ext cx="10394707" cy="59353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30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Да где же это я?» – повторил я опять вслух, остановился в третий раз и вопросительно посмотрел на свою английскую желто-пегую собаку </a:t>
            </a:r>
            <a:r>
              <a:rPr lang="ru-RU" sz="3000" cap="non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Дианку</a:t>
            </a:r>
            <a:r>
              <a:rPr lang="ru-RU" sz="30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решительно умнейшую изо всех четвероногих тварей. </a:t>
            </a:r>
          </a:p>
          <a:p>
            <a:pPr marL="0" indent="0" algn="ctr">
              <a:buNone/>
            </a:pPr>
            <a:r>
              <a:rPr lang="ru-RU" sz="32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Владимир остановился, сел на холодный дерн, и мысли одна другой мрачнее стеснились в душе его..</a:t>
            </a:r>
          </a:p>
          <a:p>
            <a:pPr marL="0" indent="0">
              <a:buNone/>
            </a:pPr>
            <a:r>
              <a:rPr lang="ru-RU" sz="32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Любовь к родной природе – один из вернейших признаков любви к своей стране. </a:t>
            </a:r>
          </a:p>
          <a:p>
            <a:pPr marL="514350" indent="-514350">
              <a:buAutoNum type="arabicParenR"/>
            </a:pPr>
            <a:endParaRPr lang="ru-RU" sz="3200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8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Степени сравнения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имен прилагательных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4555429"/>
              </p:ext>
            </p:extLst>
          </p:nvPr>
        </p:nvGraphicFramePr>
        <p:xfrm>
          <a:off x="513271" y="2322542"/>
          <a:ext cx="103949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/>
                <a:gridCol w="5197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-ЕЕ-</a:t>
                      </a:r>
                      <a:r>
                        <a:rPr lang="ru-RU" sz="24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(-ЕЙ-)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-Е-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-ШЕ-</a:t>
                      </a:r>
                    </a:p>
                    <a:p>
                      <a:r>
                        <a:rPr lang="ru-RU" sz="24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Приветливее ,</a:t>
                      </a:r>
                      <a:r>
                        <a:rPr lang="ru-RU" sz="2400" b="1" i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4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Громче , Слаще, Дальше</a:t>
                      </a:r>
                      <a:endParaRPr lang="ru-RU" sz="2400" b="1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-ЕЙШ- (-АЙШ-)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Красивейший Глубочайший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Более</a:t>
                      </a:r>
                      <a:r>
                        <a:rPr lang="ru-RU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начальная форма </a:t>
                      </a:r>
                    </a:p>
                    <a:p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+       </a:t>
                      </a:r>
                      <a:r>
                        <a:rPr lang="ru-RU" sz="24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Более громкий </a:t>
                      </a:r>
                    </a:p>
                    <a:p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Менее               </a:t>
                      </a:r>
                      <a:r>
                        <a:rPr lang="ru-RU" sz="2400" b="1" i="1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Менее</a:t>
                      </a:r>
                      <a:r>
                        <a:rPr lang="ru-RU" sz="24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сильный     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Самый </a:t>
                      </a:r>
                      <a:r>
                        <a:rPr lang="ru-RU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начальная форма </a:t>
                      </a:r>
                    </a:p>
                    <a:p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+       </a:t>
                      </a:r>
                      <a:r>
                        <a:rPr lang="ru-RU" sz="24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Самый  громкий </a:t>
                      </a:r>
                    </a:p>
                    <a:p>
                      <a:r>
                        <a:rPr lang="ru-RU" sz="2400" b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наиболее         </a:t>
                      </a:r>
                      <a:r>
                        <a:rPr lang="ru-RU" sz="2400" b="1" i="1" dirty="0" err="1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Наиболее</a:t>
                      </a:r>
                      <a:r>
                        <a:rPr lang="ru-RU" sz="2400" b="1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400" b="1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сильный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004" y="1630392"/>
            <a:ext cx="5029200" cy="37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Сравнительная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0030" y="1630392"/>
            <a:ext cx="4459857" cy="37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Превосходная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84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Разряды имен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прилагательных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86332" y="1423358"/>
            <a:ext cx="1699404" cy="125083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22498" y="1440611"/>
            <a:ext cx="8627" cy="12853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33713" y="1423358"/>
            <a:ext cx="1544129" cy="115594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375913" y="2725947"/>
            <a:ext cx="2139351" cy="2355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Качественные прилагательные 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05377" y="2725947"/>
            <a:ext cx="2303253" cy="2329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Относительные прилагательные 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29268" y="2674189"/>
            <a:ext cx="2242867" cy="2329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Притяжательные прилагательные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6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351</TotalTime>
  <Words>497</Words>
  <Application>Microsoft Office PowerPoint</Application>
  <PresentationFormat>Широкоэкранный</PresentationFormat>
  <Paragraphs>121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 Unicode MS</vt:lpstr>
      <vt:lpstr>Arial</vt:lpstr>
      <vt:lpstr>Impact</vt:lpstr>
      <vt:lpstr>Главное мероприятие</vt:lpstr>
      <vt:lpstr>Имя прилагательное как часть речи </vt:lpstr>
      <vt:lpstr>Презентация PowerPoint</vt:lpstr>
      <vt:lpstr>Презентация PowerPoint</vt:lpstr>
      <vt:lpstr>Степени сравнения имен прилагательных</vt:lpstr>
      <vt:lpstr>Сравнительная степень  имен прилагательных </vt:lpstr>
      <vt:lpstr>Превосходная  степень  имен прилагательных </vt:lpstr>
      <vt:lpstr>Презентация PowerPoint</vt:lpstr>
      <vt:lpstr>Степени сравнения   имен прилагательных</vt:lpstr>
      <vt:lpstr>Разряды имен прилагательных</vt:lpstr>
      <vt:lpstr>Качественные прилагательные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Архипенко Нина Ивановна</dc:creator>
  <cp:lastModifiedBy>Архипенко Нина Ивановна</cp:lastModifiedBy>
  <cp:revision>29</cp:revision>
  <dcterms:created xsi:type="dcterms:W3CDTF">2024-01-12T02:17:50Z</dcterms:created>
  <dcterms:modified xsi:type="dcterms:W3CDTF">2024-02-09T07:24:18Z</dcterms:modified>
</cp:coreProperties>
</file>