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sldIdLst>
    <p:sldId id="256" r:id="rId2"/>
    <p:sldId id="257" r:id="rId3"/>
    <p:sldId id="263" r:id="rId4"/>
    <p:sldId id="264" r:id="rId5"/>
    <p:sldId id="265" r:id="rId6"/>
    <p:sldId id="261" r:id="rId7"/>
    <p:sldId id="266" r:id="rId8"/>
    <p:sldId id="260" r:id="rId9"/>
    <p:sldId id="268" r:id="rId10"/>
    <p:sldId id="267" r:id="rId11"/>
    <p:sldId id="269" r:id="rId12"/>
    <p:sldId id="270" r:id="rId13"/>
    <p:sldId id="258" r:id="rId14"/>
  </p:sldIdLst>
  <p:sldSz cx="9144000" cy="6858000" type="screen4x3"/>
  <p:notesSz cx="6858000" cy="9144000"/>
  <p:embeddedFontLst>
    <p:embeddedFont>
      <p:font typeface="Bookman Old Style" panose="02050604050505020204" pitchFamily="18"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Open Sans" panose="020B0604020202020204" charset="0"/>
      <p:regular r:id="rId24"/>
      <p:bold r:id="rId25"/>
      <p:italic r:id="rId26"/>
    </p:embeddedFont>
    <p:embeddedFont>
      <p:font typeface="Calibri Light" panose="020F0302020204030204" pitchFamily="34" charset="0"/>
      <p:regular r:id="rId27"/>
      <p:italic r:id="rId28"/>
    </p:embeddedFont>
    <p:embeddedFont>
      <p:font typeface="宋体" panose="02010600030101010101" pitchFamily="2" charset="-122"/>
      <p:regular r:id="rId29"/>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45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FEF5C1-A6DF-4041-A447-AAF333B882AE}" type="datetimeFigureOut">
              <a:rPr lang="ru-RU" smtClean="0"/>
              <a:t>09/02/24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06B4B-7BFB-468A-9725-E325530B8A0C}" type="slidenum">
              <a:rPr lang="ru-RU" smtClean="0"/>
              <a:t>‹#›</a:t>
            </a:fld>
            <a:endParaRPr lang="ru-RU"/>
          </a:p>
        </p:txBody>
      </p:sp>
    </p:spTree>
    <p:extLst>
      <p:ext uri="{BB962C8B-B14F-4D97-AF65-F5344CB8AC3E}">
        <p14:creationId xmlns:p14="http://schemas.microsoft.com/office/powerpoint/2010/main" val="381079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5A06B4B-7BFB-468A-9725-E325530B8A0C}" type="slidenum">
              <a:rPr lang="ru-RU" smtClean="0"/>
              <a:t>1</a:t>
            </a:fld>
            <a:endParaRPr lang="ru-RU"/>
          </a:p>
        </p:txBody>
      </p:sp>
    </p:spTree>
    <p:extLst>
      <p:ext uri="{BB962C8B-B14F-4D97-AF65-F5344CB8AC3E}">
        <p14:creationId xmlns:p14="http://schemas.microsoft.com/office/powerpoint/2010/main" val="176940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5A06B4B-7BFB-468A-9725-E325530B8A0C}" type="slidenum">
              <a:rPr lang="ru-RU" smtClean="0"/>
              <a:t>2</a:t>
            </a:fld>
            <a:endParaRPr lang="ru-RU"/>
          </a:p>
        </p:txBody>
      </p:sp>
    </p:spTree>
    <p:extLst>
      <p:ext uri="{BB962C8B-B14F-4D97-AF65-F5344CB8AC3E}">
        <p14:creationId xmlns:p14="http://schemas.microsoft.com/office/powerpoint/2010/main" val="311443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467CBDA-D077-40CC-AED1-6F57ED79963E}" type="datetime1">
              <a:rPr lang="ru-RU" smtClean="0"/>
              <a:t>09/02/24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F8078B-FF36-412D-A9D6-127E56CE786F}" type="slidenum">
              <a:rPr lang="ru-RU" smtClean="0"/>
              <a:t>‹#›</a:t>
            </a:fld>
            <a:endParaRPr lang="ru-RU"/>
          </a:p>
        </p:txBody>
      </p:sp>
    </p:spTree>
    <p:extLst>
      <p:ext uri="{BB962C8B-B14F-4D97-AF65-F5344CB8AC3E}">
        <p14:creationId xmlns:p14="http://schemas.microsoft.com/office/powerpoint/2010/main" val="253270017"/>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DAC6EC6-D273-4CA3-ABE8-4601DEFFB44A}" type="datetime1">
              <a:rPr lang="ru-RU" smtClean="0"/>
              <a:t>09/02/24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F8078B-FF36-412D-A9D6-127E56CE786F}" type="slidenum">
              <a:rPr lang="ru-RU" smtClean="0"/>
              <a:t>‹#›</a:t>
            </a:fld>
            <a:endParaRPr lang="ru-RU"/>
          </a:p>
        </p:txBody>
      </p:sp>
    </p:spTree>
    <p:extLst>
      <p:ext uri="{BB962C8B-B14F-4D97-AF65-F5344CB8AC3E}">
        <p14:creationId xmlns:p14="http://schemas.microsoft.com/office/powerpoint/2010/main" val="394383306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2BA0658-2B4B-412F-A61D-9EA72998EBB7}" type="datetime1">
              <a:rPr lang="ru-RU" smtClean="0"/>
              <a:t>09/02/24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F8078B-FF36-412D-A9D6-127E56CE786F}" type="slidenum">
              <a:rPr lang="ru-RU" smtClean="0"/>
              <a:t>‹#›</a:t>
            </a:fld>
            <a:endParaRPr lang="ru-RU"/>
          </a:p>
        </p:txBody>
      </p:sp>
    </p:spTree>
    <p:extLst>
      <p:ext uri="{BB962C8B-B14F-4D97-AF65-F5344CB8AC3E}">
        <p14:creationId xmlns:p14="http://schemas.microsoft.com/office/powerpoint/2010/main" val="3638005001"/>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7B1EFE-86A0-40E0-B82F-0807AE5629F1}" type="datetime1">
              <a:rPr lang="ru-RU" smtClean="0"/>
              <a:t>09/02/24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F8078B-FF36-412D-A9D6-127E56CE786F}" type="slidenum">
              <a:rPr lang="ru-RU" smtClean="0"/>
              <a:t>‹#›</a:t>
            </a:fld>
            <a:endParaRPr lang="ru-RU"/>
          </a:p>
        </p:txBody>
      </p:sp>
    </p:spTree>
    <p:extLst>
      <p:ext uri="{BB962C8B-B14F-4D97-AF65-F5344CB8AC3E}">
        <p14:creationId xmlns:p14="http://schemas.microsoft.com/office/powerpoint/2010/main" val="4258957419"/>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B2518C4-A6A5-4368-B5A3-9DF4B99FCF33}" type="datetime1">
              <a:rPr lang="ru-RU" smtClean="0"/>
              <a:t>09/02/24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F8078B-FF36-412D-A9D6-127E56CE786F}" type="slidenum">
              <a:rPr lang="ru-RU" smtClean="0"/>
              <a:t>‹#›</a:t>
            </a:fld>
            <a:endParaRPr lang="ru-RU"/>
          </a:p>
        </p:txBody>
      </p:sp>
    </p:spTree>
    <p:extLst>
      <p:ext uri="{BB962C8B-B14F-4D97-AF65-F5344CB8AC3E}">
        <p14:creationId xmlns:p14="http://schemas.microsoft.com/office/powerpoint/2010/main" val="3662101387"/>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536F24B-1A74-40AF-9E73-C0942EC5567F}" type="datetime1">
              <a:rPr lang="ru-RU" smtClean="0"/>
              <a:t>09/02/24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FF8078B-FF36-412D-A9D6-127E56CE786F}" type="slidenum">
              <a:rPr lang="ru-RU" smtClean="0"/>
              <a:t>‹#›</a:t>
            </a:fld>
            <a:endParaRPr lang="ru-RU"/>
          </a:p>
        </p:txBody>
      </p:sp>
    </p:spTree>
    <p:extLst>
      <p:ext uri="{BB962C8B-B14F-4D97-AF65-F5344CB8AC3E}">
        <p14:creationId xmlns:p14="http://schemas.microsoft.com/office/powerpoint/2010/main" val="1961333088"/>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F27C3C9-2805-4791-B363-B3C8F7ED5DB2}" type="datetime1">
              <a:rPr lang="ru-RU" smtClean="0"/>
              <a:t>09/02/24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FF8078B-FF36-412D-A9D6-127E56CE786F}" type="slidenum">
              <a:rPr lang="ru-RU" smtClean="0"/>
              <a:t>‹#›</a:t>
            </a:fld>
            <a:endParaRPr lang="ru-RU"/>
          </a:p>
        </p:txBody>
      </p:sp>
    </p:spTree>
    <p:extLst>
      <p:ext uri="{BB962C8B-B14F-4D97-AF65-F5344CB8AC3E}">
        <p14:creationId xmlns:p14="http://schemas.microsoft.com/office/powerpoint/2010/main" val="3667261889"/>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3BF0F8E-4467-4913-8803-AFA2857C37B1}" type="datetime1">
              <a:rPr lang="ru-RU" smtClean="0"/>
              <a:t>09/02/24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FF8078B-FF36-412D-A9D6-127E56CE786F}" type="slidenum">
              <a:rPr lang="ru-RU" smtClean="0"/>
              <a:t>‹#›</a:t>
            </a:fld>
            <a:endParaRPr lang="ru-RU"/>
          </a:p>
        </p:txBody>
      </p:sp>
    </p:spTree>
    <p:extLst>
      <p:ext uri="{BB962C8B-B14F-4D97-AF65-F5344CB8AC3E}">
        <p14:creationId xmlns:p14="http://schemas.microsoft.com/office/powerpoint/2010/main" val="612796690"/>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86CA5-5C44-41F0-A18A-CCA96C2E56C5}" type="datetime1">
              <a:rPr lang="ru-RU" smtClean="0"/>
              <a:t>09/02/24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FF8078B-FF36-412D-A9D6-127E56CE786F}" type="slidenum">
              <a:rPr lang="ru-RU" smtClean="0"/>
              <a:t>‹#›</a:t>
            </a:fld>
            <a:endParaRPr lang="ru-RU"/>
          </a:p>
        </p:txBody>
      </p:sp>
    </p:spTree>
    <p:extLst>
      <p:ext uri="{BB962C8B-B14F-4D97-AF65-F5344CB8AC3E}">
        <p14:creationId xmlns:p14="http://schemas.microsoft.com/office/powerpoint/2010/main" val="2590241271"/>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B2867D9-C325-4AA4-BEB6-E6039BE7BA10}" type="datetime1">
              <a:rPr lang="ru-RU" smtClean="0"/>
              <a:t>09/02/24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FF8078B-FF36-412D-A9D6-127E56CE786F}" type="slidenum">
              <a:rPr lang="ru-RU" smtClean="0"/>
              <a:t>‹#›</a:t>
            </a:fld>
            <a:endParaRPr lang="ru-RU"/>
          </a:p>
        </p:txBody>
      </p:sp>
    </p:spTree>
    <p:extLst>
      <p:ext uri="{BB962C8B-B14F-4D97-AF65-F5344CB8AC3E}">
        <p14:creationId xmlns:p14="http://schemas.microsoft.com/office/powerpoint/2010/main" val="2677117064"/>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C898A65-6002-41E3-AAA3-B7D3D3232128}" type="datetime1">
              <a:rPr lang="ru-RU" smtClean="0"/>
              <a:t>09/02/24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FF8078B-FF36-412D-A9D6-127E56CE786F}" type="slidenum">
              <a:rPr lang="ru-RU" smtClean="0"/>
              <a:t>‹#›</a:t>
            </a:fld>
            <a:endParaRPr lang="ru-RU"/>
          </a:p>
        </p:txBody>
      </p:sp>
    </p:spTree>
    <p:extLst>
      <p:ext uri="{BB962C8B-B14F-4D97-AF65-F5344CB8AC3E}">
        <p14:creationId xmlns:p14="http://schemas.microsoft.com/office/powerpoint/2010/main" val="2137012293"/>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94432-B3C0-41AB-A778-C7D7AA9C840A}" type="datetime1">
              <a:rPr lang="ru-RU" smtClean="0"/>
              <a:t>09/02/24</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F8078B-FF36-412D-A9D6-127E56CE786F}" type="slidenum">
              <a:rPr lang="ru-RU" smtClean="0"/>
              <a:t>‹#›</a:t>
            </a:fld>
            <a:endParaRPr lang="ru-RU"/>
          </a:p>
        </p:txBody>
      </p:sp>
    </p:spTree>
    <p:extLst>
      <p:ext uri="{BB962C8B-B14F-4D97-AF65-F5344CB8AC3E}">
        <p14:creationId xmlns:p14="http://schemas.microsoft.com/office/powerpoint/2010/main" val="2896132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416" y="-419100"/>
            <a:ext cx="7824934" cy="7514968"/>
          </a:xfrm>
          <a:prstGeom prst="rect">
            <a:avLst/>
          </a:prstGeom>
        </p:spPr>
      </p:pic>
      <p:sp>
        <p:nvSpPr>
          <p:cNvPr id="6" name="TextBox 5"/>
          <p:cNvSpPr txBox="1"/>
          <p:nvPr/>
        </p:nvSpPr>
        <p:spPr>
          <a:xfrm>
            <a:off x="932378" y="2048975"/>
            <a:ext cx="6102602" cy="1754326"/>
          </a:xfrm>
          <a:prstGeom prst="rect">
            <a:avLst/>
          </a:prstGeom>
          <a:noFill/>
        </p:spPr>
        <p:txBody>
          <a:bodyPr wrap="square" rtlCol="0">
            <a:spAutoFit/>
          </a:bodyPr>
          <a:lstStyle/>
          <a:p>
            <a:pPr algn="ctr"/>
            <a:r>
              <a:rPr lang="ru-RU" sz="3600" b="1" i="1" dirty="0" smtClean="0">
                <a:ln w="18415" cmpd="sng">
                  <a:solidFill>
                    <a:srgbClr val="FFFFFF"/>
                  </a:solidFill>
                  <a:prstDash val="solid"/>
                </a:ln>
                <a:solidFill>
                  <a:schemeClr val="tx1">
                    <a:lumMod val="95000"/>
                    <a:lumOff val="5000"/>
                  </a:schemeClr>
                </a:solidFill>
                <a:latin typeface="Bookman Old Style" pitchFamily="18" charset="0"/>
              </a:rPr>
              <a:t>Повтори звук</a:t>
            </a:r>
          </a:p>
          <a:p>
            <a:pPr algn="ctr"/>
            <a:r>
              <a:rPr lang="ru-RU" sz="3600" b="1" i="1" dirty="0" smtClean="0">
                <a:ln w="18415" cmpd="sng">
                  <a:solidFill>
                    <a:srgbClr val="FFFFFF"/>
                  </a:solidFill>
                  <a:prstDash val="solid"/>
                </a:ln>
                <a:solidFill>
                  <a:schemeClr val="tx1">
                    <a:lumMod val="95000"/>
                    <a:lumOff val="5000"/>
                  </a:schemeClr>
                </a:solidFill>
                <a:latin typeface="Bookman Old Style" pitchFamily="18" charset="0"/>
              </a:rPr>
              <a:t>(</a:t>
            </a:r>
            <a:r>
              <a:rPr lang="ru-RU" sz="3600" b="1" i="1" dirty="0" err="1" smtClean="0">
                <a:ln w="18415" cmpd="sng">
                  <a:solidFill>
                    <a:srgbClr val="FFFFFF"/>
                  </a:solidFill>
                  <a:prstDash val="solid"/>
                </a:ln>
                <a:solidFill>
                  <a:schemeClr val="tx1">
                    <a:lumMod val="95000"/>
                    <a:lumOff val="5000"/>
                  </a:schemeClr>
                </a:solidFill>
                <a:latin typeface="Bookman Old Style" pitchFamily="18" charset="0"/>
              </a:rPr>
              <a:t>чистоговорки</a:t>
            </a:r>
            <a:r>
              <a:rPr lang="ru-RU" sz="3600" b="1" i="1" dirty="0" smtClean="0">
                <a:ln w="18415" cmpd="sng">
                  <a:solidFill>
                    <a:srgbClr val="FFFFFF"/>
                  </a:solidFill>
                  <a:prstDash val="solid"/>
                </a:ln>
                <a:solidFill>
                  <a:schemeClr val="tx1">
                    <a:lumMod val="95000"/>
                    <a:lumOff val="5000"/>
                  </a:schemeClr>
                </a:solidFill>
                <a:latin typeface="Bookman Old Style" pitchFamily="18" charset="0"/>
              </a:rPr>
              <a:t> для дошкольников)</a:t>
            </a:r>
            <a:endParaRPr lang="ru-RU" sz="3600" b="1" i="1" dirty="0">
              <a:ln w="18415" cmpd="sng">
                <a:solidFill>
                  <a:srgbClr val="FFFFFF"/>
                </a:solidFill>
                <a:prstDash val="solid"/>
              </a:ln>
              <a:solidFill>
                <a:schemeClr val="tx1">
                  <a:lumMod val="95000"/>
                  <a:lumOff val="5000"/>
                </a:schemeClr>
              </a:solidFill>
              <a:latin typeface="Bookman Old Style" pitchFamily="18" charset="0"/>
            </a:endParaRPr>
          </a:p>
        </p:txBody>
      </p:sp>
      <p:sp>
        <p:nvSpPr>
          <p:cNvPr id="7" name="TextBox 6"/>
          <p:cNvSpPr txBox="1"/>
          <p:nvPr/>
        </p:nvSpPr>
        <p:spPr>
          <a:xfrm>
            <a:off x="3681313" y="4437174"/>
            <a:ext cx="5108725" cy="1384995"/>
          </a:xfrm>
          <a:prstGeom prst="rect">
            <a:avLst/>
          </a:prstGeom>
          <a:noFill/>
        </p:spPr>
        <p:txBody>
          <a:bodyPr wrap="square" rtlCol="0">
            <a:spAutoFit/>
          </a:bodyPr>
          <a:lstStyle/>
          <a:p>
            <a:pPr algn="r"/>
            <a:r>
              <a:rPr lang="ru-RU" altLang="zh-CN" sz="2000" b="1" i="1" dirty="0">
                <a:solidFill>
                  <a:schemeClr val="tx1">
                    <a:lumMod val="95000"/>
                    <a:lumOff val="5000"/>
                  </a:schemeClr>
                </a:solidFill>
                <a:effectLst>
                  <a:outerShdw blurRad="38100" dist="38100" dir="2700000" algn="tl">
                    <a:srgbClr val="000000">
                      <a:alpha val="43137"/>
                    </a:srgbClr>
                  </a:outerShdw>
                </a:effectLst>
              </a:rPr>
              <a:t>Автор: Соколова Дарья Валерьевна, </a:t>
            </a:r>
          </a:p>
          <a:p>
            <a:pPr algn="r"/>
            <a:r>
              <a:rPr lang="ru-RU" altLang="zh-CN" sz="2000" b="1" i="1" dirty="0">
                <a:solidFill>
                  <a:schemeClr val="tx1">
                    <a:lumMod val="95000"/>
                    <a:lumOff val="5000"/>
                  </a:schemeClr>
                </a:solidFill>
                <a:effectLst>
                  <a:outerShdw blurRad="38100" dist="38100" dir="2700000" algn="tl">
                    <a:srgbClr val="000000">
                      <a:alpha val="43137"/>
                    </a:srgbClr>
                  </a:outerShdw>
                </a:effectLst>
              </a:rPr>
              <a:t> педагог дополнительного образования</a:t>
            </a:r>
          </a:p>
          <a:p>
            <a:pPr algn="r"/>
            <a:endParaRPr lang="ru-RU" altLang="zh-CN" sz="2400" b="1" i="1" dirty="0">
              <a:solidFill>
                <a:schemeClr val="tx1">
                  <a:lumMod val="95000"/>
                  <a:lumOff val="5000"/>
                </a:schemeClr>
              </a:solidFill>
            </a:endParaRPr>
          </a:p>
          <a:p>
            <a:pPr algn="ctr"/>
            <a:r>
              <a:rPr lang="ru-RU" sz="2000" b="1" i="1" smtClean="0">
                <a:ln w="17780" cmpd="sng">
                  <a:solidFill>
                    <a:srgbClr val="FFFFFF"/>
                  </a:solidFill>
                  <a:prstDash val="solid"/>
                  <a:miter lim="800000"/>
                </a:ln>
                <a:solidFill>
                  <a:schemeClr val="tx1">
                    <a:lumMod val="95000"/>
                    <a:lumOff val="5000"/>
                  </a:schemeClr>
                </a:solidFill>
                <a:effectLst>
                  <a:outerShdw blurRad="38100" dist="38100" dir="2700000" algn="tl">
                    <a:srgbClr val="000000">
                      <a:alpha val="43137"/>
                    </a:srgbClr>
                  </a:outerShdw>
                </a:effectLst>
                <a:latin typeface="Bookman Old Style" pitchFamily="18" charset="0"/>
              </a:rPr>
              <a:t>2024г</a:t>
            </a:r>
            <a:endParaRPr lang="ru-RU" sz="2000" b="1" i="1" dirty="0">
              <a:ln w="17780" cmpd="sng">
                <a:solidFill>
                  <a:srgbClr val="FFFFFF"/>
                </a:solidFill>
                <a:prstDash val="solid"/>
                <a:miter lim="800000"/>
              </a:ln>
              <a:solidFill>
                <a:schemeClr val="tx1">
                  <a:lumMod val="95000"/>
                  <a:lumOff val="5000"/>
                </a:schemeClr>
              </a:solidFill>
              <a:effectLst>
                <a:outerShdw blurRad="38100" dist="38100" dir="2700000" algn="tl">
                  <a:srgbClr val="000000">
                    <a:alpha val="43137"/>
                  </a:srgbClr>
                </a:outerShdw>
              </a:effectLst>
              <a:latin typeface="Bookman Old Style" pitchFamily="18" charset="0"/>
            </a:endParaRPr>
          </a:p>
        </p:txBody>
      </p:sp>
      <p:sp>
        <p:nvSpPr>
          <p:cNvPr id="2" name="Прямоугольник 1"/>
          <p:cNvSpPr/>
          <p:nvPr/>
        </p:nvSpPr>
        <p:spPr>
          <a:xfrm>
            <a:off x="690415" y="214773"/>
            <a:ext cx="5739881" cy="1200329"/>
          </a:xfrm>
          <a:prstGeom prst="rect">
            <a:avLst/>
          </a:prstGeom>
        </p:spPr>
        <p:txBody>
          <a:bodyPr wrap="square">
            <a:spAutoFit/>
          </a:bodyPr>
          <a:lstStyle/>
          <a:p>
            <a:pPr algn="ctr">
              <a:lnSpc>
                <a:spcPct val="150000"/>
              </a:lnSpc>
              <a:spcBef>
                <a:spcPct val="0"/>
              </a:spcBef>
              <a:buClr>
                <a:srgbClr val="000000"/>
              </a:buClr>
            </a:pPr>
            <a:r>
              <a:rPr lang="ru-RU" altLang="ru-RU" i="1" dirty="0">
                <a:solidFill>
                  <a:schemeClr val="tx2">
                    <a:lumMod val="50000"/>
                  </a:schemeClr>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Департамент образования администрации города Нижнего Новгорода</a:t>
            </a:r>
          </a:p>
          <a:p>
            <a:pPr algn="ctr">
              <a:spcBef>
                <a:spcPct val="0"/>
              </a:spcBef>
              <a:buClr>
                <a:srgbClr val="000000"/>
              </a:buClr>
            </a:pPr>
            <a:r>
              <a:rPr lang="ru-RU" altLang="ru-RU" i="1" dirty="0">
                <a:solidFill>
                  <a:schemeClr val="tx2">
                    <a:lumMod val="50000"/>
                  </a:schemeClr>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МБУ ДО «ЦДТ Сормовского района»</a:t>
            </a:r>
          </a:p>
        </p:txBody>
      </p:sp>
    </p:spTree>
    <p:extLst>
      <p:ext uri="{BB962C8B-B14F-4D97-AF65-F5344CB8AC3E}">
        <p14:creationId xmlns:p14="http://schemas.microsoft.com/office/powerpoint/2010/main" val="3077992219"/>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FF8078B-FF36-412D-A9D6-127E56CE786F}" type="slidenum">
              <a:rPr lang="ru-RU" smtClean="0"/>
              <a:t>10</a:t>
            </a:fld>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598" y="-57822"/>
            <a:ext cx="1244599" cy="1165775"/>
          </a:xfrm>
          <a:prstGeom prst="rect">
            <a:avLst/>
          </a:prstGeom>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172" t="11010" r="2846" b="557"/>
          <a:stretch/>
        </p:blipFill>
        <p:spPr>
          <a:xfrm>
            <a:off x="457197" y="1779871"/>
            <a:ext cx="3785484" cy="4502942"/>
          </a:xfrm>
          <a:prstGeom prst="rect">
            <a:avLst/>
          </a:prstGeom>
        </p:spPr>
      </p:pic>
      <p:pic>
        <p:nvPicPr>
          <p:cNvPr id="8" name="Рисунок 7"/>
          <p:cNvPicPr>
            <a:picLocks noChangeAspect="1"/>
          </p:cNvPicPr>
          <p:nvPr/>
        </p:nvPicPr>
        <p:blipFill rotWithShape="1">
          <a:blip r:embed="rId4"/>
          <a:srcRect l="14408" t="18387" r="48753" b="9234"/>
          <a:stretch/>
        </p:blipFill>
        <p:spPr>
          <a:xfrm>
            <a:off x="4689986" y="1779871"/>
            <a:ext cx="3980587" cy="4397017"/>
          </a:xfrm>
          <a:prstGeom prst="rect">
            <a:avLst/>
          </a:prstGeom>
        </p:spPr>
      </p:pic>
      <p:sp>
        <p:nvSpPr>
          <p:cNvPr id="10" name="Заголовок 1"/>
          <p:cNvSpPr txBox="1">
            <a:spLocks noGrp="1"/>
          </p:cNvSpPr>
          <p:nvPr>
            <p:ph type="title"/>
          </p:nvPr>
        </p:nvSpPr>
        <p:spPr>
          <a:xfrm>
            <a:off x="457197" y="854985"/>
            <a:ext cx="7886700" cy="56402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4400" dirty="0" smtClean="0">
                <a:latin typeface="+mn-lt"/>
              </a:rPr>
              <a:t>Примеры </a:t>
            </a:r>
            <a:r>
              <a:rPr lang="ru-RU" sz="4400" dirty="0" err="1" smtClean="0">
                <a:latin typeface="+mn-lt"/>
              </a:rPr>
              <a:t>чистоговорок</a:t>
            </a:r>
            <a:r>
              <a:rPr lang="ru-RU" sz="4400" dirty="0" smtClean="0">
                <a:latin typeface="+mn-lt"/>
              </a:rPr>
              <a:t> со зрительной опорой</a:t>
            </a:r>
            <a:endParaRPr lang="ru-RU" sz="4400" dirty="0">
              <a:latin typeface="+mn-lt"/>
            </a:endParaRPr>
          </a:p>
        </p:txBody>
      </p:sp>
    </p:spTree>
    <p:extLst>
      <p:ext uri="{BB962C8B-B14F-4D97-AF65-F5344CB8AC3E}">
        <p14:creationId xmlns:p14="http://schemas.microsoft.com/office/powerpoint/2010/main" val="2765239750"/>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FF8078B-FF36-412D-A9D6-127E56CE786F}" type="slidenum">
              <a:rPr lang="ru-RU" smtClean="0"/>
              <a:t>11</a:t>
            </a:fld>
            <a:endParaRPr lang="ru-RU"/>
          </a:p>
        </p:txBody>
      </p:sp>
      <p:pic>
        <p:nvPicPr>
          <p:cNvPr id="7" name="Объект 6"/>
          <p:cNvPicPr>
            <a:picLocks noGrp="1" noChangeAspect="1"/>
          </p:cNvPicPr>
          <p:nvPr>
            <p:ph idx="1"/>
          </p:nvPr>
        </p:nvPicPr>
        <p:blipFill>
          <a:blip r:embed="rId2"/>
          <a:stretch>
            <a:fillRect/>
          </a:stretch>
        </p:blipFill>
        <p:spPr>
          <a:xfrm>
            <a:off x="686920" y="1847851"/>
            <a:ext cx="3127381" cy="4351338"/>
          </a:xfrm>
          <a:prstGeom prst="rect">
            <a:avLst/>
          </a:prstGeom>
        </p:spPr>
      </p:pic>
      <p:pic>
        <p:nvPicPr>
          <p:cNvPr id="8" name="Рисунок 7"/>
          <p:cNvPicPr>
            <a:picLocks noChangeAspect="1"/>
          </p:cNvPicPr>
          <p:nvPr/>
        </p:nvPicPr>
        <p:blipFill>
          <a:blip r:embed="rId3"/>
          <a:stretch>
            <a:fillRect/>
          </a:stretch>
        </p:blipFill>
        <p:spPr>
          <a:xfrm>
            <a:off x="4554784" y="1980587"/>
            <a:ext cx="3806331" cy="4004469"/>
          </a:xfrm>
          <a:prstGeom prst="rect">
            <a:avLst/>
          </a:prstGeom>
        </p:spPr>
      </p:pic>
      <p:sp>
        <p:nvSpPr>
          <p:cNvPr id="9" name="Заголовок 1"/>
          <p:cNvSpPr txBox="1">
            <a:spLocks noGrp="1"/>
          </p:cNvSpPr>
          <p:nvPr>
            <p:ph type="title"/>
          </p:nvPr>
        </p:nvSpPr>
        <p:spPr>
          <a:xfrm>
            <a:off x="628650" y="365127"/>
            <a:ext cx="7886700" cy="623016"/>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4400" dirty="0" smtClean="0">
                <a:latin typeface="+mn-lt"/>
              </a:rPr>
              <a:t>Рекомендации для родителей</a:t>
            </a:r>
            <a:endParaRPr lang="ru-RU" sz="4400" dirty="0">
              <a:latin typeface="+mn-lt"/>
            </a:endParaRPr>
          </a:p>
        </p:txBody>
      </p:sp>
    </p:spTree>
    <p:extLst>
      <p:ext uri="{BB962C8B-B14F-4D97-AF65-F5344CB8AC3E}">
        <p14:creationId xmlns:p14="http://schemas.microsoft.com/office/powerpoint/2010/main" val="1562297038"/>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mn-lt"/>
              </a:rPr>
              <a:t>Итог</a:t>
            </a:r>
            <a:endParaRPr lang="ru-RU" dirty="0">
              <a:latin typeface="+mn-lt"/>
            </a:endParaRPr>
          </a:p>
        </p:txBody>
      </p:sp>
      <p:sp>
        <p:nvSpPr>
          <p:cNvPr id="3" name="Объект 2"/>
          <p:cNvSpPr>
            <a:spLocks noGrp="1"/>
          </p:cNvSpPr>
          <p:nvPr>
            <p:ph idx="1"/>
          </p:nvPr>
        </p:nvSpPr>
        <p:spPr/>
        <p:txBody>
          <a:bodyPr>
            <a:normAutofit lnSpcReduction="10000"/>
          </a:bodyPr>
          <a:lstStyle/>
          <a:p>
            <a:pPr marL="0" indent="0" algn="just">
              <a:buNone/>
            </a:pPr>
            <a:r>
              <a:rPr lang="ru-RU" dirty="0" err="1" smtClean="0"/>
              <a:t>Чистоговорки</a:t>
            </a:r>
            <a:r>
              <a:rPr lang="ru-RU" dirty="0" smtClean="0"/>
              <a:t> </a:t>
            </a:r>
            <a:r>
              <a:rPr lang="ru-RU" dirty="0"/>
              <a:t>по лексическим темам можно использовать на занятиях познавательно – речевого цикла, прогулках, в процессе индивидуальной работы с детьми, а также в свободной самостоятельной деятельности, как вспомогательное средство для развития словотворчества, воображения и фантазии детей. Одним из приемов является </a:t>
            </a:r>
            <a:r>
              <a:rPr lang="ru-RU" dirty="0" err="1"/>
              <a:t>рифмование</a:t>
            </a:r>
            <a:r>
              <a:rPr lang="ru-RU" dirty="0"/>
              <a:t>, проговаривание, </a:t>
            </a:r>
            <a:r>
              <a:rPr lang="ru-RU" dirty="0" err="1"/>
              <a:t>договаривание</a:t>
            </a:r>
            <a:r>
              <a:rPr lang="ru-RU" dirty="0"/>
              <a:t> и придумывание </a:t>
            </a:r>
            <a:r>
              <a:rPr lang="ru-RU" dirty="0" err="1"/>
              <a:t>чистоговорок</a:t>
            </a:r>
            <a:r>
              <a:rPr lang="ru-RU" dirty="0"/>
              <a:t>. Детям нравится рифмовать слоги, слова. Это не только доступное и несложное </a:t>
            </a:r>
            <a:r>
              <a:rPr lang="ru-RU" dirty="0" smtClean="0"/>
              <a:t>занятие, но </a:t>
            </a:r>
            <a:r>
              <a:rPr lang="ru-RU" dirty="0"/>
              <a:t>и очень увлекательное.</a:t>
            </a:r>
          </a:p>
        </p:txBody>
      </p:sp>
      <p:sp>
        <p:nvSpPr>
          <p:cNvPr id="4" name="Номер слайда 3"/>
          <p:cNvSpPr>
            <a:spLocks noGrp="1"/>
          </p:cNvSpPr>
          <p:nvPr>
            <p:ph type="sldNum" sz="quarter" idx="12"/>
          </p:nvPr>
        </p:nvSpPr>
        <p:spPr/>
        <p:txBody>
          <a:bodyPr/>
          <a:lstStyle/>
          <a:p>
            <a:fld id="{2FF8078B-FF36-412D-A9D6-127E56CE786F}" type="slidenum">
              <a:rPr lang="ru-RU" smtClean="0"/>
              <a:t>12</a:t>
            </a:fld>
            <a:endParaRPr lang="ru-RU"/>
          </a:p>
        </p:txBody>
      </p:sp>
      <p:pic>
        <p:nvPicPr>
          <p:cNvPr id="5" name="Рисунок 4"/>
          <p:cNvPicPr>
            <a:picLocks noChangeAspect="1"/>
          </p:cNvPicPr>
          <p:nvPr/>
        </p:nvPicPr>
        <p:blipFill>
          <a:blip r:embed="rId2"/>
          <a:stretch>
            <a:fillRect/>
          </a:stretch>
        </p:blipFill>
        <p:spPr>
          <a:xfrm>
            <a:off x="6636775" y="185738"/>
            <a:ext cx="1728620" cy="1552319"/>
          </a:xfrm>
          <a:prstGeom prst="rect">
            <a:avLst/>
          </a:prstGeom>
        </p:spPr>
      </p:pic>
    </p:spTree>
    <p:extLst>
      <p:ext uri="{BB962C8B-B14F-4D97-AF65-F5344CB8AC3E}">
        <p14:creationId xmlns:p14="http://schemas.microsoft.com/office/powerpoint/2010/main" val="2472723246"/>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162" t="10931"/>
          <a:stretch/>
        </p:blipFill>
        <p:spPr>
          <a:xfrm>
            <a:off x="303931" y="1542835"/>
            <a:ext cx="8539316" cy="5408878"/>
          </a:xfrm>
          <a:prstGeom prst="rect">
            <a:avLst/>
          </a:prstGeom>
        </p:spPr>
      </p:pic>
      <p:sp>
        <p:nvSpPr>
          <p:cNvPr id="12" name="Номер слайда 11"/>
          <p:cNvSpPr>
            <a:spLocks noGrp="1"/>
          </p:cNvSpPr>
          <p:nvPr>
            <p:ph type="sldNum" sz="quarter" idx="12"/>
          </p:nvPr>
        </p:nvSpPr>
        <p:spPr>
          <a:xfrm>
            <a:off x="6775450" y="6203951"/>
            <a:ext cx="2057400" cy="365125"/>
          </a:xfrm>
        </p:spPr>
        <p:txBody>
          <a:bodyPr/>
          <a:lstStyle/>
          <a:p>
            <a:fld id="{2FF8078B-FF36-412D-A9D6-127E56CE786F}" type="slidenum">
              <a:rPr lang="ru-RU" smtClean="0"/>
              <a:t>13</a:t>
            </a:fld>
            <a:endParaRPr lang="ru-RU" dirty="0"/>
          </a:p>
        </p:txBody>
      </p:sp>
      <p:sp>
        <p:nvSpPr>
          <p:cNvPr id="10" name="Заголовок 1"/>
          <p:cNvSpPr txBox="1">
            <a:spLocks/>
          </p:cNvSpPr>
          <p:nvPr/>
        </p:nvSpPr>
        <p:spPr>
          <a:xfrm>
            <a:off x="628650" y="365127"/>
            <a:ext cx="7886700" cy="623016"/>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4400" dirty="0" smtClean="0">
                <a:latin typeface="+mn-lt"/>
              </a:rPr>
              <a:t>Список литературы</a:t>
            </a:r>
            <a:endParaRPr lang="ru-RU" sz="4400" dirty="0">
              <a:latin typeface="+mn-lt"/>
            </a:endParaRPr>
          </a:p>
        </p:txBody>
      </p:sp>
      <p:pic>
        <p:nvPicPr>
          <p:cNvPr id="4" name="Рисунок 3"/>
          <p:cNvPicPr>
            <a:picLocks noChangeAspect="1"/>
          </p:cNvPicPr>
          <p:nvPr/>
        </p:nvPicPr>
        <p:blipFill>
          <a:blip r:embed="rId3"/>
          <a:stretch>
            <a:fillRect/>
          </a:stretch>
        </p:blipFill>
        <p:spPr>
          <a:xfrm>
            <a:off x="628650" y="1070983"/>
            <a:ext cx="6334293" cy="3176291"/>
          </a:xfrm>
          <a:prstGeom prst="rect">
            <a:avLst/>
          </a:prstGeom>
        </p:spPr>
      </p:pic>
    </p:spTree>
    <p:extLst>
      <p:ext uri="{BB962C8B-B14F-4D97-AF65-F5344CB8AC3E}">
        <p14:creationId xmlns:p14="http://schemas.microsoft.com/office/powerpoint/2010/main" val="2485481315"/>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91722"/>
            <a:ext cx="9144000" cy="2767156"/>
          </a:xfrm>
          <a:prstGeom prst="rect">
            <a:avLst/>
          </a:prstGeom>
        </p:spPr>
      </p:pic>
      <p:sp>
        <p:nvSpPr>
          <p:cNvPr id="7" name="TextBox 6"/>
          <p:cNvSpPr txBox="1"/>
          <p:nvPr/>
        </p:nvSpPr>
        <p:spPr>
          <a:xfrm>
            <a:off x="303931" y="281220"/>
            <a:ext cx="7417667" cy="646331"/>
          </a:xfrm>
          <a:prstGeom prst="rect">
            <a:avLst/>
          </a:prstGeom>
          <a:noFill/>
        </p:spPr>
        <p:txBody>
          <a:bodyPr wrap="square" rtlCol="0">
            <a:spAutoFit/>
          </a:bodyPr>
          <a:lstStyle/>
          <a:p>
            <a:pPr algn="ctr"/>
            <a:r>
              <a:rPr lang="ru-RU" sz="3600" dirty="0" smtClean="0">
                <a:ea typeface="Open Sans" panose="020B0606030504020204" pitchFamily="34" charset="0"/>
                <a:cs typeface="Open Sans" panose="020B0606030504020204" pitchFamily="34" charset="0"/>
              </a:rPr>
              <a:t>Понятие </a:t>
            </a:r>
            <a:r>
              <a:rPr lang="ru-RU" sz="3600" dirty="0" err="1" smtClean="0">
                <a:ea typeface="Open Sans" panose="020B0606030504020204" pitchFamily="34" charset="0"/>
                <a:cs typeface="Open Sans" panose="020B0606030504020204" pitchFamily="34" charset="0"/>
              </a:rPr>
              <a:t>чистоговорки</a:t>
            </a:r>
            <a:endParaRPr lang="ru-RU" sz="3600" dirty="0">
              <a:ea typeface="Open Sans" panose="020B0606030504020204" pitchFamily="34" charset="0"/>
              <a:cs typeface="Open Sans" panose="020B0606030504020204" pitchFamily="34" charset="0"/>
            </a:endParaRPr>
          </a:p>
        </p:txBody>
      </p:sp>
      <p:sp>
        <p:nvSpPr>
          <p:cNvPr id="8" name="TextBox 7"/>
          <p:cNvSpPr txBox="1"/>
          <p:nvPr/>
        </p:nvSpPr>
        <p:spPr>
          <a:xfrm>
            <a:off x="863166" y="1592388"/>
            <a:ext cx="7417667" cy="2554545"/>
          </a:xfrm>
          <a:prstGeom prst="rect">
            <a:avLst/>
          </a:prstGeom>
          <a:noFill/>
        </p:spPr>
        <p:txBody>
          <a:bodyPr wrap="square" rtlCol="0">
            <a:spAutoFit/>
          </a:bodyPr>
          <a:lstStyle/>
          <a:p>
            <a:pPr algn="just"/>
            <a:r>
              <a:rPr lang="ru-RU" sz="2000" b="1" dirty="0" err="1" smtClean="0"/>
              <a:t>Чистоговорки</a:t>
            </a:r>
            <a:r>
              <a:rPr lang="ru-RU" sz="2000" b="1" dirty="0" smtClean="0"/>
              <a:t> </a:t>
            </a:r>
            <a:r>
              <a:rPr lang="ru-RU" sz="2000" b="1" dirty="0"/>
              <a:t>— это специальные речевые упражнения для отработки навыка произнесения звуков или их сочетаний</a:t>
            </a:r>
            <a:r>
              <a:rPr lang="ru-RU" sz="2000" b="1" dirty="0" smtClean="0"/>
              <a:t>.</a:t>
            </a:r>
            <a:r>
              <a:rPr lang="ru-RU" sz="2000" b="1" dirty="0"/>
              <a:t> Каждая </a:t>
            </a:r>
            <a:r>
              <a:rPr lang="ru-RU" sz="2000" b="1" dirty="0" err="1"/>
              <a:t>чистоговорка</a:t>
            </a:r>
            <a:r>
              <a:rPr lang="ru-RU" sz="2000" b="1" dirty="0"/>
              <a:t> состоит из двух частей. Первая часть предусматривает трехкратное повторение определенного слога, проговаривая который ребенок доводит до автоматизма свой артикуляционный навык. Вторая же часть представляет собой короткую фразу из 2–4 слов, которая рифмуется с первой </a:t>
            </a:r>
            <a:r>
              <a:rPr lang="ru-RU" sz="2000" b="1" dirty="0" smtClean="0"/>
              <a:t>частью.</a:t>
            </a:r>
            <a:endParaRPr lang="ru-RU" sz="2000" b="1"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Номер слайда 9"/>
          <p:cNvSpPr>
            <a:spLocks noGrp="1"/>
          </p:cNvSpPr>
          <p:nvPr>
            <p:ph type="sldNum" sz="quarter" idx="12"/>
          </p:nvPr>
        </p:nvSpPr>
        <p:spPr>
          <a:xfrm>
            <a:off x="6502400" y="6407373"/>
            <a:ext cx="2057400" cy="365125"/>
          </a:xfrm>
        </p:spPr>
        <p:txBody>
          <a:bodyPr/>
          <a:lstStyle/>
          <a:p>
            <a:fld id="{2FF8078B-FF36-412D-A9D6-127E56CE786F}" type="slidenum">
              <a:rPr lang="ru-RU" smtClean="0"/>
              <a:t>2</a:t>
            </a:fld>
            <a:endParaRPr lang="ru-RU" dirty="0"/>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1100" y="240233"/>
            <a:ext cx="1244599" cy="1165775"/>
          </a:xfrm>
          <a:prstGeom prst="rect">
            <a:avLst/>
          </a:prstGeom>
        </p:spPr>
      </p:pic>
    </p:spTree>
    <p:extLst>
      <p:ext uri="{BB962C8B-B14F-4D97-AF65-F5344CB8AC3E}">
        <p14:creationId xmlns:p14="http://schemas.microsoft.com/office/powerpoint/2010/main" val="2572456401"/>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mn-lt"/>
              </a:rPr>
              <a:t>Примеры </a:t>
            </a:r>
            <a:r>
              <a:rPr lang="ru-RU" dirty="0" err="1" smtClean="0">
                <a:latin typeface="+mn-lt"/>
              </a:rPr>
              <a:t>чистоговорок</a:t>
            </a:r>
            <a:endParaRPr lang="ru-RU" dirty="0">
              <a:latin typeface="+mn-lt"/>
            </a:endParaRPr>
          </a:p>
        </p:txBody>
      </p:sp>
      <p:pic>
        <p:nvPicPr>
          <p:cNvPr id="6" name="Объект 5"/>
          <p:cNvPicPr>
            <a:picLocks noGrp="1" noChangeAspect="1"/>
          </p:cNvPicPr>
          <p:nvPr>
            <p:ph idx="1"/>
          </p:nvPr>
        </p:nvPicPr>
        <p:blipFill>
          <a:blip r:embed="rId2"/>
          <a:stretch>
            <a:fillRect/>
          </a:stretch>
        </p:blipFill>
        <p:spPr>
          <a:xfrm>
            <a:off x="407695" y="1789906"/>
            <a:ext cx="3633363" cy="4766904"/>
          </a:xfrm>
          <a:prstGeom prst="rect">
            <a:avLst/>
          </a:prstGeom>
        </p:spPr>
      </p:pic>
      <p:sp>
        <p:nvSpPr>
          <p:cNvPr id="4" name="Номер слайда 3"/>
          <p:cNvSpPr>
            <a:spLocks noGrp="1"/>
          </p:cNvSpPr>
          <p:nvPr>
            <p:ph type="sldNum" sz="quarter" idx="12"/>
          </p:nvPr>
        </p:nvSpPr>
        <p:spPr/>
        <p:txBody>
          <a:bodyPr/>
          <a:lstStyle/>
          <a:p>
            <a:fld id="{2FF8078B-FF36-412D-A9D6-127E56CE786F}" type="slidenum">
              <a:rPr lang="ru-RU" smtClean="0"/>
              <a:t>3</a:t>
            </a:fld>
            <a:endParaRPr lang="ru-RU"/>
          </a:p>
        </p:txBody>
      </p:sp>
      <p:pic>
        <p:nvPicPr>
          <p:cNvPr id="7" name="Рисунок 6"/>
          <p:cNvPicPr>
            <a:picLocks noChangeAspect="1"/>
          </p:cNvPicPr>
          <p:nvPr/>
        </p:nvPicPr>
        <p:blipFill>
          <a:blip r:embed="rId3"/>
          <a:stretch>
            <a:fillRect/>
          </a:stretch>
        </p:blipFill>
        <p:spPr>
          <a:xfrm>
            <a:off x="5268524" y="1957514"/>
            <a:ext cx="3246826" cy="459929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5778" y="365126"/>
            <a:ext cx="1244599" cy="1165775"/>
          </a:xfrm>
          <a:prstGeom prst="rect">
            <a:avLst/>
          </a:prstGeom>
        </p:spPr>
      </p:pic>
    </p:spTree>
    <p:extLst>
      <p:ext uri="{BB962C8B-B14F-4D97-AF65-F5344CB8AC3E}">
        <p14:creationId xmlns:p14="http://schemas.microsoft.com/office/powerpoint/2010/main" val="3947598774"/>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stretch>
            <a:fillRect/>
          </a:stretch>
        </p:blipFill>
        <p:spPr>
          <a:xfrm>
            <a:off x="327331" y="1064640"/>
            <a:ext cx="3831713" cy="5414719"/>
          </a:xfrm>
          <a:prstGeom prst="rect">
            <a:avLst/>
          </a:prstGeom>
        </p:spPr>
      </p:pic>
      <p:sp>
        <p:nvSpPr>
          <p:cNvPr id="4" name="Номер слайда 3"/>
          <p:cNvSpPr>
            <a:spLocks noGrp="1"/>
          </p:cNvSpPr>
          <p:nvPr>
            <p:ph type="sldNum" sz="quarter" idx="12"/>
          </p:nvPr>
        </p:nvSpPr>
        <p:spPr/>
        <p:txBody>
          <a:bodyPr/>
          <a:lstStyle/>
          <a:p>
            <a:fld id="{2FF8078B-FF36-412D-A9D6-127E56CE786F}" type="slidenum">
              <a:rPr lang="ru-RU" smtClean="0"/>
              <a:t>4</a:t>
            </a:fld>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5354" y="119159"/>
            <a:ext cx="1244599" cy="1165775"/>
          </a:xfrm>
          <a:prstGeom prst="rect">
            <a:avLst/>
          </a:prstGeom>
        </p:spPr>
      </p:pic>
      <p:pic>
        <p:nvPicPr>
          <p:cNvPr id="7" name="Рисунок 6"/>
          <p:cNvPicPr>
            <a:picLocks noChangeAspect="1"/>
          </p:cNvPicPr>
          <p:nvPr/>
        </p:nvPicPr>
        <p:blipFill>
          <a:blip r:embed="rId4"/>
          <a:stretch>
            <a:fillRect/>
          </a:stretch>
        </p:blipFill>
        <p:spPr>
          <a:xfrm>
            <a:off x="4386090" y="1107953"/>
            <a:ext cx="3784518" cy="5371406"/>
          </a:xfrm>
          <a:prstGeom prst="rect">
            <a:avLst/>
          </a:prstGeom>
        </p:spPr>
      </p:pic>
    </p:spTree>
    <p:extLst>
      <p:ext uri="{BB962C8B-B14F-4D97-AF65-F5344CB8AC3E}">
        <p14:creationId xmlns:p14="http://schemas.microsoft.com/office/powerpoint/2010/main" val="405078053"/>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stretch>
            <a:fillRect/>
          </a:stretch>
        </p:blipFill>
        <p:spPr>
          <a:xfrm>
            <a:off x="309611" y="889555"/>
            <a:ext cx="3854860" cy="5466796"/>
          </a:xfrm>
          <a:prstGeom prst="rect">
            <a:avLst/>
          </a:prstGeom>
        </p:spPr>
      </p:pic>
      <p:sp>
        <p:nvSpPr>
          <p:cNvPr id="4" name="Номер слайда 3"/>
          <p:cNvSpPr>
            <a:spLocks noGrp="1"/>
          </p:cNvSpPr>
          <p:nvPr>
            <p:ph type="sldNum" sz="quarter" idx="12"/>
          </p:nvPr>
        </p:nvSpPr>
        <p:spPr/>
        <p:txBody>
          <a:bodyPr/>
          <a:lstStyle/>
          <a:p>
            <a:fld id="{2FF8078B-FF36-412D-A9D6-127E56CE786F}" type="slidenum">
              <a:rPr lang="ru-RU" smtClean="0"/>
              <a:t>5</a:t>
            </a:fld>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1598" y="-57822"/>
            <a:ext cx="1244599" cy="1165775"/>
          </a:xfrm>
          <a:prstGeom prst="rect">
            <a:avLst/>
          </a:prstGeom>
        </p:spPr>
      </p:pic>
      <p:pic>
        <p:nvPicPr>
          <p:cNvPr id="7" name="Рисунок 6"/>
          <p:cNvPicPr>
            <a:picLocks noChangeAspect="1"/>
          </p:cNvPicPr>
          <p:nvPr/>
        </p:nvPicPr>
        <p:blipFill>
          <a:blip r:embed="rId4"/>
          <a:stretch>
            <a:fillRect/>
          </a:stretch>
        </p:blipFill>
        <p:spPr>
          <a:xfrm>
            <a:off x="4285223" y="919709"/>
            <a:ext cx="3848528" cy="5436642"/>
          </a:xfrm>
          <a:prstGeom prst="rect">
            <a:avLst/>
          </a:prstGeom>
        </p:spPr>
      </p:pic>
    </p:spTree>
    <p:extLst>
      <p:ext uri="{BB962C8B-B14F-4D97-AF65-F5344CB8AC3E}">
        <p14:creationId xmlns:p14="http://schemas.microsoft.com/office/powerpoint/2010/main" val="4035142830"/>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8971" y="1130792"/>
            <a:ext cx="8815029" cy="400110"/>
          </a:xfrm>
          <a:prstGeom prst="rect">
            <a:avLst/>
          </a:prstGeom>
          <a:noFill/>
        </p:spPr>
        <p:txBody>
          <a:bodyPr wrap="square" rtlCol="0">
            <a:spAutoFit/>
          </a:bodyPr>
          <a:lstStyle/>
          <a:p>
            <a:r>
              <a:rPr lang="ru-RU" sz="2000" dirty="0" err="1"/>
              <a:t>Ч</a:t>
            </a:r>
            <a:r>
              <a:rPr lang="ru-RU" sz="2000" dirty="0" err="1" smtClean="0"/>
              <a:t>истоговорки</a:t>
            </a:r>
            <a:r>
              <a:rPr lang="ru-RU" sz="2000" dirty="0" smtClean="0"/>
              <a:t> </a:t>
            </a:r>
            <a:r>
              <a:rPr lang="ru-RU" sz="2000" dirty="0"/>
              <a:t>на согласные звуки для занятий артикуляционной гимнастикой.</a:t>
            </a:r>
            <a:endParaRPr lang="ru-RU" sz="20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Номер слайда 3"/>
          <p:cNvSpPr>
            <a:spLocks noGrp="1"/>
          </p:cNvSpPr>
          <p:nvPr>
            <p:ph type="sldNum" sz="quarter" idx="12"/>
          </p:nvPr>
        </p:nvSpPr>
        <p:spPr/>
        <p:txBody>
          <a:bodyPr/>
          <a:lstStyle/>
          <a:p>
            <a:fld id="{2FF8078B-FF36-412D-A9D6-127E56CE786F}" type="slidenum">
              <a:rPr lang="ru-RU" smtClean="0"/>
              <a:t>6</a:t>
            </a:fld>
            <a:endParaRPr lang="ru-RU"/>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598" y="71722"/>
            <a:ext cx="1244599" cy="1165775"/>
          </a:xfrm>
          <a:prstGeom prst="rect">
            <a:avLst/>
          </a:prstGeom>
        </p:spPr>
      </p:pic>
      <p:sp>
        <p:nvSpPr>
          <p:cNvPr id="10" name="Заголовок 1"/>
          <p:cNvSpPr txBox="1">
            <a:spLocks/>
          </p:cNvSpPr>
          <p:nvPr/>
        </p:nvSpPr>
        <p:spPr>
          <a:xfrm>
            <a:off x="628650" y="365127"/>
            <a:ext cx="7886700" cy="69332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4400" dirty="0" smtClean="0">
                <a:latin typeface="+mn-lt"/>
              </a:rPr>
              <a:t>Примеры </a:t>
            </a:r>
            <a:r>
              <a:rPr lang="ru-RU" sz="4400" dirty="0" err="1" smtClean="0">
                <a:latin typeface="+mn-lt"/>
              </a:rPr>
              <a:t>чистоговорок</a:t>
            </a:r>
            <a:endParaRPr lang="ru-RU" sz="4400" dirty="0">
              <a:latin typeface="+mn-lt"/>
            </a:endParaRPr>
          </a:p>
        </p:txBody>
      </p:sp>
      <p:pic>
        <p:nvPicPr>
          <p:cNvPr id="1026" name="Picture 2" descr="https://fs-thb01.getcourse.ru/fileservice/file/thumbnail/h/c14b996c5dbce24ad140fd977bda390a.jpg/s/s1200x/a/27502/sc/333"/>
          <p:cNvPicPr>
            <a:picLocks noChangeAspect="1" noChangeArrowheads="1"/>
          </p:cNvPicPr>
          <p:nvPr/>
        </p:nvPicPr>
        <p:blipFill rotWithShape="1">
          <a:blip r:embed="rId3">
            <a:extLst>
              <a:ext uri="{28A0092B-C50C-407E-A947-70E740481C1C}">
                <a14:useLocalDpi xmlns:a14="http://schemas.microsoft.com/office/drawing/2010/main" val="0"/>
              </a:ext>
            </a:extLst>
          </a:blip>
          <a:srcRect l="3529" t="2455" r="3391" b="5518"/>
          <a:stretch/>
        </p:blipFill>
        <p:spPr bwMode="auto">
          <a:xfrm>
            <a:off x="879371" y="1603239"/>
            <a:ext cx="7056634" cy="4930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202477"/>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FF8078B-FF36-412D-A9D6-127E56CE786F}" type="slidenum">
              <a:rPr lang="ru-RU" smtClean="0"/>
              <a:t>7</a:t>
            </a:fld>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598" y="-57822"/>
            <a:ext cx="1244599" cy="1165775"/>
          </a:xfrm>
          <a:prstGeom prst="rect">
            <a:avLst/>
          </a:prstGeom>
        </p:spPr>
      </p:pic>
      <p:pic>
        <p:nvPicPr>
          <p:cNvPr id="8" name="Рисунок 7"/>
          <p:cNvPicPr>
            <a:picLocks noChangeAspect="1"/>
          </p:cNvPicPr>
          <p:nvPr/>
        </p:nvPicPr>
        <p:blipFill rotWithShape="1">
          <a:blip r:embed="rId3"/>
          <a:srcRect l="37232" t="14235" r="12553" b="21249"/>
          <a:stretch/>
        </p:blipFill>
        <p:spPr>
          <a:xfrm>
            <a:off x="406398" y="884700"/>
            <a:ext cx="7574816" cy="5471651"/>
          </a:xfrm>
          <a:prstGeom prst="rect">
            <a:avLst/>
          </a:prstGeom>
        </p:spPr>
      </p:pic>
    </p:spTree>
    <p:extLst>
      <p:ext uri="{BB962C8B-B14F-4D97-AF65-F5344CB8AC3E}">
        <p14:creationId xmlns:p14="http://schemas.microsoft.com/office/powerpoint/2010/main" val="3399916812"/>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8313" y="3679093"/>
            <a:ext cx="4057642" cy="2758220"/>
          </a:xfrm>
          <a:prstGeom prst="rect">
            <a:avLst/>
          </a:prstGeom>
        </p:spPr>
      </p:pic>
      <p:pic>
        <p:nvPicPr>
          <p:cNvPr id="3" name="Рисунок 2"/>
          <p:cNvPicPr>
            <a:picLocks noChangeAspect="1"/>
          </p:cNvPicPr>
          <p:nvPr/>
        </p:nvPicPr>
        <p:blipFill>
          <a:blip r:embed="rId3"/>
          <a:stretch>
            <a:fillRect/>
          </a:stretch>
        </p:blipFill>
        <p:spPr>
          <a:xfrm>
            <a:off x="573065" y="993282"/>
            <a:ext cx="4096861" cy="5545394"/>
          </a:xfrm>
          <a:prstGeom prst="rect">
            <a:avLst/>
          </a:prstGeom>
        </p:spPr>
      </p:pic>
      <p:sp>
        <p:nvSpPr>
          <p:cNvPr id="10" name="Заголовок 1"/>
          <p:cNvSpPr txBox="1">
            <a:spLocks/>
          </p:cNvSpPr>
          <p:nvPr/>
        </p:nvSpPr>
        <p:spPr>
          <a:xfrm>
            <a:off x="726576" y="299954"/>
            <a:ext cx="7886700" cy="69332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4400" dirty="0" smtClean="0">
                <a:latin typeface="+mn-lt"/>
              </a:rPr>
              <a:t>Примеры </a:t>
            </a:r>
            <a:r>
              <a:rPr lang="ru-RU" sz="4400" dirty="0" err="1" smtClean="0">
                <a:latin typeface="+mn-lt"/>
              </a:rPr>
              <a:t>чистоговорок</a:t>
            </a:r>
            <a:r>
              <a:rPr lang="ru-RU" sz="4400" dirty="0" smtClean="0">
                <a:latin typeface="+mn-lt"/>
              </a:rPr>
              <a:t> в книжках</a:t>
            </a:r>
            <a:endParaRPr lang="ru-RU" sz="4400" dirty="0">
              <a:latin typeface="+mn-lt"/>
            </a:endParaRPr>
          </a:p>
        </p:txBody>
      </p:sp>
      <p:pic>
        <p:nvPicPr>
          <p:cNvPr id="5" name="Рисунок 4"/>
          <p:cNvPicPr>
            <a:picLocks noChangeAspect="1"/>
          </p:cNvPicPr>
          <p:nvPr/>
        </p:nvPicPr>
        <p:blipFill>
          <a:blip r:embed="rId4"/>
          <a:stretch>
            <a:fillRect/>
          </a:stretch>
        </p:blipFill>
        <p:spPr>
          <a:xfrm rot="801796">
            <a:off x="5643646" y="1226792"/>
            <a:ext cx="2466975" cy="3810000"/>
          </a:xfrm>
          <a:prstGeom prst="rect">
            <a:avLst/>
          </a:prstGeom>
        </p:spPr>
      </p:pic>
    </p:spTree>
    <p:extLst>
      <p:ext uri="{BB962C8B-B14F-4D97-AF65-F5344CB8AC3E}">
        <p14:creationId xmlns:p14="http://schemas.microsoft.com/office/powerpoint/2010/main" val="1664182607"/>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477929" y="711744"/>
            <a:ext cx="3917090" cy="5420974"/>
          </a:xfrm>
          <a:prstGeom prst="rect">
            <a:avLst/>
          </a:prstGeom>
        </p:spPr>
      </p:pic>
      <p:sp>
        <p:nvSpPr>
          <p:cNvPr id="4" name="Номер слайда 3"/>
          <p:cNvSpPr>
            <a:spLocks noGrp="1"/>
          </p:cNvSpPr>
          <p:nvPr>
            <p:ph type="sldNum" sz="quarter" idx="12"/>
          </p:nvPr>
        </p:nvSpPr>
        <p:spPr/>
        <p:txBody>
          <a:bodyPr/>
          <a:lstStyle/>
          <a:p>
            <a:fld id="{2FF8078B-FF36-412D-A9D6-127E56CE786F}" type="slidenum">
              <a:rPr lang="ru-RU" smtClean="0"/>
              <a:t>9</a:t>
            </a:fld>
            <a:endParaRPr lang="ru-RU"/>
          </a:p>
        </p:txBody>
      </p:sp>
      <p:pic>
        <p:nvPicPr>
          <p:cNvPr id="6" name="Рисунок 5"/>
          <p:cNvPicPr>
            <a:picLocks noChangeAspect="1"/>
          </p:cNvPicPr>
          <p:nvPr/>
        </p:nvPicPr>
        <p:blipFill>
          <a:blip r:embed="rId3"/>
          <a:stretch>
            <a:fillRect/>
          </a:stretch>
        </p:blipFill>
        <p:spPr>
          <a:xfrm>
            <a:off x="4821435" y="711744"/>
            <a:ext cx="3818978" cy="5420974"/>
          </a:xfrm>
          <a:prstGeom prst="rect">
            <a:avLst/>
          </a:prstGeom>
        </p:spPr>
      </p:pic>
    </p:spTree>
    <p:extLst>
      <p:ext uri="{BB962C8B-B14F-4D97-AF65-F5344CB8AC3E}">
        <p14:creationId xmlns:p14="http://schemas.microsoft.com/office/powerpoint/2010/main" val="1885743600"/>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66</TotalTime>
  <Words>206</Words>
  <Application>Microsoft Office PowerPoint</Application>
  <PresentationFormat>Экран (4:3)</PresentationFormat>
  <Paragraphs>32</Paragraphs>
  <Slides>13</Slides>
  <Notes>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13</vt:i4>
      </vt:variant>
    </vt:vector>
  </HeadingPairs>
  <TitlesOfParts>
    <vt:vector size="21" baseType="lpstr">
      <vt:lpstr>Bookman Old Style</vt:lpstr>
      <vt:lpstr>Calibri</vt:lpstr>
      <vt:lpstr>Open Sans</vt:lpstr>
      <vt:lpstr>Calibri Light</vt:lpstr>
      <vt:lpstr>宋体</vt:lpstr>
      <vt:lpstr>Arial</vt:lpstr>
      <vt:lpstr>Times New Roman</vt:lpstr>
      <vt:lpstr>Тема Office</vt:lpstr>
      <vt:lpstr>Презентация PowerPoint</vt:lpstr>
      <vt:lpstr>Презентация PowerPoint</vt:lpstr>
      <vt:lpstr>Примеры чистоговорок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Примеры чистоговорок со зрительной опорой</vt:lpstr>
      <vt:lpstr>Рекомендации для родителей</vt:lpstr>
      <vt:lpstr>Итог</vt:lpstr>
      <vt:lpstr>Презентация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УчебныеПрезентации.РФ</dc:creator>
  <cp:lastModifiedBy>1</cp:lastModifiedBy>
  <cp:revision>14</cp:revision>
  <dcterms:created xsi:type="dcterms:W3CDTF">2014-03-14T10:37:25Z</dcterms:created>
  <dcterms:modified xsi:type="dcterms:W3CDTF">2024-02-09T08:17:49Z</dcterms:modified>
</cp:coreProperties>
</file>