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7" r:id="rId9"/>
    <p:sldId id="269" r:id="rId10"/>
    <p:sldId id="271" r:id="rId11"/>
    <p:sldId id="270" r:id="rId12"/>
    <p:sldId id="273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455" autoAdjust="0"/>
  </p:normalViewPr>
  <p:slideViewPr>
    <p:cSldViewPr snapToGrid="0">
      <p:cViewPr varScale="1">
        <p:scale>
          <a:sx n="87" d="100"/>
          <a:sy n="87" d="100"/>
        </p:scale>
        <p:origin x="696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03T14:35:30.679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79BE-ADCC-4EB7-B918-847203F022BB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BF41-9FE3-4627-AE29-37ED287944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053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79BE-ADCC-4EB7-B918-847203F022BB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BF41-9FE3-4627-AE29-37ED287944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442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79BE-ADCC-4EB7-B918-847203F022BB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BF41-9FE3-4627-AE29-37ED287944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773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79BE-ADCC-4EB7-B918-847203F022BB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BF41-9FE3-4627-AE29-37ED287944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804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79BE-ADCC-4EB7-B918-847203F022BB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BF41-9FE3-4627-AE29-37ED287944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583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79BE-ADCC-4EB7-B918-847203F022BB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BF41-9FE3-4627-AE29-37ED287944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738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79BE-ADCC-4EB7-B918-847203F022BB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BF41-9FE3-4627-AE29-37ED287944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53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79BE-ADCC-4EB7-B918-847203F022BB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BF41-9FE3-4627-AE29-37ED287944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798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79BE-ADCC-4EB7-B918-847203F022BB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BF41-9FE3-4627-AE29-37ED287944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407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79BE-ADCC-4EB7-B918-847203F022BB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BF41-9FE3-4627-AE29-37ED287944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360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79BE-ADCC-4EB7-B918-847203F022BB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BF41-9FE3-4627-AE29-37ED287944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515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C79BE-ADCC-4EB7-B918-847203F022BB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FBF41-9FE3-4627-AE29-37ED287944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53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hyperlink" Target="https://disk.yandex.ru/i/NgiiEnUClzXvf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isk.yandex.ru/i/Hw7zrbwgVbcxn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sk.yandex.ru/i/Wx9nFoB7a8eE3A" TargetMode="External"/><Relationship Id="rId5" Type="http://schemas.openxmlformats.org/officeDocument/2006/relationships/hyperlink" Target="https://disk.yandex.ru/i/HcjTBn0-OAR9_Q" TargetMode="External"/><Relationship Id="rId4" Type="http://schemas.openxmlformats.org/officeDocument/2006/relationships/hyperlink" Target="https://disk.yandex.ru/i/Rh8_3W237J54R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sk.yandex.ru/i/IoDzarsA-L0pyw" TargetMode="External"/><Relationship Id="rId5" Type="http://schemas.openxmlformats.org/officeDocument/2006/relationships/hyperlink" Target="https://disk.yandex.ru/i/dq3hGSWPtbnW9g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3743" y="1463229"/>
            <a:ext cx="69413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Использование фольклора на музыкальных 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занятиях с элементами логоритмики</a:t>
            </a:r>
            <a:endParaRPr lang="ru-RU" sz="3200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6518" y="4309160"/>
            <a:ext cx="5162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Музыкальный руководитель 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д/с №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466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Шамова Анастасия 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Валерьевна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Новосибирск 2024г.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8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9" y="1308367"/>
            <a:ext cx="3132582" cy="41254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812" y="588068"/>
            <a:ext cx="4729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Логоритмическая игра 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Возьми ложку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10888" y="82809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Monotype Corsiva" panose="03010101010201010101" pitchFamily="66" charset="0"/>
              </a:rPr>
              <a:t>      Использование</a:t>
            </a:r>
            <a:r>
              <a:rPr lang="ru-RU" sz="2400" b="1" i="1" dirty="0">
                <a:latin typeface="Monotype Corsiva" panose="03010101010201010101" pitchFamily="66" charset="0"/>
              </a:rPr>
              <a:t> игр по 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логоритмики</a:t>
            </a:r>
            <a:r>
              <a:rPr lang="ru-RU" sz="2400" b="1" i="1" dirty="0">
                <a:latin typeface="Monotype Corsiva" panose="03010101010201010101" pitchFamily="66" charset="0"/>
              </a:rPr>
              <a:t> позволяет тренировать различные группы мышц и тем самым совершенствовали координацию движений. 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     Ребёнок </a:t>
            </a:r>
            <a:r>
              <a:rPr lang="ru-RU" sz="2400" b="1" i="1" dirty="0">
                <a:latin typeface="Monotype Corsiva" panose="03010101010201010101" pitchFamily="66" charset="0"/>
              </a:rPr>
              <a:t>учится различать динамические оттенки музыки, определяет темп, ритм. </a:t>
            </a:r>
            <a:endParaRPr lang="ru-RU" sz="2400" b="1" i="1" dirty="0" smtClean="0">
              <a:latin typeface="Monotype Corsiva" panose="03010101010201010101" pitchFamily="66" charset="0"/>
            </a:endParaRPr>
          </a:p>
          <a:p>
            <a:r>
              <a:rPr lang="ru-RU" sz="2400" b="1" i="1" dirty="0">
                <a:latin typeface="Monotype Corsiva" panose="03010101010201010101" pitchFamily="66" charset="0"/>
              </a:rPr>
              <a:t> 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    Таким </a:t>
            </a:r>
            <a:r>
              <a:rPr lang="ru-RU" sz="2400" b="1" i="1" dirty="0">
                <a:latin typeface="Monotype Corsiva" panose="03010101010201010101" pitchFamily="66" charset="0"/>
              </a:rPr>
              <a:t>образом, у ребенка происходит коррекция и улучшение двигательных навыков, что крайне важно для успешного исправления речевых нарушений</a:t>
            </a:r>
            <a:r>
              <a:rPr lang="ru-RU" sz="2400" b="1" i="1" dirty="0">
                <a:solidFill>
                  <a:srgbClr val="2C2D2E"/>
                </a:solidFill>
                <a:latin typeface="Monotype Corsiva" panose="03010101010201010101" pitchFamily="66" charset="0"/>
              </a:rPr>
              <a:t>.</a:t>
            </a:r>
            <a:endParaRPr lang="ru-RU" sz="2400" b="1" i="1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2700" y="4538949"/>
            <a:ext cx="573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Ссылка на видео: </a:t>
            </a:r>
            <a:r>
              <a:rPr lang="en-US" dirty="0" smtClean="0">
                <a:hlinkClick r:id="rId4"/>
              </a:rPr>
              <a:t>https://disk.yandex.ru/i/NgiiEnUClzXvfA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134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84" y="1442103"/>
            <a:ext cx="6603369" cy="3478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5648" y="672662"/>
            <a:ext cx="2541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Monotype Corsiva" panose="03010101010201010101" pitchFamily="66" charset="0"/>
              </a:rPr>
              <a:t>Атрибуты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87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23089" y="1709219"/>
            <a:ext cx="751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latin typeface="Monotype Corsiva" panose="03010101010201010101" pitchFamily="66" charset="0"/>
              </a:rPr>
              <a:t>М.Ю.Картушина «Конспекты логоритмических занятий с детьми   6-7 лет», М., 2007г</a:t>
            </a:r>
            <a:r>
              <a:rPr lang="ru-RU" sz="2000" i="1" dirty="0" smtClean="0">
                <a:latin typeface="Monotype Corsiva" panose="03010101010201010101" pitchFamily="66" charset="0"/>
              </a:rPr>
              <a:t>.;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 «</a:t>
            </a:r>
            <a:r>
              <a:rPr lang="ru-RU" sz="2000" dirty="0">
                <a:latin typeface="Monotype Corsiva" panose="03010101010201010101" pitchFamily="66" charset="0"/>
              </a:rPr>
              <a:t>Жаворонушки Русские песни, прибаутки, скороговорки, считалки, сказки, игры», Выпуск 2, для детей и юношества. Запись, нотация и составление Г. М. Науменко. "Советский композитор", 1981г</a:t>
            </a:r>
            <a:r>
              <a:rPr lang="ru-RU" sz="2000" dirty="0" smtClean="0">
                <a:latin typeface="Monotype Corsiva" panose="03010101010201010101" pitchFamily="66" charset="0"/>
              </a:rPr>
              <a:t>. </a:t>
            </a:r>
            <a:endParaRPr lang="ru-RU" sz="2000" dirty="0" smtClean="0"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Monotype Corsiva" panose="03010101010201010101" pitchFamily="66" charset="0"/>
                <a:cs typeface="Arial" panose="020B0604020202020204" pitchFamily="34" charset="0"/>
              </a:rPr>
              <a:t>«Шла коза по мостику». Детский фольклор, Издательство </a:t>
            </a:r>
            <a:r>
              <a:rPr lang="ru-RU" sz="2000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«</a:t>
            </a:r>
            <a:r>
              <a:rPr lang="ru-RU" sz="2000" dirty="0">
                <a:latin typeface="Monotype Corsiva" panose="03010101010201010101" pitchFamily="66" charset="0"/>
                <a:cs typeface="Arial" panose="020B0604020202020204" pitchFamily="34" charset="0"/>
              </a:rPr>
              <a:t>Окраина», 2012г</a:t>
            </a:r>
            <a:r>
              <a:rPr lang="ru-RU" sz="2000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Русская </a:t>
            </a:r>
            <a:r>
              <a:rPr lang="ru-RU" sz="2000" dirty="0">
                <a:latin typeface="Monotype Corsiva" panose="03010101010201010101" pitchFamily="66" charset="0"/>
                <a:cs typeface="Arial" panose="020B0604020202020204" pitchFamily="34" charset="0"/>
              </a:rPr>
              <a:t>народная песня для детей. Сборник. Редактор: Нишев В. М. Издательство: Детство-Пресс, 2012 г.</a:t>
            </a:r>
          </a:p>
          <a:p>
            <a:endParaRPr lang="ru-RU" i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3146" y="595727"/>
            <a:ext cx="36776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latin typeface="Monotype Corsiva" pitchFamily="66" charset="0"/>
              </a:rPr>
              <a:t>Литература: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627449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25147" y="2413337"/>
            <a:ext cx="87703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28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460176" y="678833"/>
            <a:ext cx="6311462" cy="4715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ЦЕЛИ</a:t>
            </a:r>
            <a:r>
              <a:rPr lang="ru-RU" sz="3600" b="1" dirty="0" smtClean="0"/>
              <a:t>  </a:t>
            </a:r>
          </a:p>
          <a:p>
            <a:pPr algn="ctr"/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3438" y="2029841"/>
            <a:ext cx="2158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ЗАДАЧИ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7847" y="1083270"/>
            <a:ext cx="8960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Monotype Corsiva" pitchFamily="66" charset="0"/>
              </a:rPr>
              <a:t>    Формирование оптимального способа к </a:t>
            </a:r>
            <a:r>
              <a:rPr lang="ru-RU" sz="2400" i="1" dirty="0">
                <a:latin typeface="Monotype Corsiva" pitchFamily="66" charset="0"/>
              </a:rPr>
              <a:t>успешной постановке основных групп звуков и развитию правильной связной </a:t>
            </a:r>
            <a:r>
              <a:rPr lang="ru-RU" sz="2400" i="1" dirty="0" smtClean="0">
                <a:latin typeface="Monotype Corsiva" pitchFamily="66" charset="0"/>
              </a:rPr>
              <a:t>речи, ритмизации с помощью фольклора.</a:t>
            </a:r>
            <a:endParaRPr lang="ru-RU" sz="2400" i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662" y="2422414"/>
            <a:ext cx="116244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- развивать </a:t>
            </a:r>
            <a:r>
              <a:rPr lang="ru-RU" sz="2400" dirty="0">
                <a:latin typeface="Monotype Corsiva" panose="03010101010201010101" pitchFamily="66" charset="0"/>
                <a:cs typeface="Arial" panose="020B0604020202020204" pitchFamily="34" charset="0"/>
              </a:rPr>
              <a:t>память, мышление, аналитические способности;</a:t>
            </a:r>
          </a:p>
          <a:p>
            <a:r>
              <a:rPr lang="ru-RU" sz="2400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- способствовать </a:t>
            </a:r>
            <a:r>
              <a:rPr lang="ru-RU" sz="2400" dirty="0">
                <a:latin typeface="Monotype Corsiva" panose="03010101010201010101" pitchFamily="66" charset="0"/>
                <a:cs typeface="Arial" panose="020B0604020202020204" pitchFamily="34" charset="0"/>
              </a:rPr>
              <a:t>координации музыкального мышления и двигательных функций;</a:t>
            </a:r>
          </a:p>
          <a:p>
            <a:r>
              <a:rPr lang="ru-RU" sz="2400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- развивать </a:t>
            </a:r>
            <a:r>
              <a:rPr lang="ru-RU" sz="2400" dirty="0">
                <a:latin typeface="Monotype Corsiva" panose="03010101010201010101" pitchFamily="66" charset="0"/>
                <a:cs typeface="Arial" panose="020B0604020202020204" pitchFamily="34" charset="0"/>
              </a:rPr>
              <a:t>фантазию, творческие способности, музыкальный вкус, учить понимать и любить </a:t>
            </a:r>
            <a:r>
              <a:rPr lang="ru-RU" sz="2400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  музыку</a:t>
            </a:r>
            <a:r>
              <a:rPr lang="ru-RU" sz="2400" dirty="0">
                <a:latin typeface="Monotype Corsiva" panose="03010101010201010101" pitchFamily="66" charset="0"/>
                <a:cs typeface="Arial" panose="020B0604020202020204" pitchFamily="34" charset="0"/>
              </a:rPr>
              <a:t>;</a:t>
            </a:r>
          </a:p>
          <a:p>
            <a:r>
              <a:rPr lang="ru-RU" sz="2400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- развивать </a:t>
            </a:r>
            <a:r>
              <a:rPr lang="ru-RU" sz="2400" dirty="0">
                <a:latin typeface="Monotype Corsiva" panose="03010101010201010101" pitchFamily="66" charset="0"/>
                <a:cs typeface="Arial" panose="020B0604020202020204" pitchFamily="34" charset="0"/>
              </a:rPr>
              <a:t>коммуникативные навыки;</a:t>
            </a:r>
          </a:p>
          <a:p>
            <a:r>
              <a:rPr lang="ru-RU" sz="2400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- снимать </a:t>
            </a:r>
            <a:r>
              <a:rPr lang="ru-RU" sz="2400" dirty="0">
                <a:latin typeface="Monotype Corsiva" panose="03010101010201010101" pitchFamily="66" charset="0"/>
                <a:cs typeface="Arial" panose="020B0604020202020204" pitchFamily="34" charset="0"/>
              </a:rPr>
              <a:t>эмоциональное напряжение и создавать атмосферу положительного настроя.</a:t>
            </a:r>
          </a:p>
          <a:p>
            <a:pPr marL="285750" indent="-285750">
              <a:buFontTx/>
              <a:buChar char="-"/>
            </a:pPr>
            <a:endParaRPr lang="ru-RU" i="1" dirty="0">
              <a:latin typeface="Monotype Corsiva" pitchFamily="66" charset="0"/>
            </a:endParaRPr>
          </a:p>
          <a:p>
            <a:endParaRPr lang="ru-RU" b="1" i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20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98179" y="1291782"/>
            <a:ext cx="88286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</a:rPr>
              <a:t>Русский фольклор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</a:rPr>
              <a:t> – важнейший  материал для гармоничного развития ребенка. В воспитании дошкольника фольклор играет огромную роль, так как его главным принципом является единство слова, музыки и манеры исполнения. </a:t>
            </a:r>
          </a:p>
          <a:p>
            <a:pPr algn="just"/>
            <a:r>
              <a:rPr lang="ru-RU" sz="2400" dirty="0">
                <a:solidFill>
                  <a:srgbClr val="11111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       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</a:rPr>
              <a:t>К примеру, в поговорках, потешках, детских песенках, прибаутках объединены импровизационность, изобразительность, ритмичность и наставничество.</a:t>
            </a:r>
          </a:p>
          <a:p>
            <a:pPr algn="just"/>
            <a:r>
              <a:rPr lang="ru-RU" sz="2400" b="0" i="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</a:rPr>
              <a:t>       Детский дошкольный фольклор – прежде всего культура диалога, он ориентирован на взаимодействие, необходимость слушать и отвечать.</a:t>
            </a:r>
            <a:endParaRPr lang="ru-RU" sz="2400" b="0" i="0" dirty="0">
              <a:solidFill>
                <a:srgbClr val="111111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61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081276" y="900527"/>
            <a:ext cx="6383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Monotype Corsiva" panose="03010101010201010101" pitchFamily="66" charset="0"/>
              </a:rPr>
              <a:t>Элементы </a:t>
            </a:r>
            <a:r>
              <a:rPr lang="ru-RU" sz="2400" b="1" i="1" dirty="0" smtClean="0">
                <a:latin typeface="Monotype Corsiva" pitchFamily="66" charset="0"/>
              </a:rPr>
              <a:t>логоритмики на музыкальных  занятиях</a:t>
            </a:r>
            <a:r>
              <a:rPr lang="ru-RU" sz="2400" b="1" dirty="0" smtClean="0">
                <a:latin typeface="Monotype Corsiva" pitchFamily="66" charset="0"/>
              </a:rPr>
              <a:t>: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5015" y="165099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latin typeface="Monotype Corsiva" pitchFamily="66" charset="0"/>
              </a:rPr>
              <a:t>Логопедическая (артикуляционная) гимнастика</a:t>
            </a:r>
            <a:r>
              <a:rPr lang="ru-RU" sz="2000" i="1" dirty="0" smtClean="0">
                <a:latin typeface="Monotype Corsiva" pitchFamily="66" charset="0"/>
              </a:rPr>
              <a:t>;</a:t>
            </a:r>
            <a:endParaRPr lang="ru-RU" sz="2000" i="1" dirty="0">
              <a:latin typeface="Monotype Corsiva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latin typeface="Monotype Corsiva" pitchFamily="66" charset="0"/>
              </a:rPr>
              <a:t>Пальчиковая гимнастика;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latin typeface="Monotype Corsiva" pitchFamily="66" charset="0"/>
              </a:rPr>
              <a:t>Вокально-артикуляционные упражнения</a:t>
            </a:r>
            <a:r>
              <a:rPr lang="ru-RU" sz="2000" i="1" dirty="0" smtClean="0">
                <a:latin typeface="Monotype Corsiva" pitchFamily="66" charset="0"/>
              </a:rPr>
              <a:t>;</a:t>
            </a:r>
            <a:endParaRPr lang="ru-RU" sz="2000" i="1" dirty="0">
              <a:latin typeface="Monotype Corsiva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 smtClean="0">
                <a:latin typeface="Monotype Corsiva" pitchFamily="66" charset="0"/>
              </a:rPr>
              <a:t>Народные песенки, потешки </a:t>
            </a:r>
            <a:r>
              <a:rPr lang="ru-RU" sz="2000" i="1" dirty="0">
                <a:latin typeface="Monotype Corsiva" pitchFamily="66" charset="0"/>
              </a:rPr>
              <a:t>и </a:t>
            </a:r>
            <a:r>
              <a:rPr lang="ru-RU" sz="2000" i="1" dirty="0" smtClean="0">
                <a:latin typeface="Monotype Corsiva" pitchFamily="66" charset="0"/>
              </a:rPr>
              <a:t>частушки, </a:t>
            </a:r>
            <a:r>
              <a:rPr lang="ru-RU" sz="2000" i="1" dirty="0">
                <a:latin typeface="Monotype Corsiva" pitchFamily="66" charset="0"/>
              </a:rPr>
              <a:t>сопровождаемые движениями рук;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latin typeface="Monotype Corsiva" pitchFamily="66" charset="0"/>
              </a:rPr>
              <a:t>Музыкально-ритмические игры с музыкальными инструментами;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latin typeface="Monotype Corsiva" pitchFamily="66" charset="0"/>
              </a:rPr>
              <a:t>Музыкальные игры</a:t>
            </a:r>
            <a:r>
              <a:rPr lang="ru-RU" sz="2000" i="1" dirty="0" smtClean="0">
                <a:latin typeface="Monotype Corsiva" pitchFamily="66" charset="0"/>
              </a:rPr>
              <a:t>;</a:t>
            </a:r>
            <a:endParaRPr lang="ru-RU" sz="2000" i="1" dirty="0">
              <a:latin typeface="Monotype Corsiva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latin typeface="Monotype Corsiva" pitchFamily="66" charset="0"/>
              </a:rPr>
              <a:t>Коммуникативные игры и танцы.</a:t>
            </a:r>
          </a:p>
        </p:txBody>
      </p:sp>
    </p:spTree>
    <p:extLst>
      <p:ext uri="{BB962C8B-B14F-4D97-AF65-F5344CB8AC3E}">
        <p14:creationId xmlns:p14="http://schemas.microsoft.com/office/powerpoint/2010/main" val="2217089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397876" y="1542844"/>
            <a:ext cx="917553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Monotype Corsiva" panose="03010101010201010101" pitchFamily="66" charset="0"/>
              </a:rPr>
              <a:t>Логоритмические упражнения и игры основанные на репертуаре детского фольклора способны решать не только проблемы связанные с нарушением речи, но  и проблемы нравственного воспитания дошкольников. </a:t>
            </a:r>
            <a:r>
              <a:rPr lang="ru-RU" altLang="ru-RU" sz="2400" dirty="0" smtClean="0">
                <a:latin typeface="Monotype Corsiva" panose="03010101010201010101" pitchFamily="66" charset="0"/>
              </a:rPr>
              <a:t>Приобщая детей к различным сторонам русской народной культуры, происходит развитие национального самосознания, уважения к своему народу, старшим поколениям, как носителям и хранителям традиций.</a:t>
            </a:r>
          </a:p>
          <a:p>
            <a:pPr algn="ctr"/>
            <a:r>
              <a:rPr lang="ru-RU" altLang="ru-RU" sz="2000" dirty="0" smtClean="0">
                <a:solidFill>
                  <a:srgbClr val="1111F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944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711669" y="115328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Народные  песенки,  потешки,  частушки представляют   собой прекрасный речевой материал.</a:t>
            </a:r>
          </a:p>
          <a:p>
            <a:endParaRPr lang="en-US" altLang="ru-RU" sz="20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alt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 их помощью можно развивать: </a:t>
            </a:r>
          </a:p>
          <a:p>
            <a:endParaRPr lang="ru-RU" altLang="ru-RU" sz="2000" b="1" dirty="0" smtClean="0"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фонематический слух</a:t>
            </a:r>
          </a:p>
          <a:p>
            <a:endParaRPr lang="ru-RU" altLang="ru-RU" sz="2000" dirty="0" smtClean="0"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грамматический строй речи</a:t>
            </a:r>
          </a:p>
          <a:p>
            <a:endParaRPr lang="ru-RU" altLang="ru-RU" sz="2000" dirty="0" smtClean="0"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звуковую  культуру речи</a:t>
            </a:r>
          </a:p>
          <a:p>
            <a:endParaRPr lang="ru-RU" altLang="ru-RU" sz="2000" dirty="0" smtClean="0"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обогащать словарь</a:t>
            </a:r>
            <a:endParaRPr lang="ru-RU" altLang="ru-RU" sz="2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43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62152"/>
            <a:ext cx="3086586" cy="46350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75072" y="95797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Monotype Corsiva" panose="03010101010201010101" pitchFamily="66" charset="0"/>
                <a:cs typeface="Arial" panose="020B0604020202020204" pitchFamily="34" charset="0"/>
              </a:rPr>
              <a:t>Музыкальные, краткие, ритмичные </a:t>
            </a:r>
          </a:p>
          <a:p>
            <a:pPr algn="just"/>
            <a:r>
              <a:rPr lang="ru-RU" sz="2400" dirty="0">
                <a:latin typeface="Monotype Corsiva" panose="03010101010201010101" pitchFamily="66" charset="0"/>
                <a:cs typeface="Arial" panose="020B0604020202020204" pitchFamily="34" charset="0"/>
              </a:rPr>
              <a:t>с несложным содержанием, в доступной </a:t>
            </a:r>
          </a:p>
          <a:p>
            <a:pPr algn="just"/>
            <a:r>
              <a:rPr lang="ru-RU" sz="2400" dirty="0">
                <a:latin typeface="Monotype Corsiva" panose="03010101010201010101" pitchFamily="66" charset="0"/>
                <a:cs typeface="Arial" panose="020B0604020202020204" pitchFamily="34" charset="0"/>
              </a:rPr>
              <a:t>стихотворной форме, русские  народные попевки, распевки я использую во взаимодействии с клавесами и русскими народными инструментами. Такие как «Барашеньки», «Андрей-воробей», «Зайчик ты зайчик», «Едем на лошадке» и т.д..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2167" y="4224268"/>
            <a:ext cx="6068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Ссылка на видео:  </a:t>
            </a:r>
            <a:r>
              <a:rPr lang="en-US" dirty="0">
                <a:hlinkClick r:id="rId4"/>
              </a:rPr>
              <a:t>https://disk.yandex.ru/i/Hw7zrbwgVbcxnQ</a:t>
            </a:r>
            <a:r>
              <a:rPr lang="ru-RU" dirty="0" smtClean="0">
                <a:hlinkClick r:id="rId4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105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913332" y="1420450"/>
            <a:ext cx="48162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</a:rPr>
              <a:t>Упражнение под русскую народную музыку на развитие общей моторики (соответствующие возрастным особенностям детей, для мышечно-двигательного и координационного тренинга;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3" y="716095"/>
            <a:ext cx="4214338" cy="4472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0219" y="3999123"/>
            <a:ext cx="5939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Ссылка на видео: </a:t>
            </a:r>
            <a:r>
              <a:rPr lang="en-US" dirty="0" smtClean="0">
                <a:hlinkClick r:id="rId4"/>
              </a:rPr>
              <a:t>https://disk.yandex.ru/i/Rh8_3W237J54Rg</a:t>
            </a:r>
            <a:endParaRPr lang="ru-RU" dirty="0" smtClean="0"/>
          </a:p>
          <a:p>
            <a:r>
              <a:rPr lang="ru-RU" dirty="0" smtClean="0"/>
              <a:t>                                 </a:t>
            </a:r>
          </a:p>
          <a:p>
            <a:endParaRPr lang="ru-RU" dirty="0"/>
          </a:p>
        </p:txBody>
      </p:sp>
      <p:sp>
        <p:nvSpPr>
          <p:cNvPr id="8" name="TextBox 7">
            <a:hlinkClick r:id="rId5"/>
          </p:cNvPr>
          <p:cNvSpPr txBox="1"/>
          <p:nvPr/>
        </p:nvSpPr>
        <p:spPr>
          <a:xfrm>
            <a:off x="7414352" y="4372339"/>
            <a:ext cx="491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https://disk.yandex.ru/i/HcjTBn0-OAR9_Q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414352" y="4755478"/>
            <a:ext cx="461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https://disk.yandex.ru/i/Wx9nFoB7a8eE3A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059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851367" y="536028"/>
            <a:ext cx="37189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212529"/>
                </a:solidFill>
                <a:effectLst/>
                <a:latin typeface="Monotype Corsiva" panose="03010101010201010101" pitchFamily="66" charset="0"/>
              </a:rPr>
              <a:t>    Ритмизированная форма русской хороводной музыки привлекает детей своей живностью и эмоциональностью, активно стимулирует и регулирует движения тела. </a:t>
            </a:r>
          </a:p>
          <a:p>
            <a:r>
              <a:rPr lang="ru-RU" sz="2400" dirty="0" smtClean="0">
                <a:solidFill>
                  <a:srgbClr val="212529"/>
                </a:solidFill>
                <a:latin typeface="Monotype Corsiva" panose="03010101010201010101" pitchFamily="66" charset="0"/>
              </a:rPr>
              <a:t>    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Monotype Corsiva" panose="03010101010201010101" pitchFamily="66" charset="0"/>
              </a:rPr>
              <a:t>Хороводные логоритмические упражнения развивают умение двигаться, одновременно вникая в музыку и сопровождая движения речью.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66" y="536028"/>
            <a:ext cx="3449610" cy="4599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" y="536028"/>
            <a:ext cx="4816712" cy="337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080324"/>
            <a:ext cx="4755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Ссылка на видео: </a:t>
            </a:r>
            <a:r>
              <a:rPr lang="en-US" sz="1400" dirty="0" smtClean="0">
                <a:hlinkClick r:id="rId5"/>
              </a:rPr>
              <a:t>https://disk.yandex.ru/i/dq3hGSWPtbnW9g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382100" y="4381915"/>
            <a:ext cx="3139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6"/>
              </a:rPr>
              <a:t>https://disk.yandex.ru/i/IoDzarsA-L0pyw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97137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416</Words>
  <Application>Microsoft Office PowerPoint</Application>
  <PresentationFormat>Широкоэкранный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34</cp:revision>
  <dcterms:created xsi:type="dcterms:W3CDTF">2024-01-28T03:50:57Z</dcterms:created>
  <dcterms:modified xsi:type="dcterms:W3CDTF">2024-02-11T03:52:33Z</dcterms:modified>
</cp:coreProperties>
</file>