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9" r:id="rId6"/>
    <p:sldId id="280" r:id="rId7"/>
    <p:sldId id="281" r:id="rId8"/>
    <p:sldId id="282" r:id="rId9"/>
    <p:sldId id="284" r:id="rId10"/>
    <p:sldId id="283" r:id="rId11"/>
    <p:sldId id="285" r:id="rId12"/>
    <p:sldId id="286" r:id="rId13"/>
    <p:sldId id="287" r:id="rId14"/>
    <p:sldId id="289" r:id="rId15"/>
    <p:sldId id="290" r:id="rId16"/>
    <p:sldId id="291" r:id="rId17"/>
    <p:sldId id="292" r:id="rId18"/>
    <p:sldId id="293" r:id="rId19"/>
    <p:sldId id="271" r:id="rId20"/>
    <p:sldId id="268" r:id="rId21"/>
    <p:sldId id="294" r:id="rId22"/>
    <p:sldId id="295" r:id="rId23"/>
    <p:sldId id="257" r:id="rId24"/>
    <p:sldId id="259" r:id="rId25"/>
    <p:sldId id="260" r:id="rId26"/>
    <p:sldId id="263" r:id="rId27"/>
    <p:sldId id="264" r:id="rId2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2115" autoAdjust="0"/>
  </p:normalViewPr>
  <p:slideViewPr>
    <p:cSldViewPr>
      <p:cViewPr varScale="1">
        <p:scale>
          <a:sx n="67" d="100"/>
          <a:sy n="67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uario\Mis documentos\132\Diapositiva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s-ES" smtClean="0"/>
              <a:pPr/>
              <a:t>17/12/2023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8" name="7 Imagen" descr="2784104897_054121d4d5_o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23528" y="2420888"/>
            <a:ext cx="3981822" cy="3981822"/>
          </a:xfrm>
          <a:prstGeom prst="rect">
            <a:avLst/>
          </a:prstGeom>
        </p:spPr>
      </p:pic>
      <p:pic>
        <p:nvPicPr>
          <p:cNvPr id="9" name="图片 1" descr="未标题-2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32000" y="1484784"/>
            <a:ext cx="540060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s-ES" smtClean="0"/>
              <a:pPr/>
              <a:t>17/12/2023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s-ES" smtClean="0"/>
              <a:pPr/>
              <a:t>17/12/2023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355160" cy="5760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87624" y="1600200"/>
            <a:ext cx="7499176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s-ES" smtClean="0"/>
              <a:pPr/>
              <a:t>17/12/2023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s-ES" smtClean="0"/>
              <a:pPr/>
              <a:t>17/12/2023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s-ES" smtClean="0"/>
              <a:pPr/>
              <a:t>17/12/2023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s-ES" smtClean="0"/>
              <a:pPr/>
              <a:t>17/12/2023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s-ES" smtClean="0"/>
              <a:pPr/>
              <a:t>17/12/2023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s-ES" smtClean="0"/>
              <a:pPr/>
              <a:t>17/12/2023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s-ES" smtClean="0"/>
              <a:pPr/>
              <a:t>17/12/2023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es-ES" smtClean="0"/>
              <a:pPr/>
              <a:t>17/12/2023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uario\Mis documentos\132\Diapositiva2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18680-6E2D-451C-8385-484B930B8E17}" type="datetimeFigureOut">
              <a:rPr lang="es-ES" smtClean="0"/>
              <a:pPr/>
              <a:t>17/12/2023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420B3-53D9-432E-BB6C-510EB706E06B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0%D0%B5%D1%81%D0%BF%D1%83%D0%B1%D0%BB%D0%B8%D0%BA%D0%B0_%D0%90%D0%BB%D1%82%D0%B0%D0%B9#/maplink/1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31432" y="2348880"/>
            <a:ext cx="5112568" cy="1183365"/>
          </a:xfrm>
        </p:spPr>
        <p:txBody>
          <a:bodyPr>
            <a:noAutofit/>
          </a:bodyPr>
          <a:lstStyle/>
          <a:p>
            <a:r>
              <a:rPr lang="ru-RU" sz="60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Алтай-наш край родной</a:t>
            </a:r>
            <a:endParaRPr lang="es-ES" sz="6000" i="1" dirty="0">
              <a:solidFill>
                <a:schemeClr val="accent6">
                  <a:lumMod val="60000"/>
                  <a:lumOff val="40000"/>
                </a:schemeClr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9752" y="188640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К Всемирному</a:t>
            </a:r>
            <a:r>
              <a:rPr lang="ru-RU" sz="2800" dirty="0" smtClean="0"/>
              <a:t> </a:t>
            </a:r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Фестивалю</a:t>
            </a:r>
            <a:r>
              <a:rPr lang="ru-RU" sz="2800" dirty="0" smtClean="0"/>
              <a:t> </a:t>
            </a:r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молодёжи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«</a:t>
            </a:r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Россия-</a:t>
            </a:r>
            <a:r>
              <a:rPr lang="ru-RU" sz="2800" dirty="0" smtClean="0"/>
              <a:t> </a:t>
            </a:r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страна</a:t>
            </a:r>
            <a:r>
              <a:rPr lang="ru-RU" sz="2800" dirty="0" smtClean="0"/>
              <a:t> </a:t>
            </a:r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возможностей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96" y="3429000"/>
            <a:ext cx="100811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 «А» класс</a:t>
            </a:r>
            <a:endParaRPr lang="ru-RU" sz="2400" i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0192" y="4221088"/>
            <a:ext cx="262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Классный руководитель: Осипова Г.И.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6237312"/>
            <a:ext cx="164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2023-2024 </a:t>
            </a:r>
            <a:r>
              <a:rPr lang="ru-RU" dirty="0" err="1" smtClean="0">
                <a:solidFill>
                  <a:schemeClr val="bg1"/>
                </a:solidFill>
              </a:rPr>
              <a:t>уч.г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klike.net/uploads/posts/2023-01/1674710344_3-45.jpg"/>
          <p:cNvPicPr>
            <a:picLocks noChangeAspect="1" noChangeArrowheads="1"/>
          </p:cNvPicPr>
          <p:nvPr/>
        </p:nvPicPr>
        <p:blipFill>
          <a:blip r:embed="rId2" cstate="print"/>
          <a:srcRect l="6123" t="2899" r="12971" b="8696"/>
          <a:stretch>
            <a:fillRect/>
          </a:stretch>
        </p:blipFill>
        <p:spPr bwMode="auto">
          <a:xfrm>
            <a:off x="1" y="0"/>
            <a:ext cx="3903979" cy="3429000"/>
          </a:xfrm>
          <a:prstGeom prst="rect">
            <a:avLst/>
          </a:prstGeom>
          <a:noFill/>
        </p:spPr>
      </p:pic>
      <p:pic>
        <p:nvPicPr>
          <p:cNvPr id="40966" name="Picture 6" descr="https://sibirds.ru/photos/0821/001/08210015401.jpg"/>
          <p:cNvPicPr>
            <a:picLocks noChangeAspect="1" noChangeArrowheads="1"/>
          </p:cNvPicPr>
          <p:nvPr/>
        </p:nvPicPr>
        <p:blipFill>
          <a:blip r:embed="rId3" cstate="print"/>
          <a:srcRect l="14873" t="11393" r="19651" b="20750"/>
          <a:stretch>
            <a:fillRect/>
          </a:stretch>
        </p:blipFill>
        <p:spPr bwMode="auto">
          <a:xfrm>
            <a:off x="0" y="4121696"/>
            <a:ext cx="3960440" cy="2736304"/>
          </a:xfrm>
          <a:prstGeom prst="rect">
            <a:avLst/>
          </a:prstGeom>
          <a:noFill/>
        </p:spPr>
      </p:pic>
      <p:pic>
        <p:nvPicPr>
          <p:cNvPr id="40968" name="Picture 8" descr="https://laplaya-rus.ru/wp-content/uploads/5/4/1/5419506d5e5d2bbf7cf98ecb404fefba.jpeg"/>
          <p:cNvPicPr>
            <a:picLocks noChangeAspect="1" noChangeArrowheads="1"/>
          </p:cNvPicPr>
          <p:nvPr/>
        </p:nvPicPr>
        <p:blipFill>
          <a:blip r:embed="rId4" cstate="print"/>
          <a:srcRect l="9125" t="16667" r="37014" b="16667"/>
          <a:stretch>
            <a:fillRect/>
          </a:stretch>
        </p:blipFill>
        <p:spPr bwMode="auto">
          <a:xfrm>
            <a:off x="6119664" y="4265712"/>
            <a:ext cx="3024336" cy="2592288"/>
          </a:xfrm>
          <a:prstGeom prst="rect">
            <a:avLst/>
          </a:prstGeom>
          <a:noFill/>
        </p:spPr>
      </p:pic>
      <p:pic>
        <p:nvPicPr>
          <p:cNvPr id="40970" name="Picture 10" descr="https://avatars.dzeninfra.ru/get-zen_doc/5234364/pub_63c732010745eb7ccd0f955b_63da7f51f40d2543170f9651/scale_1200"/>
          <p:cNvPicPr>
            <a:picLocks noChangeAspect="1" noChangeArrowheads="1"/>
          </p:cNvPicPr>
          <p:nvPr/>
        </p:nvPicPr>
        <p:blipFill>
          <a:blip r:embed="rId5" cstate="print"/>
          <a:srcRect l="18680" r="19380"/>
          <a:stretch>
            <a:fillRect/>
          </a:stretch>
        </p:blipFill>
        <p:spPr bwMode="auto">
          <a:xfrm>
            <a:off x="5436096" y="1"/>
            <a:ext cx="3707904" cy="4061038"/>
          </a:xfrm>
          <a:prstGeom prst="rect">
            <a:avLst/>
          </a:prstGeom>
          <a:noFill/>
        </p:spPr>
      </p:pic>
      <p:pic>
        <p:nvPicPr>
          <p:cNvPr id="40964" name="Picture 4" descr="https://stihi.ru/pics/2021/03/01/1948.jpg"/>
          <p:cNvPicPr>
            <a:picLocks noChangeAspect="1" noChangeArrowheads="1"/>
          </p:cNvPicPr>
          <p:nvPr/>
        </p:nvPicPr>
        <p:blipFill>
          <a:blip r:embed="rId6" cstate="print"/>
          <a:srcRect l="20444" t="3932" r="15011"/>
          <a:stretch>
            <a:fillRect/>
          </a:stretch>
        </p:blipFill>
        <p:spPr bwMode="auto">
          <a:xfrm>
            <a:off x="3707904" y="1340768"/>
            <a:ext cx="2707329" cy="38610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sun9-77.userapi.com/impg/Blp2yEKcDlNm_3SJL2uHiqlFsl7IgpW0wlGTxw/HaDNAZVVCdQ.jpg?size=1280x856&amp;quality=95&amp;sign=c38ebf72d7d2159cda372f925f095842&amp;c_uniq_tag=vq4HdhO6Co_p4HqTQc8k_UzqbuVrrGBbLl9y-OhbvHM&amp;type=album"/>
          <p:cNvPicPr>
            <a:picLocks noChangeAspect="1" noChangeArrowheads="1"/>
          </p:cNvPicPr>
          <p:nvPr/>
        </p:nvPicPr>
        <p:blipFill>
          <a:blip r:embed="rId2" cstate="print"/>
          <a:srcRect l="14765" t="7792"/>
          <a:stretch>
            <a:fillRect/>
          </a:stretch>
        </p:blipFill>
        <p:spPr bwMode="auto">
          <a:xfrm>
            <a:off x="0" y="0"/>
            <a:ext cx="7066879" cy="5112568"/>
          </a:xfrm>
          <a:prstGeom prst="rect">
            <a:avLst/>
          </a:prstGeom>
          <a:noFill/>
        </p:spPr>
      </p:pic>
      <p:pic>
        <p:nvPicPr>
          <p:cNvPr id="43012" name="Picture 4" descr="https://givotniymir.ru/wp-content/uploads/2018/03/zhivotnye-altajskogo-kraya-opisaniya-nazvaniya-i-osobennosti-zhivotnyx-altaya-65.jpg"/>
          <p:cNvPicPr>
            <a:picLocks noChangeAspect="1" noChangeArrowheads="1"/>
          </p:cNvPicPr>
          <p:nvPr/>
        </p:nvPicPr>
        <p:blipFill>
          <a:blip r:embed="rId3" cstate="print"/>
          <a:srcRect l="26775" r="22826"/>
          <a:stretch>
            <a:fillRect/>
          </a:stretch>
        </p:blipFill>
        <p:spPr bwMode="auto">
          <a:xfrm>
            <a:off x="6372200" y="3374871"/>
            <a:ext cx="2771800" cy="3483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www.4seasons-hotel.ru/photos_gorniy/stati/cve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82" y="3501008"/>
            <a:ext cx="5364118" cy="3356992"/>
          </a:xfrm>
          <a:prstGeom prst="rect">
            <a:avLst/>
          </a:prstGeom>
          <a:noFill/>
        </p:spPr>
      </p:pic>
      <p:pic>
        <p:nvPicPr>
          <p:cNvPr id="44036" name="Picture 4" descr="https://i.pinimg.com/originals/8e/81/1a/8e811a24ce59180d4ea3fd234d8459c9.jpg"/>
          <p:cNvPicPr>
            <a:picLocks noChangeAspect="1" noChangeArrowheads="1"/>
          </p:cNvPicPr>
          <p:nvPr/>
        </p:nvPicPr>
        <p:blipFill>
          <a:blip r:embed="rId3" cstate="print"/>
          <a:srcRect l="11110" t="9594" r="8658" b="17942"/>
          <a:stretch>
            <a:fillRect/>
          </a:stretch>
        </p:blipFill>
        <p:spPr bwMode="auto">
          <a:xfrm>
            <a:off x="-1" y="0"/>
            <a:ext cx="6170273" cy="371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molecula-sport.ru/wp-content/uploads/2023/10/699300-reka-ob-novosibirskoi-oblasti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690730" cy="4653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87624" y="4725144"/>
            <a:ext cx="6480720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Алтайские реки отличаются стремительным течением. Некоторые изобилует препятствиями в виде водопадов, порогов.</a:t>
            </a:r>
          </a:p>
          <a:p>
            <a:pPr>
              <a:buFontTx/>
              <a:buChar char="-"/>
            </a:pPr>
            <a:r>
              <a:rPr lang="ru-RU" dirty="0" smtClean="0"/>
              <a:t>Обь(5410 км)</a:t>
            </a:r>
          </a:p>
          <a:p>
            <a:pPr>
              <a:buFontTx/>
              <a:buChar char="-"/>
            </a:pPr>
            <a:r>
              <a:rPr lang="ru-RU" dirty="0" smtClean="0"/>
              <a:t>-Катунь(688 км)</a:t>
            </a:r>
          </a:p>
          <a:p>
            <a:pPr>
              <a:buFontTx/>
              <a:buChar char="-"/>
            </a:pPr>
            <a:r>
              <a:rPr lang="ru-RU" dirty="0" smtClean="0"/>
              <a:t>Бия(301 км)</a:t>
            </a:r>
          </a:p>
          <a:p>
            <a:pPr>
              <a:buFontTx/>
              <a:buChar char="-"/>
            </a:pPr>
            <a:r>
              <a:rPr lang="ru-RU" dirty="0" smtClean="0"/>
              <a:t>Алей (858 км) и другие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sportishka.com/uploads/posts/2022-03/1646986078_10-sportishka-com-p-respublika-altai-teletskoe-ozero-turizm-kr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1196752"/>
            <a:ext cx="8100392" cy="56612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87824" y="476672"/>
            <a:ext cx="2905154" cy="58477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/>
              <a:t>Телецкое озеро</a:t>
            </a:r>
            <a:endParaRPr lang="ru-RU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cherepah.ru/wp-content/uploads/2/9/4/2946fdccb9b2340041b000b27b5982fb.jpeg"/>
          <p:cNvPicPr>
            <a:picLocks noChangeAspect="1" noChangeArrowheads="1"/>
          </p:cNvPicPr>
          <p:nvPr/>
        </p:nvPicPr>
        <p:blipFill>
          <a:blip r:embed="rId2" cstate="print"/>
          <a:srcRect l="26543" t="12709" r="5958" b="10972"/>
          <a:stretch>
            <a:fillRect/>
          </a:stretch>
        </p:blipFill>
        <p:spPr bwMode="auto">
          <a:xfrm>
            <a:off x="1043608" y="3933056"/>
            <a:ext cx="4644008" cy="2924944"/>
          </a:xfrm>
          <a:prstGeom prst="rect">
            <a:avLst/>
          </a:prstGeom>
          <a:noFill/>
        </p:spPr>
      </p:pic>
      <p:pic>
        <p:nvPicPr>
          <p:cNvPr id="47110" name="Picture 6" descr="https://klike.net/uploads/posts/2023-02/1676956166_3-26.jpg"/>
          <p:cNvPicPr>
            <a:picLocks noChangeAspect="1" noChangeArrowheads="1"/>
          </p:cNvPicPr>
          <p:nvPr/>
        </p:nvPicPr>
        <p:blipFill>
          <a:blip r:embed="rId3" cstate="print"/>
          <a:srcRect l="23474" t="5541" r="16966" b="3279"/>
          <a:stretch>
            <a:fillRect/>
          </a:stretch>
        </p:blipFill>
        <p:spPr bwMode="auto">
          <a:xfrm>
            <a:off x="5724128" y="692696"/>
            <a:ext cx="2952328" cy="5955639"/>
          </a:xfrm>
          <a:prstGeom prst="rect">
            <a:avLst/>
          </a:prstGeom>
          <a:noFill/>
        </p:spPr>
      </p:pic>
      <p:pic>
        <p:nvPicPr>
          <p:cNvPr id="47112" name="Picture 8" descr="https://img-fotki.yandex.ru/get/9153/137106206.35a/0_c6c57_e485fdb3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793100"/>
            <a:ext cx="4464496" cy="31125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18A169-19B2-5E89-B9CC-73014D012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Удивительные цветы высокогорья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CAD9C6A-A353-42F7-4479-BA1BAD749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600" y="1124744"/>
            <a:ext cx="3456384" cy="6697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Пион уклоняющийся или Марьин </a:t>
            </a:r>
            <a:r>
              <a:rPr lang="ru-RU" sz="1600" dirty="0" smtClean="0">
                <a:solidFill>
                  <a:schemeClr val="tx1"/>
                </a:solidFill>
              </a:rPr>
              <a:t>корень-Растение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56D625BC-2D00-EEE3-5A5A-E759A267DB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7129" t="24061" r="3756"/>
          <a:stretch>
            <a:fillRect/>
          </a:stretch>
        </p:blipFill>
        <p:spPr>
          <a:xfrm>
            <a:off x="971600" y="1916832"/>
            <a:ext cx="3600400" cy="2045386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45911DC-84E0-018E-3D2C-BE2D8A619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4008" y="1052737"/>
            <a:ext cx="4041775" cy="6480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РОДИОЛА РОЗОВАЯ ИЛИ ЗОЛОТОЙ </a:t>
            </a:r>
            <a:r>
              <a:rPr lang="ru-RU" sz="1600" dirty="0" err="1" smtClean="0">
                <a:solidFill>
                  <a:schemeClr val="tx1"/>
                </a:solidFill>
              </a:rPr>
              <a:t>КОРЕНЬ-Препараты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010D3F7D-282F-B34C-65CE-699277053ED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t="21358" r="28736"/>
          <a:stretch>
            <a:fillRect/>
          </a:stretch>
        </p:blipFill>
        <p:spPr>
          <a:xfrm>
            <a:off x="4932040" y="1844824"/>
            <a:ext cx="3384376" cy="2121099"/>
          </a:xfrm>
          <a:prstGeom prst="rect">
            <a:avLst/>
          </a:prstGeom>
        </p:spPr>
      </p:pic>
      <p:pic>
        <p:nvPicPr>
          <p:cNvPr id="9" name="Объект 6">
            <a:extLst>
              <a:ext uri="{FF2B5EF4-FFF2-40B4-BE49-F238E27FC236}">
                <a16:creationId xmlns:a16="http://schemas.microsoft.com/office/drawing/2014/main" xmlns="" id="{73E39F00-E0CD-5B23-B052-ECF3276D68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18224" r="9036" b="10703"/>
          <a:stretch>
            <a:fillRect/>
          </a:stretch>
        </p:blipFill>
        <p:spPr>
          <a:xfrm>
            <a:off x="1187624" y="4373724"/>
            <a:ext cx="3312368" cy="2484276"/>
          </a:xfrm>
          <a:prstGeom prst="rect">
            <a:avLst/>
          </a:prstGeom>
        </p:spPr>
      </p:pic>
      <p:pic>
        <p:nvPicPr>
          <p:cNvPr id="10" name="Объект 7">
            <a:extLst>
              <a:ext uri="{FF2B5EF4-FFF2-40B4-BE49-F238E27FC236}">
                <a16:creationId xmlns:a16="http://schemas.microsoft.com/office/drawing/2014/main" xmlns="" id="{497CC6B1-2516-114E-4864-0ABB27FA28C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487600"/>
            <a:ext cx="3528392" cy="23704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47664" y="4005064"/>
            <a:ext cx="242412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Камнеломка азиатская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64088" y="4077072"/>
            <a:ext cx="238629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err="1" smtClean="0"/>
              <a:t>Красивоцвет</a:t>
            </a:r>
            <a:r>
              <a:rPr lang="ru-RU" dirty="0" smtClean="0"/>
              <a:t> </a:t>
            </a:r>
            <a:r>
              <a:rPr lang="ru-RU" dirty="0" err="1" smtClean="0"/>
              <a:t>саянский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67248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87D3C7-222B-C539-3D8C-376A57789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560" y="692696"/>
            <a:ext cx="874440" cy="77809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9B59715-A0DF-1C15-FD1A-B53A2C942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15816" y="260648"/>
            <a:ext cx="2592288" cy="6397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Крупка горная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CA896D29-4536-6197-5EBF-FF4E2A2203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7823" t="18761" r="18448" b="17239"/>
          <a:stretch>
            <a:fillRect/>
          </a:stretch>
        </p:blipFill>
        <p:spPr>
          <a:xfrm>
            <a:off x="0" y="0"/>
            <a:ext cx="2866026" cy="2564904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340D055-E7E7-10BC-6BE9-B6CF02451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5576" y="3068960"/>
            <a:ext cx="3024335" cy="5040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Купальница лиловая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B767CDBA-B789-AE0F-A1C0-E534DACD66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26724" t="4000" b="10000"/>
          <a:stretch>
            <a:fillRect/>
          </a:stretch>
        </p:blipFill>
        <p:spPr>
          <a:xfrm>
            <a:off x="755576" y="3761656"/>
            <a:ext cx="2961655" cy="3096344"/>
          </a:xfrm>
          <a:prstGeom prst="rect">
            <a:avLst/>
          </a:prstGeom>
        </p:spPr>
      </p:pic>
      <p:pic>
        <p:nvPicPr>
          <p:cNvPr id="9" name="Объект 6">
            <a:extLst>
              <a:ext uri="{FF2B5EF4-FFF2-40B4-BE49-F238E27FC236}">
                <a16:creationId xmlns:a16="http://schemas.microsoft.com/office/drawing/2014/main" xmlns="" id="{246F0E29-541E-0ADE-C7FD-F64D0573A6C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645024"/>
            <a:ext cx="3312368" cy="300885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72000" y="3068960"/>
            <a:ext cx="273630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err="1" smtClean="0"/>
              <a:t>Родиола</a:t>
            </a:r>
            <a:r>
              <a:rPr lang="ru-RU" sz="2400" dirty="0" smtClean="0"/>
              <a:t> розовая</a:t>
            </a:r>
            <a:endParaRPr lang="ru-RU" sz="2400" dirty="0"/>
          </a:p>
        </p:txBody>
      </p:sp>
      <p:pic>
        <p:nvPicPr>
          <p:cNvPr id="11" name="Объект 7">
            <a:extLst>
              <a:ext uri="{FF2B5EF4-FFF2-40B4-BE49-F238E27FC236}">
                <a16:creationId xmlns:a16="http://schemas.microsoft.com/office/drawing/2014/main" xmlns="" id="{7F5A987A-8670-CC14-F51C-5069D18B9C6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404664"/>
            <a:ext cx="3419872" cy="262354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131840" y="1556792"/>
            <a:ext cx="249318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dirty="0" smtClean="0"/>
              <a:t>Горечавка</a:t>
            </a:r>
          </a:p>
          <a:p>
            <a:pPr algn="ctr"/>
            <a:r>
              <a:rPr lang="ru-RU" dirty="0" smtClean="0"/>
              <a:t> </a:t>
            </a:r>
            <a:r>
              <a:rPr lang="ru-RU" sz="2400" dirty="0" smtClean="0"/>
              <a:t>крупноцветковая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25229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 descr="https://s15.stc.yc.kpcdn.net/share/i/12/11277898/wr-96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132" name="AutoShape 4" descr="https://s15.stc.yc.kpcdn.net/share/i/12/11277898/wr-96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8134" name="Picture 6" descr="https://static.tildacdn.com/tild3934-3665-4463-b061-333063616365/tild3966-3666-4637-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kartoman.ru/wp-content/uploads/2012/02/karta_altaya_po_rayon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548680"/>
            <a:ext cx="6624736" cy="6309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bed134c398854e4bf05f7faee82b22cef.jpg"/>
          <p:cNvPicPr>
            <a:picLocks noChangeAspect="1"/>
          </p:cNvPicPr>
          <p:nvPr/>
        </p:nvPicPr>
        <p:blipFill>
          <a:blip r:embed="rId2" cstate="print"/>
          <a:srcRect l="7563" t="8389" r="7984" b="7724"/>
          <a:stretch>
            <a:fillRect/>
          </a:stretch>
        </p:blipFill>
        <p:spPr>
          <a:xfrm>
            <a:off x="323528" y="3068960"/>
            <a:ext cx="4571758" cy="341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Гузель\Desktop\png-clipart-altai-republic-republics-of-russia-i-coat-of-arms-of-russia-altai-republic-republics-of-russia.png"/>
          <p:cNvPicPr>
            <a:picLocks noChangeAspect="1" noChangeArrowheads="1"/>
          </p:cNvPicPr>
          <p:nvPr/>
        </p:nvPicPr>
        <p:blipFill>
          <a:blip r:embed="rId3" cstate="print"/>
          <a:srcRect l="17720" t="2128" r="17031" b="2128"/>
          <a:stretch>
            <a:fillRect/>
          </a:stretch>
        </p:blipFill>
        <p:spPr bwMode="auto">
          <a:xfrm>
            <a:off x="5076056" y="764704"/>
            <a:ext cx="3816424" cy="37334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580112" y="5085184"/>
            <a:ext cx="29810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Герб</a:t>
            </a:r>
            <a:r>
              <a:rPr lang="ru-RU" sz="4400" dirty="0" smtClean="0"/>
              <a:t> </a:t>
            </a:r>
            <a:r>
              <a:rPr lang="ru-RU" sz="4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Алтая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5656" y="1988840"/>
            <a:ext cx="3125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Флаг</a:t>
            </a:r>
            <a:r>
              <a:rPr lang="ru-RU" sz="4400" dirty="0" smtClean="0"/>
              <a:t> </a:t>
            </a:r>
            <a:r>
              <a:rPr lang="ru-RU" sz="4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Алтая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Достопримечательности</a:t>
            </a:r>
            <a:endParaRPr lang="es-ES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0E905B76-CCE7-C287-73C2-002495CC8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412776"/>
            <a:ext cx="6795740" cy="45259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BB75FED-D431-8C6E-7A5A-C3E2D2BDE94C}"/>
              </a:ext>
            </a:extLst>
          </p:cNvPr>
          <p:cNvSpPr txBox="1"/>
          <p:nvPr/>
        </p:nvSpPr>
        <p:spPr>
          <a:xfrm>
            <a:off x="5364088" y="1844824"/>
            <a:ext cx="2763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Свято-Макарьевский храм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04143F-97EE-F39F-5483-C1667B9C4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Памятники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55430CE-B094-ABDE-7C37-32CBEF93F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169775"/>
            <a:ext cx="6109505" cy="52565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D3BCE98-1D52-7D6D-4365-62D938E61EFA}"/>
              </a:ext>
            </a:extLst>
          </p:cNvPr>
          <p:cNvSpPr txBox="1"/>
          <p:nvPr/>
        </p:nvSpPr>
        <p:spPr>
          <a:xfrm>
            <a:off x="5724128" y="2474893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Памятник Виктору Цою</a:t>
            </a:r>
          </a:p>
        </p:txBody>
      </p:sp>
    </p:spTree>
    <p:extLst>
      <p:ext uri="{BB962C8B-B14F-4D97-AF65-F5344CB8AC3E}">
        <p14:creationId xmlns:p14="http://schemas.microsoft.com/office/powerpoint/2010/main" xmlns="" val="1357926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5AB4C8-1EAB-AB68-6B6C-753A078F4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Памятник В.М. Шукшину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18442DF-4597-D3F4-4BAD-7CD02A14A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34145" y="1600200"/>
            <a:ext cx="680595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846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25F85E-3C19-DC60-39D9-59CAFF58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51" y="162471"/>
            <a:ext cx="8229600" cy="1143000"/>
          </a:xfrm>
        </p:spPr>
        <p:txBody>
          <a:bodyPr/>
          <a:lstStyle/>
          <a:p>
            <a:r>
              <a:rPr lang="ru-RU" dirty="0"/>
              <a:t>Денисова пещера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4587FA14-78C2-AFD5-423E-2B25DB816D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16832"/>
            <a:ext cx="4356316" cy="3888432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EBC0FEC-89E1-8743-5608-8909CFB3B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2040" y="1598066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Дени́сова пеще́ра— пещера в Солонешенском районе Алтайского края России, природный и археологический памятник. Здесь были впервые найдены ископаемые останки вымершего подвида людей — денисовцев.</a:t>
            </a:r>
          </a:p>
        </p:txBody>
      </p:sp>
    </p:spTree>
    <p:extLst>
      <p:ext uri="{BB962C8B-B14F-4D97-AF65-F5344CB8AC3E}">
        <p14:creationId xmlns:p14="http://schemas.microsoft.com/office/powerpoint/2010/main" xmlns="" val="2435385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25DFFC-D18A-B09E-A9E0-5B3F79C37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9885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>Каскад водопадов на реке Шинок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7135A79-AF08-FA6E-5709-ACCA36878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628800"/>
            <a:ext cx="4040188" cy="44973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Каскад водопадов на реке Шинок относится к числу самых грандиозных природных объектов Алтая. Расположенные в Солонешенском районе, на границе Алтайского края и Горного Алтая водопады привлекают множество туристов, несмотря на то, что добраться до них довольно сложно. Ближайший населенный пункт село Тог-Алтай находится в 10 км.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EA05FDED-6763-B625-A5CB-98A33D1342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396073"/>
            <a:ext cx="3528392" cy="496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2494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f.ppt-online.org/files1/slide/z/zYJElXwt5K1oOsiveCnpN7yh4BPAWH2qLIRQdSjFZb/slide-2.jpg"/>
          <p:cNvPicPr>
            <a:picLocks noChangeAspect="1" noChangeArrowheads="1"/>
          </p:cNvPicPr>
          <p:nvPr/>
        </p:nvPicPr>
        <p:blipFill>
          <a:blip r:embed="rId2" cstate="print"/>
          <a:srcRect l="8988" t="18667" r="8120" b="20000"/>
          <a:stretch>
            <a:fillRect/>
          </a:stretch>
        </p:blipFill>
        <p:spPr bwMode="auto">
          <a:xfrm>
            <a:off x="1619672" y="908720"/>
            <a:ext cx="5976664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19672" y="4509120"/>
            <a:ext cx="6048672" cy="25853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t"/>
            <a:r>
              <a:rPr lang="ru-RU" dirty="0" smtClean="0"/>
              <a:t>Дата образования :25  октября 1990 года</a:t>
            </a:r>
          </a:p>
          <a:p>
            <a:pPr fontAlgn="t"/>
            <a:r>
              <a:rPr lang="ru-RU" dirty="0" smtClean="0"/>
              <a:t>Площадь : 92 903 км²</a:t>
            </a:r>
          </a:p>
          <a:p>
            <a:pPr fontAlgn="t"/>
            <a:r>
              <a:rPr lang="ru-RU" dirty="0" smtClean="0"/>
              <a:t>Крупнейший город: Горно-Алтайск</a:t>
            </a:r>
          </a:p>
          <a:p>
            <a:pPr fontAlgn="t"/>
            <a:r>
              <a:rPr lang="ru-RU" dirty="0" smtClean="0"/>
              <a:t>Федеральный округ: Сибирский федеральный округ </a:t>
            </a:r>
          </a:p>
          <a:p>
            <a:pPr fontAlgn="t"/>
            <a:r>
              <a:rPr lang="ru-RU" dirty="0" smtClean="0"/>
              <a:t>Население: 210 769</a:t>
            </a:r>
            <a:r>
              <a:rPr lang="ru-RU" baseline="30000" dirty="0" smtClean="0"/>
              <a:t> </a:t>
            </a:r>
            <a:r>
              <a:rPr lang="ru-RU" dirty="0" smtClean="0"/>
              <a:t>человек (на 2023 г.)</a:t>
            </a:r>
          </a:p>
          <a:p>
            <a:pPr fontAlgn="t"/>
            <a:r>
              <a:rPr lang="ru-RU" dirty="0" smtClean="0"/>
              <a:t>Официальные языки: алтайский</a:t>
            </a:r>
            <a:r>
              <a:rPr lang="ru-RU" smtClean="0"/>
              <a:t>, русский</a:t>
            </a:r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08104" y="1124744"/>
            <a:ext cx="1872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3"/>
              </a:rPr>
              <a:t>50°55′00″ с. </a:t>
            </a:r>
            <a:r>
              <a:rPr lang="ru-RU" u="sng" dirty="0" err="1" smtClean="0">
                <a:hlinkClick r:id="rId3"/>
              </a:rPr>
              <a:t>ш</a:t>
            </a:r>
            <a:r>
              <a:rPr lang="ru-RU" u="sng" dirty="0" smtClean="0">
                <a:hlinkClick r:id="rId3"/>
              </a:rPr>
              <a:t>. 86°55′00″ в. д.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vsegda-pomnim.com/uploads/posts/2022-04/1648761461_11-vsegda-pomnim-com-p-kucherlinskie-ozera-altai-foto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sportishka.com/uploads/posts/2022-02/thumbs/1645506153_53-sportishka-com-p-zolotie-gori-altaya-turizm-krasivo-foto-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ild3962-3233-4331-a334-636461643534__ph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nastol.com.ua/pic/201908/1920x1080/nastol.com.ua-3537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nastol.com.ua/pic/201908/1920x1080/nastol.com.ua-3537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4" name="AutoShape 6" descr="https://cutewallpaper.org/21/spiritual-revival-backgrounds/About-Us-Good-Word-Revival-Church,-Durha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8" name="Picture 10" descr="https://altai-republic.ru/upload/iblock/7ae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389"/>
            <a:ext cx="5148064" cy="3428611"/>
          </a:xfrm>
          <a:prstGeom prst="rect">
            <a:avLst/>
          </a:prstGeom>
          <a:noFill/>
        </p:spPr>
      </p:pic>
      <p:pic>
        <p:nvPicPr>
          <p:cNvPr id="37900" name="Picture 12" descr="https://probiysk.ru/images/misc/i/gallery/48794/27479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9" y="0"/>
            <a:ext cx="5940152" cy="3973962"/>
          </a:xfrm>
          <a:prstGeom prst="rect">
            <a:avLst/>
          </a:prstGeom>
          <a:noFill/>
        </p:spPr>
      </p:pic>
      <p:pic>
        <p:nvPicPr>
          <p:cNvPr id="37904" name="Picture 16" descr="https://sun9-57.userapi.com/impf/DiG39rb_DKTPePNOU7Ekf0-3FvLuN3RQy_hOvA/3qA6jvdl8fU.jpg?size=900x596&amp;quality=96&amp;sign=41d9d083138431127a5f54db586f9883&amp;c_uniq_tag=JVLLNdGJksbGMAU-YrTl74tQ66iw5eoQE5syhTqCzYs&amp;type=album"/>
          <p:cNvPicPr>
            <a:picLocks noChangeAspect="1" noChangeArrowheads="1"/>
          </p:cNvPicPr>
          <p:nvPr/>
        </p:nvPicPr>
        <p:blipFill>
          <a:blip r:embed="rId4" cstate="print"/>
          <a:srcRect l="6863" t="3846" r="9085"/>
          <a:stretch>
            <a:fillRect/>
          </a:stretch>
        </p:blipFill>
        <p:spPr bwMode="auto">
          <a:xfrm>
            <a:off x="5283074" y="3933056"/>
            <a:ext cx="3860926" cy="29249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79512" y="1628800"/>
            <a:ext cx="2915816" cy="14465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Население</a:t>
            </a:r>
            <a:r>
              <a:rPr lang="ru-RU" dirty="0" smtClean="0"/>
              <a:t> </a:t>
            </a:r>
            <a:r>
              <a:rPr lang="ru-RU" sz="4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Алтая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s://www.gorno-altaisk.ru/assets/images/2016/06/ans-alt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6237" y="0"/>
            <a:ext cx="5247764" cy="3501008"/>
          </a:xfrm>
          <a:prstGeom prst="rect">
            <a:avLst/>
          </a:prstGeom>
          <a:noFill/>
        </p:spPr>
      </p:pic>
      <p:pic>
        <p:nvPicPr>
          <p:cNvPr id="2" name="Picture 14" descr="https://static.akipress.org/127/.storage/usernews/images/kod_kyrgyzov/2016/e233622106877344973f25bc13fcbb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0"/>
            <a:ext cx="5683560" cy="3789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static.tildacdn.com/tild6465-6430-4261-b638-353430333062/Nature___Mountains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alStatus xmlns="9d035d7d-02e5-4a00-8b62-9a556aabc7b5">ApprovedAutomatic</ApprovalStatus>
    <BlockPublish xmlns="9d035d7d-02e5-4a00-8b62-9a556aabc7b5" xsi:nil="true"/>
    <EditorialTags xmlns="9d035d7d-02e5-4a00-8b62-9a556aabc7b5" xsi:nil="true"/>
    <MarketSpecific xmlns="9d035d7d-02e5-4a00-8b62-9a556aabc7b5" xsi:nil="true"/>
    <TPLaunchHelpLinkType xmlns="9d035d7d-02e5-4a00-8b62-9a556aabc7b5">Template</TPLaunchHelpLinkType>
    <TPNamespace xmlns="9d035d7d-02e5-4a00-8b62-9a556aabc7b5" xsi:nil="true"/>
    <TemplateTemplateType xmlns="9d035d7d-02e5-4a00-8b62-9a556aabc7b5">PowerPoint 12 Default</TemplateTemplateType>
    <UANotes xmlns="9d035d7d-02e5-4a00-8b62-9a556aabc7b5" xsi:nil="true"/>
    <VoteCount xmlns="9d035d7d-02e5-4a00-8b62-9a556aabc7b5" xsi:nil="true"/>
    <HandoffToMSDN xmlns="9d035d7d-02e5-4a00-8b62-9a556aabc7b5" xsi:nil="true"/>
    <OriginAsset xmlns="9d035d7d-02e5-4a00-8b62-9a556aabc7b5" xsi:nil="true"/>
    <PublishTargets xmlns="9d035d7d-02e5-4a00-8b62-9a556aabc7b5">OfficeOnline</PublishTargets>
    <AssetType xmlns="9d035d7d-02e5-4a00-8b62-9a556aabc7b5" xsi:nil="true"/>
    <IntlLangReview xmlns="9d035d7d-02e5-4a00-8b62-9a556aabc7b5" xsi:nil="true"/>
    <NumericId xmlns="9d035d7d-02e5-4a00-8b62-9a556aabc7b5" xsi:nil="true"/>
    <OOCacheId xmlns="9d035d7d-02e5-4a00-8b62-9a556aabc7b5">abd2881a-9936-4804-985c-17f323d619bc</OOCacheId>
    <ClipArtFilename xmlns="9d035d7d-02e5-4a00-8b62-9a556aabc7b5" xsi:nil="true"/>
    <OpenTemplate xmlns="9d035d7d-02e5-4a00-8b62-9a556aabc7b5">true</OpenTemplate>
    <TPExecutable xmlns="9d035d7d-02e5-4a00-8b62-9a556aabc7b5" xsi:nil="true"/>
    <LastHandOff xmlns="9d035d7d-02e5-4a00-8b62-9a556aabc7b5" xsi:nil="true"/>
    <TPLaunchHelpLink xmlns="9d035d7d-02e5-4a00-8b62-9a556aabc7b5" xsi:nil="true"/>
    <Providers xmlns="9d035d7d-02e5-4a00-8b62-9a556aabc7b5">1|PN101970760| | </Providers>
    <TPAppVersion xmlns="9d035d7d-02e5-4a00-8b62-9a556aabc7b5" xsi:nil="true"/>
    <IsSearchable xmlns="9d035d7d-02e5-4a00-8b62-9a556aabc7b5">false</IsSearchable>
    <EditorialStatus xmlns="9d035d7d-02e5-4a00-8b62-9a556aabc7b5">Complete</EditorialStatus>
    <UALocComments xmlns="9d035d7d-02e5-4a00-8b62-9a556aabc7b5" xsi:nil="true"/>
    <CSXHash xmlns="9d035d7d-02e5-4a00-8b62-9a556aabc7b5">c3xFa80xTIJa/tuvceIi19qkUoVjcefYZTNrgIFMOp0=</CSXHash>
    <DirectSourceMarket xmlns="9d035d7d-02e5-4a00-8b62-9a556aabc7b5" xsi:nil="true"/>
    <DSATActionTaken xmlns="9d035d7d-02e5-4a00-8b62-9a556aabc7b5" xsi:nil="true"/>
    <PolicheckWords xmlns="9d035d7d-02e5-4a00-8b62-9a556aabc7b5" xsi:nil="true"/>
    <BugNumber xmlns="9d035d7d-02e5-4a00-8b62-9a556aabc7b5" xsi:nil="true"/>
    <Downloads xmlns="9d035d7d-02e5-4a00-8b62-9a556aabc7b5">0</Downloads>
    <ThumbnailAssetId xmlns="9d035d7d-02e5-4a00-8b62-9a556aabc7b5" xsi:nil="true"/>
    <TrustLevel xmlns="9d035d7d-02e5-4a00-8b62-9a556aabc7b5">2 Community Trusted</TrustLevel>
    <UALocRecommendation xmlns="9d035d7d-02e5-4a00-8b62-9a556aabc7b5">Localize</UALocRecommendation>
    <TPApplication xmlns="9d035d7d-02e5-4a00-8b62-9a556aabc7b5" xsi:nil="true"/>
    <AssetId xmlns="9d035d7d-02e5-4a00-8b62-9a556aabc7b5">TP102483574</AssetId>
    <APEditor xmlns="9d035d7d-02e5-4a00-8b62-9a556aabc7b5">
      <UserInfo>
        <DisplayName/>
        <AccountId xsi:nil="true"/>
        <AccountType/>
      </UserInfo>
    </APEditor>
    <PrimaryImageGen xmlns="9d035d7d-02e5-4a00-8b62-9a556aabc7b5">true</PrimaryImageGen>
    <TPInstallLocation xmlns="9d035d7d-02e5-4a00-8b62-9a556aabc7b5" xsi:nil="true"/>
    <Manager xmlns="9d035d7d-02e5-4a00-8b62-9a556aabc7b5" xsi:nil="true"/>
    <ParentAssetId xmlns="9d035d7d-02e5-4a00-8b62-9a556aabc7b5">TC102483575</ParentAssetId>
    <SubmitterId xmlns="9d035d7d-02e5-4a00-8b62-9a556aabc7b5">S-1-10-0-6-35757-842399744</SubmitterId>
    <TemplateStatus xmlns="9d035d7d-02e5-4a00-8b62-9a556aabc7b5" xsi:nil="true"/>
    <APAuthor xmlns="9d035d7d-02e5-4a00-8b62-9a556aabc7b5">
      <UserInfo>
        <DisplayName/>
        <AccountId>587</AccountId>
        <AccountType/>
      </UserInfo>
    </APAuthor>
    <TPCommandLine xmlns="9d035d7d-02e5-4a00-8b62-9a556aabc7b5" xsi:nil="true"/>
    <APDescription xmlns="9d035d7d-02e5-4a00-8b62-9a556aabc7b5" xsi:nil="true"/>
    <UAProjectedTotalWords xmlns="9d035d7d-02e5-4a00-8b62-9a556aabc7b5" xsi:nil="true"/>
    <Provider xmlns="9d035d7d-02e5-4a00-8b62-9a556aabc7b5" xsi:nil="true"/>
    <ApprovalLog xmlns="9d035d7d-02e5-4a00-8b62-9a556aabc7b5" xsi:nil="true"/>
    <Component xmlns="91e8d559-4d54-460d-ba58-5d5027f88b4d" xsi:nil="true"/>
    <LastPublishResultLookup xmlns="9d035d7d-02e5-4a00-8b62-9a556aabc7b5" xsi:nil="true"/>
    <BusinessGroup xmlns="9d035d7d-02e5-4a00-8b62-9a556aabc7b5" xsi:nil="true"/>
    <PublishStatusLookup xmlns="9d035d7d-02e5-4a00-8b62-9a556aabc7b5">
      <Value>282140</Value>
      <Value>423858</Value>
    </PublishStatusLookup>
    <SourceTitle xmlns="9d035d7d-02e5-4a00-8b62-9a556aabc7b5" xsi:nil="true"/>
    <AcquiredFrom xmlns="9d035d7d-02e5-4a00-8b62-9a556aabc7b5">Internal MS</AcquiredFrom>
    <CSXSubmissionMarket xmlns="9d035d7d-02e5-4a00-8b62-9a556aabc7b5">3</CSXSubmissionMarket>
    <Markets xmlns="9d035d7d-02e5-4a00-8b62-9a556aabc7b5">
      <Value>3</Value>
    </Markets>
    <OriginalSourceMarket xmlns="9d035d7d-02e5-4a00-8b62-9a556aabc7b5" xsi:nil="true"/>
    <ArtSampleDocs xmlns="9d035d7d-02e5-4a00-8b62-9a556aabc7b5" xsi:nil="true"/>
    <ShowIn xmlns="9d035d7d-02e5-4a00-8b62-9a556aabc7b5">Show everywhere</ShowIn>
    <TPClientViewer xmlns="9d035d7d-02e5-4a00-8b62-9a556aabc7b5" xsi:nil="true"/>
    <IntlLangReviewDate xmlns="9d035d7d-02e5-4a00-8b62-9a556aabc7b5" xsi:nil="true"/>
    <TPFriendlyName xmlns="9d035d7d-02e5-4a00-8b62-9a556aabc7b5" xsi:nil="true"/>
    <AverageRating xmlns="9d035d7d-02e5-4a00-8b62-9a556aabc7b5" xsi:nil="true"/>
    <AssetStart xmlns="9d035d7d-02e5-4a00-8b62-9a556aabc7b5">2011-01-17T14:02:31+00:00</AssetStart>
    <TPComponent xmlns="9d035d7d-02e5-4a00-8b62-9a556aabc7b5" xsi:nil="true"/>
    <CrawlForDependencies xmlns="9d035d7d-02e5-4a00-8b62-9a556aabc7b5">false</CrawlForDependencies>
    <FriendlyTitle xmlns="9d035d7d-02e5-4a00-8b62-9a556aabc7b5" xsi:nil="true"/>
    <LastModifiedDateTime xmlns="9d035d7d-02e5-4a00-8b62-9a556aabc7b5" xsi:nil="true"/>
    <LegacyData xmlns="9d035d7d-02e5-4a00-8b62-9a556aabc7b5" xsi:nil="true"/>
    <Milestone xmlns="9d035d7d-02e5-4a00-8b62-9a556aabc7b5" xsi:nil="true"/>
    <TimesCloned xmlns="9d035d7d-02e5-4a00-8b62-9a556aabc7b5" xsi:nil="true"/>
    <ContentItem xmlns="9d035d7d-02e5-4a00-8b62-9a556aabc7b5" xsi:nil="true"/>
    <IsDeleted xmlns="9d035d7d-02e5-4a00-8b62-9a556aabc7b5">false</IsDeleted>
    <UACurrentWords xmlns="9d035d7d-02e5-4a00-8b62-9a556aabc7b5" xsi:nil="true"/>
    <AssetExpire xmlns="9d035d7d-02e5-4a00-8b62-9a556aabc7b5">2100-01-01T00:00:00+00:00</AssetExpire>
    <Description0 xmlns="91e8d559-4d54-460d-ba58-5d5027f88b4d" xsi:nil="true"/>
    <MachineTranslated xmlns="9d035d7d-02e5-4a00-8b62-9a556aabc7b5">false</MachineTranslated>
    <OutputCachingOn xmlns="9d035d7d-02e5-4a00-8b62-9a556aabc7b5">false</OutputCachingOn>
    <PlannedPubDate xmlns="9d035d7d-02e5-4a00-8b62-9a556aabc7b5" xsi:nil="true"/>
    <CSXUpdate xmlns="9d035d7d-02e5-4a00-8b62-9a556aabc7b5">false</CSXUpdate>
    <IntlLangReviewer xmlns="9d035d7d-02e5-4a00-8b62-9a556aabc7b5" xsi:nil="true"/>
    <IntlLocPriority xmlns="9d035d7d-02e5-4a00-8b62-9a556aabc7b5" xsi:nil="true"/>
    <CSXSubmissionDate xmlns="9d035d7d-02e5-4a00-8b62-9a556aabc7b5">2011-01-17T14:02:31+00:00</CSXSubmissionDate>
    <InternalTagsTaxHTField0 xmlns="9d035d7d-02e5-4a00-8b62-9a556aabc7b5">
      <Terms xmlns="http://schemas.microsoft.com/office/infopath/2007/PartnerControls"/>
    </InternalTagsTaxHTField0>
    <LocComments xmlns="9d035d7d-02e5-4a00-8b62-9a556aabc7b5" xsi:nil="true"/>
    <LocProcessedForMarketsLookup xmlns="9d035d7d-02e5-4a00-8b62-9a556aabc7b5" xsi:nil="true"/>
    <LocOverallHandbackStatusLookup xmlns="9d035d7d-02e5-4a00-8b62-9a556aabc7b5" xsi:nil="true"/>
    <LocLastLocAttemptVersionLookup xmlns="9d035d7d-02e5-4a00-8b62-9a556aabc7b5">808</LocLastLocAttemptVersionLookup>
    <LocNewPublishedVersionLookup xmlns="9d035d7d-02e5-4a00-8b62-9a556aabc7b5" xsi:nil="true"/>
    <LocProcessedForHandoffsLookup xmlns="9d035d7d-02e5-4a00-8b62-9a556aabc7b5" xsi:nil="true"/>
    <CampaignTagsTaxHTField0 xmlns="9d035d7d-02e5-4a00-8b62-9a556aabc7b5">
      <Terms xmlns="http://schemas.microsoft.com/office/infopath/2007/PartnerControls"/>
    </CampaignTagsTaxHTField0>
    <LocLastLocAttemptVersionTypeLookup xmlns="9d035d7d-02e5-4a00-8b62-9a556aabc7b5" xsi:nil="true"/>
    <LocOverallLocStatusLookup xmlns="9d035d7d-02e5-4a00-8b62-9a556aabc7b5" xsi:nil="true"/>
    <TaxCatchAll xmlns="9d035d7d-02e5-4a00-8b62-9a556aabc7b5"/>
    <LocRecommendedHandoff xmlns="9d035d7d-02e5-4a00-8b62-9a556aabc7b5" xsi:nil="true"/>
    <LocalizationTagsTaxHTField0 xmlns="9d035d7d-02e5-4a00-8b62-9a556aabc7b5">
      <Terms xmlns="http://schemas.microsoft.com/office/infopath/2007/PartnerControls"/>
    </LocalizationTagsTaxHTField0>
    <LocPublishedDependentAssetsLookup xmlns="9d035d7d-02e5-4a00-8b62-9a556aabc7b5" xsi:nil="true"/>
    <LocPublishedLinkedAssetsLookup xmlns="9d035d7d-02e5-4a00-8b62-9a556aabc7b5" xsi:nil="true"/>
    <RecommendationsModifier xmlns="9d035d7d-02e5-4a00-8b62-9a556aabc7b5" xsi:nil="true"/>
    <LocManualTestRequired xmlns="9d035d7d-02e5-4a00-8b62-9a556aabc7b5" xsi:nil="true"/>
    <ScenarioTagsTaxHTField0 xmlns="9d035d7d-02e5-4a00-8b62-9a556aabc7b5">
      <Terms xmlns="http://schemas.microsoft.com/office/infopath/2007/PartnerControls"/>
    </ScenarioTagsTaxHTField0>
    <FeatureTagsTaxHTField0 xmlns="9d035d7d-02e5-4a00-8b62-9a556aabc7b5">
      <Terms xmlns="http://schemas.microsoft.com/office/infopath/2007/PartnerControls"/>
    </FeatureTagsTaxHTField0>
    <LocOverallPreviewStatusLookup xmlns="9d035d7d-02e5-4a00-8b62-9a556aabc7b5" xsi:nil="true"/>
    <LocOverallPublishStatusLookup xmlns="9d035d7d-02e5-4a00-8b62-9a556aabc7b5" xsi:nil="true"/>
    <OriginalRelease xmlns="9d035d7d-02e5-4a00-8b62-9a556aabc7b5">14</OriginalRelease>
    <LocMarketGroupTiers2 xmlns="9d035d7d-02e5-4a00-8b62-9a556aabc7b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FE92F59-7664-4A3A-BA00-E6FE983F14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D1F3C1-6639-47DF-ABE0-9299617CCC41}">
  <ds:schemaRefs>
    <ds:schemaRef ds:uri="http://schemas.microsoft.com/office/2006/metadata/properties"/>
    <ds:schemaRef ds:uri="http://schemas.microsoft.com/office/infopath/2007/PartnerControls"/>
    <ds:schemaRef ds:uri="9d035d7d-02e5-4a00-8b62-9a556aabc7b5"/>
    <ds:schemaRef ds:uri="91e8d559-4d54-460d-ba58-5d5027f88b4d"/>
  </ds:schemaRefs>
</ds:datastoreItem>
</file>

<file path=customXml/itemProps3.xml><?xml version="1.0" encoding="utf-8"?>
<ds:datastoreItem xmlns:ds="http://schemas.openxmlformats.org/officeDocument/2006/customXml" ds:itemID="{F6508171-41B7-4922-A65E-723FBB8EAE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Земной шар</Template>
  <TotalTime>254</TotalTime>
  <Words>218</Words>
  <Application>Microsoft Office PowerPoint</Application>
  <PresentationFormat>Экран (4:3)</PresentationFormat>
  <Paragraphs>42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Tema de Office</vt:lpstr>
      <vt:lpstr>Алтай-наш край родной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Удивительные цветы высокогорья</vt:lpstr>
      <vt:lpstr>Слайд 17</vt:lpstr>
      <vt:lpstr>Слайд 18</vt:lpstr>
      <vt:lpstr>Слайд 19</vt:lpstr>
      <vt:lpstr>Достопримечательности</vt:lpstr>
      <vt:lpstr>Памятники</vt:lpstr>
      <vt:lpstr>Памятник В.М. Шукшину</vt:lpstr>
      <vt:lpstr>Денисова пещера</vt:lpstr>
      <vt:lpstr>Каскад водопадов на реке Шинок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Алтай-наш край родной</dc:title>
  <dc:creator>Аида Морозова</dc:creator>
  <cp:lastModifiedBy>Гузель</cp:lastModifiedBy>
  <cp:revision>35</cp:revision>
  <dcterms:created xsi:type="dcterms:W3CDTF">2023-11-27T18:03:29Z</dcterms:created>
  <dcterms:modified xsi:type="dcterms:W3CDTF">2023-12-17T20:29:22Z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0x010100BB2780C3CC07BD4BAA623FF9571645580400D1570604EA743043A2641365C0E91715</vt:lpwstr>
  </property>
  <property fmtid="{D5CDD505-2E9C-101B-9397-08002B2CF9AE}" pid="3" name="ImageGenCounter">
    <vt:i4>0</vt:i4>
  </property>
  <property fmtid="{D5CDD505-2E9C-101B-9397-08002B2CF9AE}" pid="4" name="ImageGenStatus">
    <vt:i4>0</vt:i4>
  </property>
  <property fmtid="{D5CDD505-2E9C-101B-9397-08002B2CF9AE}" pid="5" name="PolicheckStatus">
    <vt:i4>3</vt:i4>
  </property>
  <property fmtid="{D5CDD505-2E9C-101B-9397-08002B2CF9AE}" pid="6" name="Applications">
    <vt:lpwstr>53;#;#407;#</vt:lpwstr>
  </property>
  <property fmtid="{D5CDD505-2E9C-101B-9397-08002B2CF9AE}" pid="7" name="PolicheckCounter">
    <vt:i4>1</vt:i4>
  </property>
  <property fmtid="{D5CDD505-2E9C-101B-9397-08002B2CF9AE}" pid="8" name="ImageGenTimestamp">
    <vt:filetime>2011-01-17T14:02:31Z</vt:filetime>
  </property>
  <property fmtid="{D5CDD505-2E9C-101B-9397-08002B2CF9AE}" pid="9" name="PolicheckTimestamp">
    <vt:filetime>2011-04-28T14:53:44Z</vt:filetime>
  </property>
</Properties>
</file>