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3" r:id="rId7"/>
    <p:sldId id="262" r:id="rId8"/>
    <p:sldId id="267" r:id="rId9"/>
    <p:sldId id="268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B9687F-FF7C-4C89-B52E-B07617872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9000"/>
            <a:ext cx="4926000" cy="166611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195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448365-4DEF-4146-8780-D3AF886F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8AA7AEF-B110-4422-B27A-2EA5E68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5F9F5D-98F6-4B51-8760-1836D2BA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1B76013-65DE-429C-8F5B-7F0F58C9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9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F50CFD4-F09F-4C7B-BCAC-9702B15C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C99374F-80FD-48A4-A4D8-C3958E09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3FFF859-0343-467A-956E-6218CA8D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80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CAF77D-4BA9-454F-8E7D-5B88391C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777673-CD05-47D4-8234-D15C3BF66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4D0389-04DB-4AFF-A7C8-C7D56298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7FE42D-8E0B-46E3-ACF4-830B3BC2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4FDD1A-BF28-491F-A704-883FDC25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D09A35-3870-4726-85E2-4C80CDB6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31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F65B05-C9DF-495B-BC32-9067BF17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16C4DAD-4775-4BB5-9F8E-3F4536DC7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A3F7D6-2AD9-4D00-83BA-AA5B0B67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7887E0-D7B5-4184-A468-F9C8C69D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F407C9-46FD-47EA-A56E-9FCFF140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647174-3A28-4965-8AC6-BA804037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44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13B851-1073-4142-AC03-D7940501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006293-5393-479B-8E59-F3D936980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3F94A1-5E32-428F-8412-E9B369B5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9EB30F-A197-4CC3-B41E-3DCE0AA4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58561B-B392-47E3-B47B-1D4B4791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49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A3883AF-389F-486F-B3A6-43711548D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D22A35D-27C6-4877-B8CA-2D3FD4DFB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1BD524-8DDF-45DF-B896-BB18A5AE8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57FB69-ECEA-4906-9FCE-4A42EF3C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871214-CF13-454D-B2BB-A6D5BE54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8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3924D9-215A-4922-BCCB-6F24216EB553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B2E75F-9088-4AF4-8538-84AAE271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747800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2E5234-1F54-4083-945A-0E0C0967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825625"/>
            <a:ext cx="1074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7840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3924D9-215A-4922-BCCB-6F24216EB553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B2E75F-9088-4AF4-8538-84AAE271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747800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2E5234-1F54-4083-945A-0E0C0967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825625"/>
            <a:ext cx="1074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004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3924D9-215A-4922-BCCB-6F24216EB553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B2E75F-9088-4AF4-8538-84AAE271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747800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2E5234-1F54-4083-945A-0E0C0967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99" y="1825625"/>
            <a:ext cx="50400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7553E47C-81DA-4BB2-9152-A0990953917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46000" y="1829500"/>
            <a:ext cx="50400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4269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alphaModFix amt="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3924D9-215A-4922-BCCB-6F24216EB553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B2E75F-9088-4AF4-8538-84AAE271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747800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2E5234-1F54-4083-945A-0E0C0967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825625"/>
            <a:ext cx="1074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518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9F09F72-1BC8-45FB-B270-4704DCB30C7F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A26410-33FA-4159-B88D-AB711A2B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064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1163EA-F77D-4B94-921A-9C3E61D5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B70804-FBED-4980-A44D-66FC8AC94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898E83-1637-43F2-9BF5-F3D91283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D1B29F-E32C-477D-B4C2-2D54F917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496360-9136-49EF-BF50-76B46AEF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6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565C4D-FF7A-4246-BAAA-8E878BE4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A91D17-EB74-41A4-B72D-0C2DBC1A4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F2AE20-C5E9-4EE8-949F-867B1C578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B363C7-7A4F-40A6-A354-BFC37570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DBE087-6324-43FA-8D4C-C35EABDF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1EF1F79-4CCE-4FDA-8508-4D86F480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8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EE0E8D-44F0-4E59-B48A-8C57612F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493DD8-931E-4E5B-9D69-10AB10A05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BDF898B-E525-4E59-A2FD-760E961F4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2AAA585-4943-485A-9CF9-AF82B3AF6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FDC5E96-527F-4CDB-8EC2-8E56A4BEB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EB6A390-0C25-4A64-A1A9-F54C5756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42F0B58-D519-45B5-A789-800EE43B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01F42F1-DFFC-43F0-B9C1-5CBE1865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6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8887CD-4EAC-4C30-B717-68159551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B32DB9-B31F-485C-8D13-BC01DF007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D9330A-7DDB-4419-9059-778005D07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8CB3-DEF0-448B-B190-8C06DC6B0ACC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F2056F-FF47-459A-B407-E551EA86E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4763A6-5DA2-4D41-8F46-DF2B3FD19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33.svg"/><Relationship Id="rId4" Type="http://schemas.openxmlformats.org/officeDocument/2006/relationships/image" Target="../media/image15.png"/><Relationship Id="rId9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dce.ru/" TargetMode="External"/><Relationship Id="rId3" Type="http://schemas.openxmlformats.org/officeDocument/2006/relationships/hyperlink" Target="http://www.mon.gov.ru/" TargetMode="External"/><Relationship Id="rId7" Type="http://schemas.openxmlformats.org/officeDocument/2006/relationships/hyperlink" Target="http://www.ed.gov.ru/" TargetMode="External"/><Relationship Id="rId2" Type="http://schemas.openxmlformats.org/officeDocument/2006/relationships/hyperlink" Target="http://www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tsa.ru/" TargetMode="External"/><Relationship Id="rId11" Type="http://schemas.openxmlformats.org/officeDocument/2006/relationships/hyperlink" Target="http://www.gain.ru/" TargetMode="External"/><Relationship Id="rId5" Type="http://schemas.openxmlformats.org/officeDocument/2006/relationships/hyperlink" Target="http://vak.ed.gov.ru/" TargetMode="External"/><Relationship Id="rId10" Type="http://schemas.openxmlformats.org/officeDocument/2006/relationships/hyperlink" Target="http://www.ntf.ru/rus/index.htm" TargetMode="External"/><Relationship Id="rId4" Type="http://schemas.openxmlformats.org/officeDocument/2006/relationships/hyperlink" Target="http://www.obrnadzor.gov.ru/" TargetMode="External"/><Relationship Id="rId9" Type="http://schemas.openxmlformats.org/officeDocument/2006/relationships/hyperlink" Target="http://fes.mto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manities.edu.ru/" TargetMode="External"/><Relationship Id="rId3" Type="http://schemas.openxmlformats.org/officeDocument/2006/relationships/hyperlink" Target="http://www.vidod.edu.ru/" TargetMode="External"/><Relationship Id="rId7" Type="http://schemas.openxmlformats.org/officeDocument/2006/relationships/hyperlink" Target="http://www.law.edu.ru/" TargetMode="External"/><Relationship Id="rId12" Type="http://schemas.openxmlformats.org/officeDocument/2006/relationships/hyperlink" Target="http://www.sng.edu.ru/" TargetMode="External"/><Relationship Id="rId2" Type="http://schemas.openxmlformats.org/officeDocument/2006/relationships/hyperlink" Target="http://www.school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socman.edu.ru/" TargetMode="External"/><Relationship Id="rId11" Type="http://schemas.openxmlformats.org/officeDocument/2006/relationships/hyperlink" Target="http://www.openet.edu.ru/" TargetMode="External"/><Relationship Id="rId5" Type="http://schemas.openxmlformats.org/officeDocument/2006/relationships/hyperlink" Target="http://www.en.edu.ru/" TargetMode="External"/><Relationship Id="rId10" Type="http://schemas.openxmlformats.org/officeDocument/2006/relationships/hyperlink" Target="http://www.ict.edu.ru/" TargetMode="External"/><Relationship Id="rId4" Type="http://schemas.openxmlformats.org/officeDocument/2006/relationships/hyperlink" Target="http://www.ege.edu.ru/" TargetMode="External"/><Relationship Id="rId9" Type="http://schemas.openxmlformats.org/officeDocument/2006/relationships/hyperlink" Target="http://www.techno.edu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://www.yandex.ru/" TargetMode="External"/><Relationship Id="rId7" Type="http://schemas.openxmlformats.org/officeDocument/2006/relationships/hyperlink" Target="http://www.rubricon.ru/" TargetMode="External"/><Relationship Id="rId2" Type="http://schemas.openxmlformats.org/officeDocument/2006/relationships/hyperlink" Target="http://www.apor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" TargetMode="External"/><Relationship Id="rId5" Type="http://schemas.openxmlformats.org/officeDocument/2006/relationships/hyperlink" Target="http://win.mail.ru/" TargetMode="External"/><Relationship Id="rId4" Type="http://schemas.openxmlformats.org/officeDocument/2006/relationships/hyperlink" Target="http://www.rambler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web.ru/rusarch" TargetMode="External"/><Relationship Id="rId2" Type="http://schemas.openxmlformats.org/officeDocument/2006/relationships/hyperlink" Target="http://www.shpl.ru/adress/emai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://www.gnpbu.iip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439CB3-AD85-4F1A-9734-8DBA47E1D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62882"/>
            <a:ext cx="4926000" cy="1666118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3600" b="0" dirty="0">
                <a:solidFill>
                  <a:srgbClr val="8696C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rPr>
              <a:t>Информационно-коммуникационная компетентность                   педагога</a:t>
            </a:r>
            <a:endParaRPr lang="ru-RU" sz="18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00" y="5319000"/>
            <a:ext cx="32432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9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DFB1D8-2AA6-42C5-B7F1-133CFD80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Вывод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2A7E2B-FF25-48DD-82B1-3248A6ABC2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3500" y="1269000"/>
            <a:ext cx="11205000" cy="5357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dirty="0"/>
              <a:t>Использование образовательных ресурсов сети Интернет открывает широкие возможности доступа к информационным ресурсам и технологиям при проведении учебного процесса, проверки уровня знаний по учебным дисциплинам; проведения различного уровня социологических опросов, оперативной обработки и обобщения результатов массовых социологических исследований, подготовки и повышения квалификации кадров. Это, в свою очередь, предполагает всеобщую компьютерную грамотность, создание условий для интенсификации информационного обмена между всеми звеньями системы непрерывного образования.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B3B58896-5DB1-4EDE-9FEF-3CF03B7A0DCC}"/>
              </a:ext>
            </a:extLst>
          </p:cNvPr>
          <p:cNvSpPr txBox="1">
            <a:spLocks/>
          </p:cNvSpPr>
          <p:nvPr/>
        </p:nvSpPr>
        <p:spPr>
          <a:xfrm>
            <a:off x="2271000" y="6356350"/>
            <a:ext cx="76500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44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074D4417-2162-4581-9CAB-1E9E9C73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9C4C78-B41F-4214-BC3B-72B1A71DC908}"/>
              </a:ext>
            </a:extLst>
          </p:cNvPr>
          <p:cNvSpPr txBox="1"/>
          <p:nvPr/>
        </p:nvSpPr>
        <p:spPr>
          <a:xfrm>
            <a:off x="4137323" y="3114000"/>
            <a:ext cx="3917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1"/>
                </a:solidFill>
              </a:rPr>
              <a:t>СПАСИБО!</a:t>
            </a:r>
            <a:endParaRPr lang="ru-RU" sz="6600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0490FC6-FBD7-43F7-B080-8926710E6C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56000" y="4644000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BA9917-30D4-4CCD-9EBC-2D7C63A04F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466001" y="4644000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7B4CBF-C9C8-4F4C-A8EA-8DA4679BAC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276000" y="4644000"/>
            <a:ext cx="476176" cy="4761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0D77D32-478E-4B5D-919E-7C4A2D09199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086000" y="4644000"/>
            <a:ext cx="476176" cy="476176"/>
          </a:xfrm>
          <a:prstGeom prst="rect">
            <a:avLst/>
          </a:prstGeom>
        </p:spPr>
      </p:pic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73FB19D8-5DDA-4221-ABB6-A13CD7550E36}"/>
              </a:ext>
            </a:extLst>
          </p:cNvPr>
          <p:cNvSpPr txBox="1">
            <a:spLocks/>
          </p:cNvSpPr>
          <p:nvPr/>
        </p:nvSpPr>
        <p:spPr>
          <a:xfrm>
            <a:off x="2271000" y="6356350"/>
            <a:ext cx="76500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739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D0CC72-5458-43F7-AFCE-ADC0784B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Информационно-коммуникационная компетентность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1D4BE5-4BE7-4E9B-B7F8-3DA768E2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2095625"/>
            <a:ext cx="10747800" cy="35383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 smtClean="0"/>
              <a:t>Умение </a:t>
            </a:r>
            <a:r>
              <a:rPr lang="ru-RU" sz="3200" dirty="0"/>
              <a:t>осуществлять поиск информации для решения профессионально значимых задач, в том числе – </a:t>
            </a:r>
            <a:r>
              <a:rPr lang="ru-RU" sz="3200" dirty="0" smtClean="0"/>
              <a:t>                                        с </a:t>
            </a:r>
            <a:r>
              <a:rPr lang="ru-RU" sz="3200" dirty="0"/>
              <a:t>использованием средств ИКТ и ресурсов сети Интернет.  </a:t>
            </a:r>
            <a:r>
              <a:rPr lang="ru-RU" sz="3200" dirty="0" smtClean="0"/>
              <a:t>             Умение </a:t>
            </a:r>
            <a:r>
              <a:rPr lang="ru-RU" sz="3200" dirty="0"/>
              <a:t>использовать в целях профессионального развития </a:t>
            </a:r>
            <a:r>
              <a:rPr lang="ru-RU" sz="3200" dirty="0" smtClean="0"/>
              <a:t>         ресурсы </a:t>
            </a:r>
            <a:r>
              <a:rPr lang="ru-RU" sz="3200" dirty="0"/>
              <a:t>профессионально-ориентированных </a:t>
            </a:r>
            <a:r>
              <a:rPr lang="ru-RU" sz="3200" dirty="0" smtClean="0"/>
              <a:t>                                    сетевых </a:t>
            </a:r>
            <a:r>
              <a:rPr lang="ru-RU" sz="3200" dirty="0"/>
              <a:t>сообществ, дистанционного образования.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8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303F4-1B00-4375-8DF7-B9059D30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компетентности</a:t>
            </a:r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CC939F12-6E0E-4807-BAA5-636718C4E5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643589"/>
              </p:ext>
            </p:extLst>
          </p:nvPr>
        </p:nvGraphicFramePr>
        <p:xfrm>
          <a:off x="5600999" y="1685878"/>
          <a:ext cx="659100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A4929109-13F9-400E-A573-DD274B3C206A}"/>
              </a:ext>
            </a:extLst>
          </p:cNvPr>
          <p:cNvSpPr txBox="1">
            <a:spLocks/>
          </p:cNvSpPr>
          <p:nvPr/>
        </p:nvSpPr>
        <p:spPr>
          <a:xfrm>
            <a:off x="966000" y="2439000"/>
            <a:ext cx="10215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/>
              <a:t>Обеспечивает способность педагога эффективно ориентироваться в информационном пространстве и использовать информацию в профессиональных целях, </a:t>
            </a:r>
            <a:r>
              <a:rPr lang="ru-RU" sz="3200" dirty="0" smtClean="0"/>
              <a:t>  в </a:t>
            </a:r>
            <a:r>
              <a:rPr lang="ru-RU" sz="3200" dirty="0"/>
              <a:t>том числе – для собственного профессионального саморазвития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7603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CB9853-7141-4373-B5DC-7EA5A59F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Профессионально </a:t>
            </a:r>
            <a:r>
              <a:rPr lang="ru-RU" dirty="0"/>
              <a:t>значимые личностные </a:t>
            </a:r>
            <a:r>
              <a:rPr lang="ru-RU" dirty="0" smtClean="0"/>
              <a:t>качества</a:t>
            </a: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C7021F1D-00DB-4AE6-BAC8-8E5BB67B67D1}"/>
              </a:ext>
            </a:extLst>
          </p:cNvPr>
          <p:cNvSpPr/>
          <p:nvPr/>
        </p:nvSpPr>
        <p:spPr>
          <a:xfrm>
            <a:off x="2060769" y="4639909"/>
            <a:ext cx="345231" cy="3080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84F1DDF-38A8-4170-8DF3-FE32393AA6A6}"/>
              </a:ext>
            </a:extLst>
          </p:cNvPr>
          <p:cNvSpPr/>
          <p:nvPr/>
        </p:nvSpPr>
        <p:spPr>
          <a:xfrm>
            <a:off x="561000" y="4639909"/>
            <a:ext cx="345231" cy="3080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BF3328D5-37A0-46AA-A4F7-5E228002F29F}"/>
              </a:ext>
            </a:extLst>
          </p:cNvPr>
          <p:cNvSpPr/>
          <p:nvPr/>
        </p:nvSpPr>
        <p:spPr>
          <a:xfrm>
            <a:off x="560999" y="4793927"/>
            <a:ext cx="1845419" cy="308038"/>
          </a:xfrm>
          <a:custGeom>
            <a:avLst/>
            <a:gdLst>
              <a:gd name="connsiteX0" fmla="*/ 172616 w 1845419"/>
              <a:gd name="connsiteY0" fmla="*/ 0 h 308038"/>
              <a:gd name="connsiteX1" fmla="*/ 172622 w 1845419"/>
              <a:gd name="connsiteY1" fmla="*/ 1 h 308038"/>
              <a:gd name="connsiteX2" fmla="*/ 1672798 w 1845419"/>
              <a:gd name="connsiteY2" fmla="*/ 1 h 308038"/>
              <a:gd name="connsiteX3" fmla="*/ 1672803 w 1845419"/>
              <a:gd name="connsiteY3" fmla="*/ 0 h 308038"/>
              <a:gd name="connsiteX4" fmla="*/ 1672809 w 1845419"/>
              <a:gd name="connsiteY4" fmla="*/ 1 h 308038"/>
              <a:gd name="connsiteX5" fmla="*/ 1845001 w 1845419"/>
              <a:gd name="connsiteY5" fmla="*/ 1 h 308038"/>
              <a:gd name="connsiteX6" fmla="*/ 1845001 w 1845419"/>
              <a:gd name="connsiteY6" fmla="*/ 152172 h 308038"/>
              <a:gd name="connsiteX7" fmla="*/ 1845419 w 1845419"/>
              <a:gd name="connsiteY7" fmla="*/ 154019 h 308038"/>
              <a:gd name="connsiteX8" fmla="*/ 1739993 w 1845419"/>
              <a:gd name="connsiteY8" fmla="*/ 295935 h 308038"/>
              <a:gd name="connsiteX9" fmla="*/ 1694976 w 1845419"/>
              <a:gd name="connsiteY9" fmla="*/ 304044 h 308038"/>
              <a:gd name="connsiteX10" fmla="*/ 1690983 w 1845419"/>
              <a:gd name="connsiteY10" fmla="*/ 308037 h 308038"/>
              <a:gd name="connsiteX11" fmla="*/ 1672809 w 1845419"/>
              <a:gd name="connsiteY11" fmla="*/ 308037 h 308038"/>
              <a:gd name="connsiteX12" fmla="*/ 1672803 w 1845419"/>
              <a:gd name="connsiteY12" fmla="*/ 308038 h 308038"/>
              <a:gd name="connsiteX13" fmla="*/ 1672798 w 1845419"/>
              <a:gd name="connsiteY13" fmla="*/ 308037 h 308038"/>
              <a:gd name="connsiteX14" fmla="*/ 172622 w 1845419"/>
              <a:gd name="connsiteY14" fmla="*/ 308037 h 308038"/>
              <a:gd name="connsiteX15" fmla="*/ 172616 w 1845419"/>
              <a:gd name="connsiteY15" fmla="*/ 308038 h 308038"/>
              <a:gd name="connsiteX16" fmla="*/ 172610 w 1845419"/>
              <a:gd name="connsiteY16" fmla="*/ 308037 h 308038"/>
              <a:gd name="connsiteX17" fmla="*/ 154019 w 1845419"/>
              <a:gd name="connsiteY17" fmla="*/ 308037 h 308038"/>
              <a:gd name="connsiteX18" fmla="*/ 149934 w 1845419"/>
              <a:gd name="connsiteY18" fmla="*/ 303952 h 308038"/>
              <a:gd name="connsiteX19" fmla="*/ 105426 w 1845419"/>
              <a:gd name="connsiteY19" fmla="*/ 295935 h 308038"/>
              <a:gd name="connsiteX20" fmla="*/ 0 w 1845419"/>
              <a:gd name="connsiteY20" fmla="*/ 154019 h 308038"/>
              <a:gd name="connsiteX21" fmla="*/ 1 w 1845419"/>
              <a:gd name="connsiteY21" fmla="*/ 154015 h 308038"/>
              <a:gd name="connsiteX22" fmla="*/ 1 w 1845419"/>
              <a:gd name="connsiteY22" fmla="*/ 1 h 308038"/>
              <a:gd name="connsiteX23" fmla="*/ 172610 w 1845419"/>
              <a:gd name="connsiteY23" fmla="*/ 1 h 30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45419" h="308038">
                <a:moveTo>
                  <a:pt x="172616" y="0"/>
                </a:moveTo>
                <a:lnTo>
                  <a:pt x="172622" y="1"/>
                </a:lnTo>
                <a:lnTo>
                  <a:pt x="1672798" y="1"/>
                </a:lnTo>
                <a:lnTo>
                  <a:pt x="1672803" y="0"/>
                </a:lnTo>
                <a:lnTo>
                  <a:pt x="1672809" y="1"/>
                </a:lnTo>
                <a:lnTo>
                  <a:pt x="1845001" y="1"/>
                </a:lnTo>
                <a:lnTo>
                  <a:pt x="1845001" y="152172"/>
                </a:lnTo>
                <a:lnTo>
                  <a:pt x="1845419" y="154019"/>
                </a:lnTo>
                <a:cubicBezTo>
                  <a:pt x="1845419" y="217816"/>
                  <a:pt x="1801947" y="272553"/>
                  <a:pt x="1739993" y="295935"/>
                </a:cubicBezTo>
                <a:lnTo>
                  <a:pt x="1694976" y="304044"/>
                </a:lnTo>
                <a:lnTo>
                  <a:pt x="1690983" y="308037"/>
                </a:lnTo>
                <a:lnTo>
                  <a:pt x="1672809" y="308037"/>
                </a:lnTo>
                <a:lnTo>
                  <a:pt x="1672803" y="308038"/>
                </a:lnTo>
                <a:lnTo>
                  <a:pt x="1672798" y="308037"/>
                </a:lnTo>
                <a:lnTo>
                  <a:pt x="172622" y="308037"/>
                </a:lnTo>
                <a:lnTo>
                  <a:pt x="172616" y="308038"/>
                </a:lnTo>
                <a:lnTo>
                  <a:pt x="172610" y="308037"/>
                </a:lnTo>
                <a:lnTo>
                  <a:pt x="154019" y="308037"/>
                </a:lnTo>
                <a:lnTo>
                  <a:pt x="149934" y="303952"/>
                </a:lnTo>
                <a:lnTo>
                  <a:pt x="105426" y="295935"/>
                </a:lnTo>
                <a:cubicBezTo>
                  <a:pt x="43472" y="272553"/>
                  <a:pt x="0" y="217816"/>
                  <a:pt x="0" y="154019"/>
                </a:cubicBezTo>
                <a:lnTo>
                  <a:pt x="1" y="154015"/>
                </a:lnTo>
                <a:lnTo>
                  <a:pt x="1" y="1"/>
                </a:lnTo>
                <a:lnTo>
                  <a:pt x="172610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63CACF4-91A7-44AE-BA14-5C235727F83A}"/>
              </a:ext>
            </a:extLst>
          </p:cNvPr>
          <p:cNvSpPr/>
          <p:nvPr/>
        </p:nvSpPr>
        <p:spPr>
          <a:xfrm>
            <a:off x="667268" y="3191777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D446199A-0458-4487-8A70-9347DDDAD2AA}"/>
              </a:ext>
            </a:extLst>
          </p:cNvPr>
          <p:cNvSpPr/>
          <p:nvPr/>
        </p:nvSpPr>
        <p:spPr>
          <a:xfrm>
            <a:off x="5171940" y="4639909"/>
            <a:ext cx="345231" cy="3080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C8DCB21F-D566-4128-858F-C0B5B5ADA5A2}"/>
              </a:ext>
            </a:extLst>
          </p:cNvPr>
          <p:cNvSpPr/>
          <p:nvPr/>
        </p:nvSpPr>
        <p:spPr>
          <a:xfrm>
            <a:off x="3672171" y="4639909"/>
            <a:ext cx="345231" cy="3080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осьмиугольник 13">
            <a:extLst>
              <a:ext uri="{FF2B5EF4-FFF2-40B4-BE49-F238E27FC236}">
                <a16:creationId xmlns:a16="http://schemas.microsoft.com/office/drawing/2014/main" xmlns="" id="{963F724A-CDDA-4B1F-BE01-1BE6D12800F9}"/>
              </a:ext>
            </a:extLst>
          </p:cNvPr>
          <p:cNvSpPr/>
          <p:nvPr/>
        </p:nvSpPr>
        <p:spPr>
          <a:xfrm>
            <a:off x="3447171" y="1899000"/>
            <a:ext cx="2295000" cy="3202966"/>
          </a:xfrm>
          <a:prstGeom prst="oct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8C3F16C6-C441-4ECB-8405-4D5AE3F03D27}"/>
              </a:ext>
            </a:extLst>
          </p:cNvPr>
          <p:cNvSpPr/>
          <p:nvPr/>
        </p:nvSpPr>
        <p:spPr>
          <a:xfrm>
            <a:off x="3664229" y="4808383"/>
            <a:ext cx="1845419" cy="346537"/>
          </a:xfrm>
          <a:custGeom>
            <a:avLst/>
            <a:gdLst>
              <a:gd name="connsiteX0" fmla="*/ 172616 w 1845419"/>
              <a:gd name="connsiteY0" fmla="*/ 0 h 308038"/>
              <a:gd name="connsiteX1" fmla="*/ 172621 w 1845419"/>
              <a:gd name="connsiteY1" fmla="*/ 1 h 308038"/>
              <a:gd name="connsiteX2" fmla="*/ 1672798 w 1845419"/>
              <a:gd name="connsiteY2" fmla="*/ 1 h 308038"/>
              <a:gd name="connsiteX3" fmla="*/ 1672803 w 1845419"/>
              <a:gd name="connsiteY3" fmla="*/ 0 h 308038"/>
              <a:gd name="connsiteX4" fmla="*/ 1672809 w 1845419"/>
              <a:gd name="connsiteY4" fmla="*/ 1 h 308038"/>
              <a:gd name="connsiteX5" fmla="*/ 1845001 w 1845419"/>
              <a:gd name="connsiteY5" fmla="*/ 1 h 308038"/>
              <a:gd name="connsiteX6" fmla="*/ 1845001 w 1845419"/>
              <a:gd name="connsiteY6" fmla="*/ 152172 h 308038"/>
              <a:gd name="connsiteX7" fmla="*/ 1845419 w 1845419"/>
              <a:gd name="connsiteY7" fmla="*/ 154019 h 308038"/>
              <a:gd name="connsiteX8" fmla="*/ 1739993 w 1845419"/>
              <a:gd name="connsiteY8" fmla="*/ 295935 h 308038"/>
              <a:gd name="connsiteX9" fmla="*/ 1694977 w 1845419"/>
              <a:gd name="connsiteY9" fmla="*/ 304044 h 308038"/>
              <a:gd name="connsiteX10" fmla="*/ 1690983 w 1845419"/>
              <a:gd name="connsiteY10" fmla="*/ 308037 h 308038"/>
              <a:gd name="connsiteX11" fmla="*/ 1672809 w 1845419"/>
              <a:gd name="connsiteY11" fmla="*/ 308037 h 308038"/>
              <a:gd name="connsiteX12" fmla="*/ 1672803 w 1845419"/>
              <a:gd name="connsiteY12" fmla="*/ 308038 h 308038"/>
              <a:gd name="connsiteX13" fmla="*/ 1672798 w 1845419"/>
              <a:gd name="connsiteY13" fmla="*/ 308037 h 308038"/>
              <a:gd name="connsiteX14" fmla="*/ 172621 w 1845419"/>
              <a:gd name="connsiteY14" fmla="*/ 308037 h 308038"/>
              <a:gd name="connsiteX15" fmla="*/ 172616 w 1845419"/>
              <a:gd name="connsiteY15" fmla="*/ 308038 h 308038"/>
              <a:gd name="connsiteX16" fmla="*/ 172610 w 1845419"/>
              <a:gd name="connsiteY16" fmla="*/ 308037 h 308038"/>
              <a:gd name="connsiteX17" fmla="*/ 154019 w 1845419"/>
              <a:gd name="connsiteY17" fmla="*/ 308037 h 308038"/>
              <a:gd name="connsiteX18" fmla="*/ 149934 w 1845419"/>
              <a:gd name="connsiteY18" fmla="*/ 303952 h 308038"/>
              <a:gd name="connsiteX19" fmla="*/ 105426 w 1845419"/>
              <a:gd name="connsiteY19" fmla="*/ 295935 h 308038"/>
              <a:gd name="connsiteX20" fmla="*/ 0 w 1845419"/>
              <a:gd name="connsiteY20" fmla="*/ 154019 h 308038"/>
              <a:gd name="connsiteX21" fmla="*/ 1 w 1845419"/>
              <a:gd name="connsiteY21" fmla="*/ 154015 h 308038"/>
              <a:gd name="connsiteX22" fmla="*/ 1 w 1845419"/>
              <a:gd name="connsiteY22" fmla="*/ 1 h 308038"/>
              <a:gd name="connsiteX23" fmla="*/ 172610 w 1845419"/>
              <a:gd name="connsiteY23" fmla="*/ 1 h 30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45419" h="308038">
                <a:moveTo>
                  <a:pt x="172616" y="0"/>
                </a:moveTo>
                <a:lnTo>
                  <a:pt x="172621" y="1"/>
                </a:lnTo>
                <a:lnTo>
                  <a:pt x="1672798" y="1"/>
                </a:lnTo>
                <a:lnTo>
                  <a:pt x="1672803" y="0"/>
                </a:lnTo>
                <a:lnTo>
                  <a:pt x="1672809" y="1"/>
                </a:lnTo>
                <a:lnTo>
                  <a:pt x="1845001" y="1"/>
                </a:lnTo>
                <a:lnTo>
                  <a:pt x="1845001" y="152172"/>
                </a:lnTo>
                <a:lnTo>
                  <a:pt x="1845419" y="154019"/>
                </a:lnTo>
                <a:cubicBezTo>
                  <a:pt x="1845419" y="217816"/>
                  <a:pt x="1801948" y="272553"/>
                  <a:pt x="1739993" y="295935"/>
                </a:cubicBezTo>
                <a:lnTo>
                  <a:pt x="1694977" y="304044"/>
                </a:lnTo>
                <a:lnTo>
                  <a:pt x="1690983" y="308037"/>
                </a:lnTo>
                <a:lnTo>
                  <a:pt x="1672809" y="308037"/>
                </a:lnTo>
                <a:lnTo>
                  <a:pt x="1672803" y="308038"/>
                </a:lnTo>
                <a:lnTo>
                  <a:pt x="1672798" y="308037"/>
                </a:lnTo>
                <a:lnTo>
                  <a:pt x="172621" y="308037"/>
                </a:lnTo>
                <a:lnTo>
                  <a:pt x="172616" y="308038"/>
                </a:lnTo>
                <a:lnTo>
                  <a:pt x="172610" y="308037"/>
                </a:lnTo>
                <a:lnTo>
                  <a:pt x="154019" y="308037"/>
                </a:lnTo>
                <a:lnTo>
                  <a:pt x="149934" y="303952"/>
                </a:lnTo>
                <a:lnTo>
                  <a:pt x="105426" y="295935"/>
                </a:lnTo>
                <a:cubicBezTo>
                  <a:pt x="43472" y="272553"/>
                  <a:pt x="0" y="217816"/>
                  <a:pt x="0" y="154019"/>
                </a:cubicBezTo>
                <a:lnTo>
                  <a:pt x="1" y="154015"/>
                </a:lnTo>
                <a:lnTo>
                  <a:pt x="1" y="1"/>
                </a:lnTo>
                <a:lnTo>
                  <a:pt x="1726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Блок-схема: задержка 15">
            <a:extLst>
              <a:ext uri="{FF2B5EF4-FFF2-40B4-BE49-F238E27FC236}">
                <a16:creationId xmlns:a16="http://schemas.microsoft.com/office/drawing/2014/main" xmlns="" id="{5EB2F818-D440-40AE-803D-E46E782740F5}"/>
              </a:ext>
            </a:extLst>
          </p:cNvPr>
          <p:cNvSpPr/>
          <p:nvPr/>
        </p:nvSpPr>
        <p:spPr>
          <a:xfrm rot="5400000">
            <a:off x="4437426" y="1759432"/>
            <a:ext cx="426410" cy="675002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60A0516-C903-40EC-B24A-5BF982E2CC85}"/>
              </a:ext>
            </a:extLst>
          </p:cNvPr>
          <p:cNvSpPr/>
          <p:nvPr/>
        </p:nvSpPr>
        <p:spPr>
          <a:xfrm>
            <a:off x="3447171" y="2562963"/>
            <a:ext cx="2295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способность понимать информацию, представленную в разных формах (</a:t>
            </a:r>
            <a:r>
              <a:rPr lang="ru-RU" dirty="0" smtClean="0"/>
              <a:t>текст</a:t>
            </a:r>
            <a:r>
              <a:rPr lang="ru-RU" dirty="0"/>
              <a:t>,</a:t>
            </a:r>
            <a:r>
              <a:rPr lang="ru-RU" dirty="0" smtClean="0"/>
              <a:t> графики, таблицы)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C44BB59-ED2F-43FC-9F30-119469D27A1B}"/>
              </a:ext>
            </a:extLst>
          </p:cNvPr>
          <p:cNvSpPr/>
          <p:nvPr/>
        </p:nvSpPr>
        <p:spPr>
          <a:xfrm>
            <a:off x="3778439" y="3191777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50A41EBD-ECAD-49E0-B9D2-A34BEEBACB60}"/>
              </a:ext>
            </a:extLst>
          </p:cNvPr>
          <p:cNvGrpSpPr/>
          <p:nvPr/>
        </p:nvGrpSpPr>
        <p:grpSpPr>
          <a:xfrm>
            <a:off x="6556912" y="1898999"/>
            <a:ext cx="2295000" cy="3220483"/>
            <a:chOff x="6556912" y="2582559"/>
            <a:chExt cx="2295000" cy="2536923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E8B8A26E-2BF9-49EB-8F9A-513C7DB3E9CE}"/>
                </a:ext>
              </a:extLst>
            </p:cNvPr>
            <p:cNvSpPr/>
            <p:nvPr/>
          </p:nvSpPr>
          <p:spPr>
            <a:xfrm>
              <a:off x="8281681" y="4657426"/>
              <a:ext cx="345231" cy="3080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988BCC84-40B5-4E48-A082-8F02FC70AA8C}"/>
                </a:ext>
              </a:extLst>
            </p:cNvPr>
            <p:cNvSpPr/>
            <p:nvPr/>
          </p:nvSpPr>
          <p:spPr>
            <a:xfrm>
              <a:off x="6781912" y="4657426"/>
              <a:ext cx="345231" cy="3080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xmlns="" id="{04C568D7-E9B3-490E-83B9-63F2C69AB7E9}"/>
                </a:ext>
              </a:extLst>
            </p:cNvPr>
            <p:cNvSpPr/>
            <p:nvPr/>
          </p:nvSpPr>
          <p:spPr>
            <a:xfrm>
              <a:off x="6556912" y="2582559"/>
              <a:ext cx="2295000" cy="2518902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5C0E3803-280D-4643-8BEA-A5A0B3881DF9}"/>
                </a:ext>
              </a:extLst>
            </p:cNvPr>
            <p:cNvSpPr/>
            <p:nvPr/>
          </p:nvSpPr>
          <p:spPr>
            <a:xfrm>
              <a:off x="6781911" y="4811444"/>
              <a:ext cx="1845419" cy="308038"/>
            </a:xfrm>
            <a:custGeom>
              <a:avLst/>
              <a:gdLst>
                <a:gd name="connsiteX0" fmla="*/ 172616 w 1845419"/>
                <a:gd name="connsiteY0" fmla="*/ 0 h 308038"/>
                <a:gd name="connsiteX1" fmla="*/ 172621 w 1845419"/>
                <a:gd name="connsiteY1" fmla="*/ 1 h 308038"/>
                <a:gd name="connsiteX2" fmla="*/ 1672797 w 1845419"/>
                <a:gd name="connsiteY2" fmla="*/ 1 h 308038"/>
                <a:gd name="connsiteX3" fmla="*/ 1672803 w 1845419"/>
                <a:gd name="connsiteY3" fmla="*/ 0 h 308038"/>
                <a:gd name="connsiteX4" fmla="*/ 1672809 w 1845419"/>
                <a:gd name="connsiteY4" fmla="*/ 1 h 308038"/>
                <a:gd name="connsiteX5" fmla="*/ 1845001 w 1845419"/>
                <a:gd name="connsiteY5" fmla="*/ 1 h 308038"/>
                <a:gd name="connsiteX6" fmla="*/ 1845001 w 1845419"/>
                <a:gd name="connsiteY6" fmla="*/ 152172 h 308038"/>
                <a:gd name="connsiteX7" fmla="*/ 1845419 w 1845419"/>
                <a:gd name="connsiteY7" fmla="*/ 154019 h 308038"/>
                <a:gd name="connsiteX8" fmla="*/ 1739993 w 1845419"/>
                <a:gd name="connsiteY8" fmla="*/ 295935 h 308038"/>
                <a:gd name="connsiteX9" fmla="*/ 1694976 w 1845419"/>
                <a:gd name="connsiteY9" fmla="*/ 304044 h 308038"/>
                <a:gd name="connsiteX10" fmla="*/ 1690983 w 1845419"/>
                <a:gd name="connsiteY10" fmla="*/ 308037 h 308038"/>
                <a:gd name="connsiteX11" fmla="*/ 1672809 w 1845419"/>
                <a:gd name="connsiteY11" fmla="*/ 308037 h 308038"/>
                <a:gd name="connsiteX12" fmla="*/ 1672803 w 1845419"/>
                <a:gd name="connsiteY12" fmla="*/ 308038 h 308038"/>
                <a:gd name="connsiteX13" fmla="*/ 1672797 w 1845419"/>
                <a:gd name="connsiteY13" fmla="*/ 308037 h 308038"/>
                <a:gd name="connsiteX14" fmla="*/ 172621 w 1845419"/>
                <a:gd name="connsiteY14" fmla="*/ 308037 h 308038"/>
                <a:gd name="connsiteX15" fmla="*/ 172616 w 1845419"/>
                <a:gd name="connsiteY15" fmla="*/ 308038 h 308038"/>
                <a:gd name="connsiteX16" fmla="*/ 172610 w 1845419"/>
                <a:gd name="connsiteY16" fmla="*/ 308037 h 308038"/>
                <a:gd name="connsiteX17" fmla="*/ 154019 w 1845419"/>
                <a:gd name="connsiteY17" fmla="*/ 308037 h 308038"/>
                <a:gd name="connsiteX18" fmla="*/ 149934 w 1845419"/>
                <a:gd name="connsiteY18" fmla="*/ 303952 h 308038"/>
                <a:gd name="connsiteX19" fmla="*/ 105426 w 1845419"/>
                <a:gd name="connsiteY19" fmla="*/ 295935 h 308038"/>
                <a:gd name="connsiteX20" fmla="*/ 0 w 1845419"/>
                <a:gd name="connsiteY20" fmla="*/ 154019 h 308038"/>
                <a:gd name="connsiteX21" fmla="*/ 1 w 1845419"/>
                <a:gd name="connsiteY21" fmla="*/ 154015 h 308038"/>
                <a:gd name="connsiteX22" fmla="*/ 1 w 1845419"/>
                <a:gd name="connsiteY22" fmla="*/ 1 h 308038"/>
                <a:gd name="connsiteX23" fmla="*/ 172610 w 1845419"/>
                <a:gd name="connsiteY23" fmla="*/ 1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45419" h="308038">
                  <a:moveTo>
                    <a:pt x="172616" y="0"/>
                  </a:moveTo>
                  <a:lnTo>
                    <a:pt x="172621" y="1"/>
                  </a:lnTo>
                  <a:lnTo>
                    <a:pt x="1672797" y="1"/>
                  </a:lnTo>
                  <a:lnTo>
                    <a:pt x="1672803" y="0"/>
                  </a:lnTo>
                  <a:lnTo>
                    <a:pt x="1672809" y="1"/>
                  </a:lnTo>
                  <a:lnTo>
                    <a:pt x="1845001" y="1"/>
                  </a:lnTo>
                  <a:lnTo>
                    <a:pt x="1845001" y="152172"/>
                  </a:lnTo>
                  <a:lnTo>
                    <a:pt x="1845419" y="154019"/>
                  </a:lnTo>
                  <a:cubicBezTo>
                    <a:pt x="1845419" y="217816"/>
                    <a:pt x="1801947" y="272553"/>
                    <a:pt x="1739993" y="295935"/>
                  </a:cubicBezTo>
                  <a:lnTo>
                    <a:pt x="1694976" y="304044"/>
                  </a:lnTo>
                  <a:lnTo>
                    <a:pt x="1690983" y="308037"/>
                  </a:lnTo>
                  <a:lnTo>
                    <a:pt x="1672809" y="308037"/>
                  </a:lnTo>
                  <a:lnTo>
                    <a:pt x="1672803" y="308038"/>
                  </a:lnTo>
                  <a:lnTo>
                    <a:pt x="1672797" y="308037"/>
                  </a:lnTo>
                  <a:lnTo>
                    <a:pt x="172621" y="308037"/>
                  </a:lnTo>
                  <a:lnTo>
                    <a:pt x="172616" y="308038"/>
                  </a:lnTo>
                  <a:lnTo>
                    <a:pt x="172610" y="308037"/>
                  </a:lnTo>
                  <a:lnTo>
                    <a:pt x="154019" y="308037"/>
                  </a:lnTo>
                  <a:lnTo>
                    <a:pt x="149934" y="303952"/>
                  </a:lnTo>
                  <a:lnTo>
                    <a:pt x="105426" y="295935"/>
                  </a:lnTo>
                  <a:cubicBezTo>
                    <a:pt x="43471" y="272553"/>
                    <a:pt x="0" y="217816"/>
                    <a:pt x="0" y="154019"/>
                  </a:cubicBezTo>
                  <a:lnTo>
                    <a:pt x="1" y="154015"/>
                  </a:lnTo>
                  <a:lnTo>
                    <a:pt x="1" y="1"/>
                  </a:lnTo>
                  <a:lnTo>
                    <a:pt x="1726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25" name="Блок-схема: задержка 24">
            <a:extLst>
              <a:ext uri="{FF2B5EF4-FFF2-40B4-BE49-F238E27FC236}">
                <a16:creationId xmlns:a16="http://schemas.microsoft.com/office/drawing/2014/main" xmlns="" id="{5BC5D515-296A-4D31-ABEB-CEE535432656}"/>
              </a:ext>
            </a:extLst>
          </p:cNvPr>
          <p:cNvSpPr/>
          <p:nvPr/>
        </p:nvSpPr>
        <p:spPr>
          <a:xfrm rot="5400000">
            <a:off x="7483960" y="1786302"/>
            <a:ext cx="426410" cy="675002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908EC97-E5AE-45CA-949D-7656BF9B2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547269" y="1962307"/>
            <a:ext cx="299791" cy="299791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8E5E16A-EE20-44C6-8D50-569B18C3816D}"/>
              </a:ext>
            </a:extLst>
          </p:cNvPr>
          <p:cNvSpPr/>
          <p:nvPr/>
        </p:nvSpPr>
        <p:spPr>
          <a:xfrm>
            <a:off x="6549664" y="2708193"/>
            <a:ext cx="229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умение интерпретировать и критически оценивать информацию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A3B9D699-A199-45D7-9CD4-30F0A1EA2EC7}"/>
              </a:ext>
            </a:extLst>
          </p:cNvPr>
          <p:cNvSpPr/>
          <p:nvPr/>
        </p:nvSpPr>
        <p:spPr>
          <a:xfrm>
            <a:off x="6888180" y="3209294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B692FAFF-0C90-49AE-96E0-87BBB2F1E5BE}"/>
              </a:ext>
            </a:extLst>
          </p:cNvPr>
          <p:cNvGrpSpPr/>
          <p:nvPr/>
        </p:nvGrpSpPr>
        <p:grpSpPr>
          <a:xfrm>
            <a:off x="9661910" y="1898999"/>
            <a:ext cx="2295000" cy="3220483"/>
            <a:chOff x="9661910" y="2582559"/>
            <a:chExt cx="2295000" cy="2536923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139E361B-1821-4BEB-81BA-DA12F6B3FF5C}"/>
                </a:ext>
              </a:extLst>
            </p:cNvPr>
            <p:cNvSpPr/>
            <p:nvPr/>
          </p:nvSpPr>
          <p:spPr>
            <a:xfrm>
              <a:off x="11386679" y="4657426"/>
              <a:ext cx="345231" cy="30803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D058EFD8-E461-4CCD-BF41-11F545A9B513}"/>
                </a:ext>
              </a:extLst>
            </p:cNvPr>
            <p:cNvSpPr/>
            <p:nvPr/>
          </p:nvSpPr>
          <p:spPr>
            <a:xfrm>
              <a:off x="9886910" y="4657426"/>
              <a:ext cx="345231" cy="30803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xmlns="" id="{44BFD50A-683E-4C52-8C10-5CC2D89215A9}"/>
                </a:ext>
              </a:extLst>
            </p:cNvPr>
            <p:cNvSpPr/>
            <p:nvPr/>
          </p:nvSpPr>
          <p:spPr>
            <a:xfrm>
              <a:off x="9661910" y="2582559"/>
              <a:ext cx="2295000" cy="2518902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500EDE74-91BC-4C05-B404-048DB046E41E}"/>
                </a:ext>
              </a:extLst>
            </p:cNvPr>
            <p:cNvSpPr/>
            <p:nvPr/>
          </p:nvSpPr>
          <p:spPr>
            <a:xfrm>
              <a:off x="9905095" y="4811444"/>
              <a:ext cx="1845419" cy="308038"/>
            </a:xfrm>
            <a:custGeom>
              <a:avLst/>
              <a:gdLst>
                <a:gd name="connsiteX0" fmla="*/ 172616 w 1845419"/>
                <a:gd name="connsiteY0" fmla="*/ 0 h 308038"/>
                <a:gd name="connsiteX1" fmla="*/ 172622 w 1845419"/>
                <a:gd name="connsiteY1" fmla="*/ 1 h 308038"/>
                <a:gd name="connsiteX2" fmla="*/ 1672797 w 1845419"/>
                <a:gd name="connsiteY2" fmla="*/ 1 h 308038"/>
                <a:gd name="connsiteX3" fmla="*/ 1672803 w 1845419"/>
                <a:gd name="connsiteY3" fmla="*/ 0 h 308038"/>
                <a:gd name="connsiteX4" fmla="*/ 1672809 w 1845419"/>
                <a:gd name="connsiteY4" fmla="*/ 1 h 308038"/>
                <a:gd name="connsiteX5" fmla="*/ 1845001 w 1845419"/>
                <a:gd name="connsiteY5" fmla="*/ 1 h 308038"/>
                <a:gd name="connsiteX6" fmla="*/ 1845001 w 1845419"/>
                <a:gd name="connsiteY6" fmla="*/ 152172 h 308038"/>
                <a:gd name="connsiteX7" fmla="*/ 1845419 w 1845419"/>
                <a:gd name="connsiteY7" fmla="*/ 154019 h 308038"/>
                <a:gd name="connsiteX8" fmla="*/ 1739993 w 1845419"/>
                <a:gd name="connsiteY8" fmla="*/ 295935 h 308038"/>
                <a:gd name="connsiteX9" fmla="*/ 1694976 w 1845419"/>
                <a:gd name="connsiteY9" fmla="*/ 304044 h 308038"/>
                <a:gd name="connsiteX10" fmla="*/ 1690983 w 1845419"/>
                <a:gd name="connsiteY10" fmla="*/ 308037 h 308038"/>
                <a:gd name="connsiteX11" fmla="*/ 1672809 w 1845419"/>
                <a:gd name="connsiteY11" fmla="*/ 308037 h 308038"/>
                <a:gd name="connsiteX12" fmla="*/ 1672803 w 1845419"/>
                <a:gd name="connsiteY12" fmla="*/ 308038 h 308038"/>
                <a:gd name="connsiteX13" fmla="*/ 1672797 w 1845419"/>
                <a:gd name="connsiteY13" fmla="*/ 308037 h 308038"/>
                <a:gd name="connsiteX14" fmla="*/ 172622 w 1845419"/>
                <a:gd name="connsiteY14" fmla="*/ 308037 h 308038"/>
                <a:gd name="connsiteX15" fmla="*/ 172616 w 1845419"/>
                <a:gd name="connsiteY15" fmla="*/ 308038 h 308038"/>
                <a:gd name="connsiteX16" fmla="*/ 172610 w 1845419"/>
                <a:gd name="connsiteY16" fmla="*/ 308037 h 308038"/>
                <a:gd name="connsiteX17" fmla="*/ 154019 w 1845419"/>
                <a:gd name="connsiteY17" fmla="*/ 308037 h 308038"/>
                <a:gd name="connsiteX18" fmla="*/ 149934 w 1845419"/>
                <a:gd name="connsiteY18" fmla="*/ 303952 h 308038"/>
                <a:gd name="connsiteX19" fmla="*/ 105426 w 1845419"/>
                <a:gd name="connsiteY19" fmla="*/ 295935 h 308038"/>
                <a:gd name="connsiteX20" fmla="*/ 0 w 1845419"/>
                <a:gd name="connsiteY20" fmla="*/ 154019 h 308038"/>
                <a:gd name="connsiteX21" fmla="*/ 1 w 1845419"/>
                <a:gd name="connsiteY21" fmla="*/ 154015 h 308038"/>
                <a:gd name="connsiteX22" fmla="*/ 1 w 1845419"/>
                <a:gd name="connsiteY22" fmla="*/ 1 h 308038"/>
                <a:gd name="connsiteX23" fmla="*/ 172610 w 1845419"/>
                <a:gd name="connsiteY23" fmla="*/ 1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45419" h="308038">
                  <a:moveTo>
                    <a:pt x="172616" y="0"/>
                  </a:moveTo>
                  <a:lnTo>
                    <a:pt x="172622" y="1"/>
                  </a:lnTo>
                  <a:lnTo>
                    <a:pt x="1672797" y="1"/>
                  </a:lnTo>
                  <a:lnTo>
                    <a:pt x="1672803" y="0"/>
                  </a:lnTo>
                  <a:lnTo>
                    <a:pt x="1672809" y="1"/>
                  </a:lnTo>
                  <a:lnTo>
                    <a:pt x="1845001" y="1"/>
                  </a:lnTo>
                  <a:lnTo>
                    <a:pt x="1845001" y="152172"/>
                  </a:lnTo>
                  <a:lnTo>
                    <a:pt x="1845419" y="154019"/>
                  </a:lnTo>
                  <a:cubicBezTo>
                    <a:pt x="1845419" y="217816"/>
                    <a:pt x="1801947" y="272553"/>
                    <a:pt x="1739993" y="295935"/>
                  </a:cubicBezTo>
                  <a:lnTo>
                    <a:pt x="1694976" y="304044"/>
                  </a:lnTo>
                  <a:lnTo>
                    <a:pt x="1690983" y="308037"/>
                  </a:lnTo>
                  <a:lnTo>
                    <a:pt x="1672809" y="308037"/>
                  </a:lnTo>
                  <a:lnTo>
                    <a:pt x="1672803" y="308038"/>
                  </a:lnTo>
                  <a:lnTo>
                    <a:pt x="1672797" y="308037"/>
                  </a:lnTo>
                  <a:lnTo>
                    <a:pt x="172622" y="308037"/>
                  </a:lnTo>
                  <a:lnTo>
                    <a:pt x="172616" y="308038"/>
                  </a:lnTo>
                  <a:lnTo>
                    <a:pt x="172610" y="308037"/>
                  </a:lnTo>
                  <a:lnTo>
                    <a:pt x="154019" y="308037"/>
                  </a:lnTo>
                  <a:lnTo>
                    <a:pt x="149934" y="303952"/>
                  </a:lnTo>
                  <a:lnTo>
                    <a:pt x="105426" y="295935"/>
                  </a:lnTo>
                  <a:cubicBezTo>
                    <a:pt x="43472" y="272553"/>
                    <a:pt x="0" y="217816"/>
                    <a:pt x="0" y="154019"/>
                  </a:cubicBezTo>
                  <a:lnTo>
                    <a:pt x="1" y="154015"/>
                  </a:lnTo>
                  <a:lnTo>
                    <a:pt x="1" y="1"/>
                  </a:lnTo>
                  <a:lnTo>
                    <a:pt x="1726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34" name="Блок-схема: задержка 33">
            <a:extLst>
              <a:ext uri="{FF2B5EF4-FFF2-40B4-BE49-F238E27FC236}">
                <a16:creationId xmlns:a16="http://schemas.microsoft.com/office/drawing/2014/main" xmlns="" id="{97614665-ECA8-434E-9393-C7498009BA4C}"/>
              </a:ext>
            </a:extLst>
          </p:cNvPr>
          <p:cNvSpPr/>
          <p:nvPr/>
        </p:nvSpPr>
        <p:spPr>
          <a:xfrm rot="5400000">
            <a:off x="10596204" y="1799294"/>
            <a:ext cx="426410" cy="675002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F0AB9EE-5F9D-4E3D-8A7B-4A0E28C4257D}"/>
              </a:ext>
            </a:extLst>
          </p:cNvPr>
          <p:cNvSpPr/>
          <p:nvPr/>
        </p:nvSpPr>
        <p:spPr>
          <a:xfrm>
            <a:off x="9661910" y="3038818"/>
            <a:ext cx="229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умение структурировать </a:t>
            </a:r>
            <a:r>
              <a:rPr lang="ru-RU" dirty="0" smtClean="0"/>
              <a:t>информацию</a:t>
            </a:r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48B21EA4-ABE3-4920-8938-14855E7EA107}"/>
              </a:ext>
            </a:extLst>
          </p:cNvPr>
          <p:cNvSpPr/>
          <p:nvPr/>
        </p:nvSpPr>
        <p:spPr>
          <a:xfrm>
            <a:off x="9993178" y="3209294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AE530C1F-64D0-45D0-A2D3-4D074336F177}"/>
              </a:ext>
            </a:extLst>
          </p:cNvPr>
          <p:cNvSpPr/>
          <p:nvPr/>
        </p:nvSpPr>
        <p:spPr>
          <a:xfrm>
            <a:off x="732668" y="5260187"/>
            <a:ext cx="1628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1" y="1764000"/>
            <a:ext cx="2474913" cy="3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задержка 7">
            <a:extLst>
              <a:ext uri="{FF2B5EF4-FFF2-40B4-BE49-F238E27FC236}">
                <a16:creationId xmlns:a16="http://schemas.microsoft.com/office/drawing/2014/main" xmlns="" id="{4BC5C4E6-D221-4273-9DEA-92D791393159}"/>
              </a:ext>
            </a:extLst>
          </p:cNvPr>
          <p:cNvSpPr/>
          <p:nvPr/>
        </p:nvSpPr>
        <p:spPr>
          <a:xfrm rot="5400000">
            <a:off x="1270503" y="1774703"/>
            <a:ext cx="426410" cy="675002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2067" y="2310138"/>
            <a:ext cx="23591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умение осуществлять </a:t>
            </a:r>
            <a:endParaRPr lang="ru-RU" dirty="0" smtClean="0"/>
          </a:p>
          <a:p>
            <a:pPr algn="ctr"/>
            <a:r>
              <a:rPr lang="ru-RU" dirty="0" smtClean="0"/>
              <a:t>поиск информации </a:t>
            </a:r>
          </a:p>
          <a:p>
            <a:pPr algn="ctr"/>
            <a:r>
              <a:rPr lang="ru-RU" dirty="0" smtClean="0"/>
              <a:t>для </a:t>
            </a:r>
            <a:r>
              <a:rPr lang="ru-RU" dirty="0"/>
              <a:t>решения </a:t>
            </a:r>
            <a:endParaRPr lang="ru-RU" dirty="0" smtClean="0"/>
          </a:p>
          <a:p>
            <a:pPr algn="ctr"/>
            <a:r>
              <a:rPr lang="ru-RU" dirty="0" smtClean="0"/>
              <a:t>профессионально </a:t>
            </a:r>
          </a:p>
          <a:p>
            <a:pPr algn="ctr"/>
            <a:r>
              <a:rPr lang="ru-RU" dirty="0" smtClean="0"/>
              <a:t>значимых </a:t>
            </a:r>
            <a:r>
              <a:rPr lang="ru-RU" dirty="0"/>
              <a:t>задач,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том числе – </a:t>
            </a:r>
            <a:endParaRPr lang="ru-RU" dirty="0" smtClean="0"/>
          </a:p>
          <a:p>
            <a:pPr algn="ctr"/>
            <a:r>
              <a:rPr lang="ru-RU" dirty="0" smtClean="0"/>
              <a:t>с </a:t>
            </a:r>
            <a:r>
              <a:rPr lang="ru-RU" dirty="0"/>
              <a:t>использованием </a:t>
            </a:r>
            <a:endParaRPr lang="ru-RU" dirty="0" smtClean="0"/>
          </a:p>
          <a:p>
            <a:pPr algn="ctr"/>
            <a:r>
              <a:rPr lang="ru-RU" dirty="0" smtClean="0"/>
              <a:t>средств </a:t>
            </a:r>
            <a:r>
              <a:rPr lang="ru-RU" dirty="0"/>
              <a:t>ИКТ </a:t>
            </a:r>
            <a:r>
              <a:rPr lang="ru-RU" dirty="0" smtClean="0"/>
              <a:t>и </a:t>
            </a:r>
          </a:p>
          <a:p>
            <a:pPr algn="ctr"/>
            <a:r>
              <a:rPr lang="ru-RU" dirty="0" smtClean="0"/>
              <a:t>сети </a:t>
            </a:r>
            <a:r>
              <a:rPr lang="ru-RU" dirty="0"/>
              <a:t>Интернет</a:t>
            </a:r>
          </a:p>
        </p:txBody>
      </p:sp>
      <p:sp>
        <p:nvSpPr>
          <p:cNvPr id="44" name="Блок-схема: задержка 43">
            <a:extLst>
              <a:ext uri="{FF2B5EF4-FFF2-40B4-BE49-F238E27FC236}">
                <a16:creationId xmlns:a16="http://schemas.microsoft.com/office/drawing/2014/main" xmlns="" id="{4BC5C4E6-D221-4273-9DEA-92D791393159}"/>
              </a:ext>
            </a:extLst>
          </p:cNvPr>
          <p:cNvSpPr/>
          <p:nvPr/>
        </p:nvSpPr>
        <p:spPr>
          <a:xfrm rot="5400000">
            <a:off x="7491415" y="1802321"/>
            <a:ext cx="426410" cy="675002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4767226"/>
            <a:ext cx="1847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493" y="4728957"/>
            <a:ext cx="1847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Блок-схема: задержка 46">
            <a:extLst>
              <a:ext uri="{FF2B5EF4-FFF2-40B4-BE49-F238E27FC236}">
                <a16:creationId xmlns:a16="http://schemas.microsoft.com/office/drawing/2014/main" xmlns="" id="{97614665-ECA8-434E-9393-C7498009BA4C}"/>
              </a:ext>
            </a:extLst>
          </p:cNvPr>
          <p:cNvSpPr/>
          <p:nvPr/>
        </p:nvSpPr>
        <p:spPr>
          <a:xfrm rot="5400000">
            <a:off x="4437426" y="1774704"/>
            <a:ext cx="426410" cy="675002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71" y="4793927"/>
            <a:ext cx="1847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5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Профессионально значимые личностные качества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00" y="1741477"/>
            <a:ext cx="2475191" cy="33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00" y="1741477"/>
            <a:ext cx="247491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00" y="1719000"/>
            <a:ext cx="247491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5" y="1719000"/>
            <a:ext cx="247491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26031" y="2146646"/>
            <a:ext cx="2295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умение использовать в целях профессионального развития ресурсы профессионально-ориентированных сетевых сообществ, дистанционного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0478" y="2160661"/>
            <a:ext cx="2474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мение использовать </a:t>
            </a:r>
            <a:r>
              <a:rPr lang="ru-RU" dirty="0"/>
              <a:t>для систематизации, представления и </a:t>
            </a:r>
            <a:r>
              <a:rPr lang="ru-RU" dirty="0" smtClean="0"/>
              <a:t>обработки информации </a:t>
            </a:r>
            <a:r>
              <a:rPr lang="ru-RU" dirty="0"/>
              <a:t>средства ИКТ - </a:t>
            </a:r>
            <a:r>
              <a:rPr lang="ru-RU" dirty="0" smtClean="0"/>
              <a:t>редакторы</a:t>
            </a:r>
            <a:r>
              <a:rPr lang="ru-RU" dirty="0"/>
              <a:t>, </a:t>
            </a:r>
            <a:r>
              <a:rPr lang="ru-RU" dirty="0" smtClean="0"/>
              <a:t>программы </a:t>
            </a:r>
            <a:r>
              <a:rPr lang="ru-RU" dirty="0"/>
              <a:t>создания презентаций, электронную почту;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07677" y="2539668"/>
            <a:ext cx="23283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умение адаптировать информацию к особенностям педагогического процесса и дидактическим </a:t>
            </a:r>
            <a:r>
              <a:rPr lang="ru-RU" dirty="0" smtClean="0"/>
              <a:t>требованиям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3599" y="2539668"/>
            <a:ext cx="226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умение представлять имеющуюся информацию в различных формах и на различных </a:t>
            </a:r>
            <a:r>
              <a:rPr lang="ru-RU" dirty="0" smtClean="0"/>
              <a:t>носителях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07" y="1765465"/>
            <a:ext cx="6699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93" y="1844293"/>
            <a:ext cx="6699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00" y="1844291"/>
            <a:ext cx="676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362" y="1791607"/>
            <a:ext cx="676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13" y="4705942"/>
            <a:ext cx="1847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531" y="4664565"/>
            <a:ext cx="1847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5" y="4693250"/>
            <a:ext cx="1847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75" y="4693573"/>
            <a:ext cx="1847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2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F2CB8C-B258-4756-9801-EEE12126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</a:t>
            </a:r>
            <a:r>
              <a:rPr lang="ru-RU" dirty="0" smtClean="0"/>
              <a:t>писок </a:t>
            </a:r>
            <a:r>
              <a:rPr lang="ru-RU" dirty="0"/>
              <a:t>официальных </a:t>
            </a:r>
            <a:r>
              <a:rPr lang="ru-RU" dirty="0" smtClean="0"/>
              <a:t>сайтов на </a:t>
            </a:r>
            <a:r>
              <a:rPr lang="ru-RU" dirty="0"/>
              <a:t>федеральном портале «Российское образование»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59A396B6-C924-43F2-9ED3-0DC2073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00" y="2436037"/>
            <a:ext cx="3330000" cy="3467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Сервер органов государственной власти Российской Федерации  </a:t>
            </a:r>
            <a:r>
              <a:rPr lang="ru-RU" u="sng" dirty="0">
                <a:hlinkClick r:id="rId2"/>
              </a:rPr>
              <a:t>http://www.gov.ru</a:t>
            </a:r>
            <a:r>
              <a:rPr lang="ru-RU" u="sng" dirty="0" smtClean="0">
                <a:hlinkClick r:id="rId2"/>
              </a:rPr>
              <a:t>/</a:t>
            </a:r>
            <a:endParaRPr lang="ru-RU" u="sng" dirty="0" smtClean="0"/>
          </a:p>
          <a:p>
            <a:pPr marL="0" indent="0">
              <a:buNone/>
            </a:pPr>
            <a:r>
              <a:rPr lang="ru-RU" dirty="0"/>
              <a:t>Правительство Российской Федерации </a:t>
            </a:r>
            <a:r>
              <a:rPr lang="ru-RU" u="sng" dirty="0">
                <a:hlinkClick r:id="rId2"/>
              </a:rPr>
              <a:t>http://www.gov.ru/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Министерство образования и науки Российской </a:t>
            </a:r>
            <a:r>
              <a:rPr lang="ru-RU" dirty="0" smtClean="0"/>
              <a:t>Федерации</a:t>
            </a:r>
            <a:r>
              <a:rPr lang="ru-RU" dirty="0"/>
              <a:t>  </a:t>
            </a:r>
            <a:r>
              <a:rPr lang="ru-RU" u="sng" dirty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www.mon.gov.ru/</a:t>
            </a:r>
            <a:endParaRPr lang="ru-RU" u="sng" dirty="0" smtClean="0"/>
          </a:p>
          <a:p>
            <a:pPr marL="0" indent="0">
              <a:buNone/>
            </a:pPr>
            <a:r>
              <a:rPr lang="ru-RU" dirty="0"/>
              <a:t>Федеральная служба по надзору в сфере образования и науки    </a:t>
            </a:r>
            <a:r>
              <a:rPr lang="ru-RU" u="sng" dirty="0">
                <a:hlinkClick r:id="rId4"/>
              </a:rPr>
              <a:t>http://www.obrnadzor.gov.ru/</a:t>
            </a:r>
            <a:endParaRPr lang="en-US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5E14F6EE-60AD-496F-AE7F-D1AE6323B76F}"/>
              </a:ext>
            </a:extLst>
          </p:cNvPr>
          <p:cNvSpPr txBox="1">
            <a:spLocks/>
          </p:cNvSpPr>
          <p:nvPr/>
        </p:nvSpPr>
        <p:spPr>
          <a:xfrm>
            <a:off x="4536800" y="2428558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Федеральная служба по надзору в сфере образования и науки    </a:t>
            </a:r>
            <a:r>
              <a:rPr lang="ru-RU" u="sng" dirty="0" smtClean="0">
                <a:hlinkClick r:id="rId4"/>
              </a:rPr>
              <a:t>http://www.obrnadzor.gov.ru/</a:t>
            </a:r>
            <a:endParaRPr lang="ru-RU" u="sng" dirty="0" smtClean="0"/>
          </a:p>
          <a:p>
            <a:pPr marL="0" indent="0">
              <a:buNone/>
            </a:pPr>
            <a:r>
              <a:rPr lang="ru-RU" dirty="0" smtClean="0"/>
              <a:t>Высшая аттестационная комиссия </a:t>
            </a:r>
            <a:r>
              <a:rPr lang="ru-RU" u="sng" dirty="0" smtClean="0">
                <a:hlinkClick r:id="rId5"/>
              </a:rPr>
              <a:t>http://vak.ed.gov.ru/</a:t>
            </a:r>
            <a:endParaRPr lang="ru-RU" u="sng" dirty="0" smtClean="0"/>
          </a:p>
          <a:p>
            <a:pPr marL="0" indent="0">
              <a:buNone/>
            </a:pPr>
            <a:r>
              <a:rPr lang="ru-RU" dirty="0" smtClean="0"/>
              <a:t>Информационно-методический центр по аттестации    </a:t>
            </a:r>
            <a:r>
              <a:rPr lang="ru-RU" u="sng" dirty="0" smtClean="0">
                <a:hlinkClick r:id="rId6"/>
              </a:rPr>
              <a:t>http://www.imtsa.ru/</a:t>
            </a:r>
            <a:r>
              <a:rPr lang="ru-RU" dirty="0" smtClean="0"/>
              <a:t> образовательных организаций</a:t>
            </a:r>
          </a:p>
          <a:p>
            <a:pPr marL="0" indent="0">
              <a:buNone/>
            </a:pPr>
            <a:r>
              <a:rPr lang="ru-RU" dirty="0"/>
              <a:t>Федеральное агентство по образованию </a:t>
            </a:r>
            <a:r>
              <a:rPr lang="ru-RU" u="sng" dirty="0">
                <a:hlinkClick r:id="rId7"/>
              </a:rPr>
              <a:t>http://www.ed.gov.ru/</a:t>
            </a:r>
            <a:endParaRPr lang="ru-RU" dirty="0" smtClean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3CE35CF2-0079-4920-9BB7-1E305A17CD0F}"/>
              </a:ext>
            </a:extLst>
          </p:cNvPr>
          <p:cNvSpPr txBox="1">
            <a:spLocks/>
          </p:cNvSpPr>
          <p:nvPr/>
        </p:nvSpPr>
        <p:spPr>
          <a:xfrm>
            <a:off x="8422600" y="2428114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Головной информационный центр учебного книгоиздания  </a:t>
            </a:r>
            <a:r>
              <a:rPr lang="ru-RU" u="sng" dirty="0">
                <a:hlinkClick r:id="rId8"/>
              </a:rPr>
              <a:t>http://</a:t>
            </a:r>
            <a:r>
              <a:rPr lang="ru-RU" u="sng" dirty="0" smtClean="0">
                <a:hlinkClick r:id="rId8"/>
              </a:rPr>
              <a:t>www.ndce.ru</a:t>
            </a:r>
            <a:endParaRPr lang="ru-RU" u="sng" dirty="0" smtClean="0"/>
          </a:p>
          <a:p>
            <a:pPr marL="0" indent="0">
              <a:buNone/>
            </a:pPr>
            <a:r>
              <a:rPr lang="ru-RU" dirty="0" smtClean="0"/>
              <a:t>Федеральный </a:t>
            </a:r>
            <a:r>
              <a:rPr lang="ru-RU" dirty="0"/>
              <a:t>экспертный совет по учебной литературе -   </a:t>
            </a:r>
            <a:r>
              <a:rPr lang="ru-RU" u="sng" dirty="0">
                <a:hlinkClick r:id="rId9"/>
              </a:rPr>
              <a:t>http://fes.mto.ru/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Национальный фонд подготовки кадров </a:t>
            </a:r>
            <a:r>
              <a:rPr lang="ru-RU" u="sng" dirty="0">
                <a:hlinkClick r:id="rId10"/>
              </a:rPr>
              <a:t>http://www.ntf.ru/rus/index.htm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Сайт системы дополнительного профессионального образования   </a:t>
            </a:r>
            <a:r>
              <a:rPr lang="ru-RU" u="sng" dirty="0">
                <a:hlinkClick r:id="rId11"/>
              </a:rPr>
              <a:t>http://www.gain.ru/</a:t>
            </a:r>
            <a:r>
              <a:rPr lang="ru-RU" dirty="0"/>
              <a:t/>
            </a:r>
            <a:br>
              <a:rPr lang="ru-RU" dirty="0"/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CA0039-BA87-4DD3-8E8B-58EE7CA0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Порталы для педагогов, </a:t>
            </a:r>
            <a:r>
              <a:rPr lang="ru-RU" dirty="0"/>
              <a:t>входящие в систему федеральных порталов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B971913-8FE3-4C01-B8AA-A72473FB17B1}"/>
              </a:ext>
            </a:extLst>
          </p:cNvPr>
          <p:cNvSpPr/>
          <p:nvPr/>
        </p:nvSpPr>
        <p:spPr>
          <a:xfrm>
            <a:off x="921000" y="1899000"/>
            <a:ext cx="10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Российский общеобразовательный портал </a:t>
            </a:r>
            <a:r>
              <a:rPr lang="ru-RU" u="sng" dirty="0">
                <a:hlinkClick r:id="rId2"/>
              </a:rPr>
              <a:t>http://www.school.edu.ru/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Портал дополнительного образования детей         </a:t>
            </a:r>
            <a:r>
              <a:rPr lang="ru-RU" u="sng" dirty="0">
                <a:hlinkClick r:id="rId3"/>
              </a:rPr>
              <a:t>http://www.vidod.edu.ru/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Портал информационной поддержки единого государственного экзамена  </a:t>
            </a:r>
            <a:r>
              <a:rPr lang="ru-RU" u="sng" dirty="0">
                <a:hlinkClick r:id="rId4"/>
              </a:rPr>
              <a:t>http://www.ege.edu.ru/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Естественно-научный образовательный портал      </a:t>
            </a:r>
            <a:r>
              <a:rPr lang="ru-RU" u="sng" dirty="0">
                <a:hlinkClick r:id="rId5"/>
              </a:rPr>
              <a:t>http://www.en.edu.ru/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Федеральный портал «Экономика. Социология. Менеджмент»     </a:t>
            </a:r>
            <a:r>
              <a:rPr lang="ru-RU" u="sng" dirty="0">
                <a:hlinkClick r:id="rId6"/>
              </a:rPr>
              <a:t>http://www.ecsocman.edu.ru/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Федеральный правовой портал «Юридическая Россия»       </a:t>
            </a:r>
            <a:r>
              <a:rPr lang="ru-RU" u="sng" dirty="0">
                <a:hlinkClick r:id="rId7"/>
              </a:rPr>
              <a:t>http://www.law.edu.ru/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Федеральный портал «Социально-гуманитарное и политологическое образование» </a:t>
            </a:r>
            <a:r>
              <a:rPr lang="ru-RU" u="sng" dirty="0">
                <a:hlinkClick r:id="rId8"/>
              </a:rPr>
              <a:t>http://www.humanities.edu.ru/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Федеральный портал «Инженерное образование»   </a:t>
            </a:r>
            <a:r>
              <a:rPr lang="ru-RU" u="sng" dirty="0">
                <a:hlinkClick r:id="rId9"/>
              </a:rPr>
              <a:t>http://www.techno.edu.ru/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Портал «Информационно-коммуникационные  технологии в образовании»    </a:t>
            </a:r>
            <a:r>
              <a:rPr lang="ru-RU" u="sng" dirty="0">
                <a:hlinkClick r:id="rId10"/>
              </a:rPr>
              <a:t>http://www.ict.edu.ru/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Российский портал открытого образования   </a:t>
            </a:r>
            <a:r>
              <a:rPr lang="ru-RU" u="sng" dirty="0">
                <a:hlinkClick r:id="rId11"/>
              </a:rPr>
              <a:t>http://www.openet.edu.ru/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Поддержка процессов обучения в странах СНГ      </a:t>
            </a:r>
            <a:r>
              <a:rPr lang="ru-RU" u="sng" dirty="0">
                <a:hlinkClick r:id="rId12"/>
              </a:rPr>
              <a:t>http://www.sng.edu.ru</a:t>
            </a:r>
            <a:r>
              <a:rPr lang="ru-RU" u="sng" dirty="0" smtClean="0">
                <a:hlinkClick r:id="rId12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7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еб-адреса поисковых средств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поисковая </a:t>
            </a:r>
            <a:r>
              <a:rPr lang="ru-RU" dirty="0"/>
              <a:t>система «Апорт» </a:t>
            </a:r>
            <a:r>
              <a:rPr lang="ru-RU" u="sng" dirty="0">
                <a:hlinkClick r:id="rId2"/>
              </a:rPr>
              <a:t>http://www.aport.ru/</a:t>
            </a:r>
            <a:r>
              <a:rPr lang="ru-RU" dirty="0"/>
              <a:t>;</a:t>
            </a:r>
          </a:p>
          <a:p>
            <a:r>
              <a:rPr lang="ru-RU" dirty="0"/>
              <a:t>поисковый Интернет-ресурс «</a:t>
            </a:r>
            <a:r>
              <a:rPr lang="ru-RU" dirty="0" err="1"/>
              <a:t>Yandeх</a:t>
            </a:r>
            <a:r>
              <a:rPr lang="ru-RU" dirty="0"/>
              <a:t>» </a:t>
            </a:r>
            <a:r>
              <a:rPr lang="ru-RU" u="sng" dirty="0">
                <a:hlinkClick r:id="rId3"/>
              </a:rPr>
              <a:t>http://www.yandex.ru/</a:t>
            </a:r>
            <a:r>
              <a:rPr lang="ru-RU" dirty="0"/>
              <a:t>; </a:t>
            </a:r>
          </a:p>
          <a:p>
            <a:r>
              <a:rPr lang="ru-RU" dirty="0"/>
              <a:t>информационно-поисковая система «</a:t>
            </a:r>
            <a:r>
              <a:rPr lang="ru-RU" dirty="0" err="1"/>
              <a:t>Rambler</a:t>
            </a:r>
            <a:r>
              <a:rPr lang="ru-RU" dirty="0"/>
              <a:t>» </a:t>
            </a:r>
            <a:r>
              <a:rPr lang="ru-RU" u="sng" dirty="0">
                <a:hlinkClick r:id="rId4"/>
              </a:rPr>
              <a:t>http://www.rambler.ru/</a:t>
            </a:r>
            <a:r>
              <a:rPr lang="ru-RU" dirty="0"/>
              <a:t>; </a:t>
            </a:r>
          </a:p>
          <a:p>
            <a:r>
              <a:rPr lang="ru-RU" dirty="0"/>
              <a:t>«Mail.rm-портал </a:t>
            </a:r>
            <a:r>
              <a:rPr lang="ru-RU" u="sng" dirty="0">
                <a:hlinkClick r:id="rId5"/>
              </a:rPr>
              <a:t>http://win.mail.ru/</a:t>
            </a:r>
            <a:r>
              <a:rPr lang="ru-RU" dirty="0"/>
              <a:t>;</a:t>
            </a:r>
          </a:p>
          <a:p>
            <a:r>
              <a:rPr lang="ru-RU" dirty="0"/>
              <a:t>многоязычная поисковая система «</a:t>
            </a:r>
            <a:r>
              <a:rPr lang="ru-RU" dirty="0" err="1"/>
              <a:t>Google</a:t>
            </a:r>
            <a:r>
              <a:rPr lang="ru-RU" dirty="0"/>
              <a:t>» </a:t>
            </a:r>
            <a:r>
              <a:rPr lang="ru-RU" u="sng" dirty="0">
                <a:hlinkClick r:id="rId6"/>
              </a:rPr>
              <a:t>http://www.google.com/</a:t>
            </a:r>
            <a:r>
              <a:rPr lang="ru-RU" dirty="0"/>
              <a:t>;</a:t>
            </a:r>
          </a:p>
          <a:p>
            <a:r>
              <a:rPr lang="ru-RU" dirty="0"/>
              <a:t>крупнейший энциклопедический ресурс Интернета «Рубрикой» </a:t>
            </a:r>
            <a:r>
              <a:rPr lang="ru-RU" u="sng" dirty="0">
                <a:hlinkClick r:id="rId7"/>
              </a:rPr>
              <a:t>http://www.rubricon.ru/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00" y="2754000"/>
            <a:ext cx="4090254" cy="219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Адреса российских библиотек и </a:t>
            </a:r>
            <a:r>
              <a:rPr lang="ru-RU" dirty="0" smtClean="0"/>
              <a:t>архивов России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000" y="1825625"/>
            <a:ext cx="8955000" cy="4351338"/>
          </a:xfrm>
        </p:spPr>
        <p:txBody>
          <a:bodyPr/>
          <a:lstStyle/>
          <a:p>
            <a:r>
              <a:rPr lang="ru-RU" u="sng" dirty="0">
                <a:hlinkClick r:id="rId2"/>
              </a:rPr>
              <a:t>http://www.shpl.ru/adress/email/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ru-RU" u="sng" dirty="0" smtClean="0">
                <a:hlinkClick r:id="rId3"/>
              </a:rPr>
              <a:t>www.openweb.ru/rusarch</a:t>
            </a:r>
            <a:endParaRPr lang="ru-RU" u="sng" dirty="0" smtClean="0"/>
          </a:p>
          <a:p>
            <a:r>
              <a:rPr lang="ru-RU" dirty="0" smtClean="0"/>
              <a:t>Государственная научная педагогическая библиотека </a:t>
            </a:r>
            <a:r>
              <a:rPr lang="ru-RU" dirty="0"/>
              <a:t>им. К. Д. Ушинского — информационно-библиографический центр в области педагогики и образования, отраслевой научно-методический центр библиотек общеобразовательных учреждений, начального профессионального и дополнительного педагогического </a:t>
            </a:r>
            <a:r>
              <a:rPr lang="ru-RU" dirty="0" smtClean="0"/>
              <a:t>образования </a:t>
            </a:r>
            <a:r>
              <a:rPr lang="ru-RU" u="sng" dirty="0">
                <a:hlinkClick r:id="rId4"/>
              </a:rPr>
              <a:t>http://www.gnpbu.iip.net/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9"/>
          <a:stretch/>
        </p:blipFill>
        <p:spPr>
          <a:xfrm>
            <a:off x="9246000" y="1852164"/>
            <a:ext cx="2969486" cy="292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309</Words>
  <Application>Microsoft Office PowerPoint</Application>
  <PresentationFormat>Произвольный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Информационно-коммуникационная компетентность                   педагога</vt:lpstr>
      <vt:lpstr>Информационно-коммуникационная компетентность</vt:lpstr>
      <vt:lpstr>Характеристика компетентности</vt:lpstr>
      <vt:lpstr>Профессионально значимые личностные качества</vt:lpstr>
      <vt:lpstr>Профессионально значимые личностные качества</vt:lpstr>
      <vt:lpstr>Список официальных сайтов на федеральном портале «Российское образование»</vt:lpstr>
      <vt:lpstr>Порталы для педагогов, входящие в систему федеральных порталов</vt:lpstr>
      <vt:lpstr>Веб-адреса поисковых средств</vt:lpstr>
      <vt:lpstr>Адреса российских библиотек и архивов России 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25</cp:revision>
  <dcterms:created xsi:type="dcterms:W3CDTF">2021-01-08T10:18:56Z</dcterms:created>
  <dcterms:modified xsi:type="dcterms:W3CDTF">2023-06-04T09:43:17Z</dcterms:modified>
</cp:coreProperties>
</file>