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50"/>
  </p:notesMasterIdLst>
  <p:handoutMasterIdLst>
    <p:handoutMasterId r:id="rId51"/>
  </p:handoutMasterIdLst>
  <p:sldIdLst>
    <p:sldId id="256" r:id="rId2"/>
    <p:sldId id="261" r:id="rId3"/>
    <p:sldId id="260" r:id="rId4"/>
    <p:sldId id="297" r:id="rId5"/>
    <p:sldId id="326" r:id="rId6"/>
    <p:sldId id="327" r:id="rId7"/>
    <p:sldId id="301" r:id="rId8"/>
    <p:sldId id="320" r:id="rId9"/>
    <p:sldId id="323" r:id="rId10"/>
    <p:sldId id="325" r:id="rId11"/>
    <p:sldId id="296" r:id="rId12"/>
    <p:sldId id="267" r:id="rId13"/>
    <p:sldId id="286" r:id="rId14"/>
    <p:sldId id="330" r:id="rId15"/>
    <p:sldId id="336" r:id="rId16"/>
    <p:sldId id="302" r:id="rId17"/>
    <p:sldId id="309" r:id="rId18"/>
    <p:sldId id="310" r:id="rId19"/>
    <p:sldId id="311" r:id="rId20"/>
    <p:sldId id="312" r:id="rId21"/>
    <p:sldId id="313" r:id="rId22"/>
    <p:sldId id="262" r:id="rId23"/>
    <p:sldId id="276" r:id="rId24"/>
    <p:sldId id="290" r:id="rId25"/>
    <p:sldId id="293" r:id="rId26"/>
    <p:sldId id="274" r:id="rId27"/>
    <p:sldId id="275" r:id="rId28"/>
    <p:sldId id="273" r:id="rId29"/>
    <p:sldId id="277" r:id="rId30"/>
    <p:sldId id="337" r:id="rId31"/>
    <p:sldId id="279" r:id="rId32"/>
    <p:sldId id="264" r:id="rId33"/>
    <p:sldId id="340" r:id="rId34"/>
    <p:sldId id="341" r:id="rId35"/>
    <p:sldId id="339" r:id="rId36"/>
    <p:sldId id="338" r:id="rId37"/>
    <p:sldId id="266" r:id="rId38"/>
    <p:sldId id="265" r:id="rId39"/>
    <p:sldId id="289" r:id="rId40"/>
    <p:sldId id="295" r:id="rId41"/>
    <p:sldId id="291" r:id="rId42"/>
    <p:sldId id="280" r:id="rId43"/>
    <p:sldId id="272" r:id="rId44"/>
    <p:sldId id="281" r:id="rId45"/>
    <p:sldId id="294" r:id="rId46"/>
    <p:sldId id="292" r:id="rId47"/>
    <p:sldId id="268" r:id="rId48"/>
    <p:sldId id="298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38" autoAdjust="0"/>
  </p:normalViewPr>
  <p:slideViewPr>
    <p:cSldViewPr>
      <p:cViewPr varScale="1">
        <p:scale>
          <a:sx n="99" d="100"/>
          <a:sy n="99" d="100"/>
        </p:scale>
        <p:origin x="-115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notesViewPr>
    <p:cSldViewPr>
      <p:cViewPr varScale="1">
        <p:scale>
          <a:sx n="69" d="100"/>
          <a:sy n="69" d="100"/>
        </p:scale>
        <p:origin x="-330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5E2D4-D4F2-45A7-BACC-46C3FF3D2092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E4C80-5699-439E-8D1F-706A78D3A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333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65F5A-8DC7-4F28-A16C-2B76165C33C1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64701-8A0A-431C-B570-0142CE87967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19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4701-8A0A-431C-B570-0142CE879675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7988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4701-8A0A-431C-B570-0142CE879675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408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4701-8A0A-431C-B570-0142CE879675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92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4701-8A0A-431C-B570-0142CE879675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0012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4701-8A0A-431C-B570-0142CE879675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87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4701-8A0A-431C-B570-0142CE879675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879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4701-8A0A-431C-B570-0142CE879675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879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4701-8A0A-431C-B570-0142CE879675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879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4701-8A0A-431C-B570-0142CE879675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879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4701-8A0A-431C-B570-0142CE879675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6998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4701-8A0A-431C-B570-0142CE879675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434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4701-8A0A-431C-B570-0142CE879675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2900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12.02.2024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93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93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jpeg"/><Relationship Id="rId3" Type="http://schemas.openxmlformats.org/officeDocument/2006/relationships/image" Target="../media/image93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openxmlformats.org/officeDocument/2006/relationships/image" Target="../media/image128.png"/><Relationship Id="rId5" Type="http://schemas.openxmlformats.org/officeDocument/2006/relationships/image" Target="../media/image122.jpeg"/><Relationship Id="rId10" Type="http://schemas.openxmlformats.org/officeDocument/2006/relationships/image" Target="../media/image127.gif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Relationship Id="rId14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Prologix\Desktop\портфолио\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597262"/>
      </p:ext>
    </p:extLst>
  </p:cSld>
  <p:clrMapOvr>
    <a:masterClrMapping/>
  </p:clrMapOvr>
  <p:transition advClick="0" advTm="3667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" y="5867400"/>
            <a:ext cx="502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40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89536"/>
            <a:ext cx="83885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sz="36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sz="36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sz="36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81600" y="2209800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6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785794"/>
            <a:ext cx="63579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2071678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42910" y="428604"/>
            <a:ext cx="79296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Главная задача музыкального руководителя – дать детям возможность войти в по-настоящему волшебный мир музыки, научить их понимать и принимать культурное  наследие, содержащееся в шедеврах музыкальной классики.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85786" y="1500175"/>
            <a:ext cx="764386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Я считаю своим призванием найти и развить в каждом ребенке таланты и способности. Главное, увлечь, заинтересовать, а остальное получится, потому что дети  могут  гораздо больше, чем мы думаем.</a:t>
            </a:r>
          </a:p>
          <a:p>
            <a:pPr algn="just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Каждый день на меня смотрят десятки глаз моих воспитанников, моих детей; и каждый ребёнок ждёт чуда.</a:t>
            </a:r>
          </a:p>
          <a:p>
            <a:pPr algn="just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Я люблю свою работу, потому что нет ничего лучше, чем видеть на лице ребёнка радость, которую ему доставляет встреча с музыкой.</a:t>
            </a:r>
          </a:p>
          <a:p>
            <a:pPr algn="just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В. А. Сухомлинский говорил: «Музыкальное воспитание - это не воспитание музыканта, а, прежде всего, воспитание человека».</a:t>
            </a:r>
          </a:p>
          <a:p>
            <a:pPr algn="just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Свое эссе я хотела бы закончить словами известного музыковеда, педагога, Михаила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Казиника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: "Если вы хотите, чтобы ваши дети сделали первый возможный шаг к Нобелевской премии, начинайте не с химии, а с музыки. Ибо абсолютное большинство Нобелевских лауреатов в детстве были окружены музыкой. Ибо музыка - пища для мозга, в структурах музыки скрыты все последующие научные открытия.</a:t>
            </a:r>
          </a:p>
          <a:p>
            <a:pPr algn="just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06821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570585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Прямоугольник 4"/>
          <p:cNvSpPr/>
          <p:nvPr/>
        </p:nvSpPr>
        <p:spPr>
          <a:xfrm>
            <a:off x="1684336" y="908720"/>
            <a:ext cx="71035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                    Мои </a:t>
            </a:r>
          </a:p>
          <a:p>
            <a:r>
              <a:rPr lang="ru-RU" sz="4000" b="1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              достижения</a:t>
            </a:r>
            <a:endParaRPr lang="ru-RU" sz="4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7" name="Содержимое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4282" y="357166"/>
            <a:ext cx="3250705" cy="2461438"/>
          </a:xfrm>
          <a:effectLst>
            <a:softEdge rad="63500"/>
          </a:effectLst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74854" y="253938"/>
            <a:ext cx="3143284" cy="2436624"/>
          </a:xfrm>
          <a:prstGeom prst="rect">
            <a:avLst/>
          </a:prstGeom>
          <a:effectLst>
            <a:softEdge rad="63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09417182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743200" y="609600"/>
            <a:ext cx="30187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        Мои </a:t>
            </a:r>
          </a:p>
          <a:p>
            <a:pPr>
              <a:defRPr/>
            </a:pPr>
            <a:r>
              <a:rPr lang="ru-RU" sz="3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3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 достижения</a:t>
            </a:r>
            <a:endParaRPr lang="ru-RU" sz="36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19635"/>
      </p:ext>
    </p:extLst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86124" y="1268761"/>
            <a:ext cx="35718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              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Мои 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   достижения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05675"/>
      </p:ext>
    </p:extLst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1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5" name="Picture 2" descr="D:\мой портфолио\0eff56e07a093a14feb826478c6500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2303"/>
            <a:ext cx="3871541" cy="273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мой портфолио\58893015d666678bd4ebfbf75d8afaa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448285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86000" y="3105835"/>
            <a:ext cx="4572000" cy="276998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                                                                    </a:t>
            </a:r>
          </a:p>
          <a:p>
            <a:pPr>
              <a:defRPr/>
            </a:pPr>
            <a:endParaRPr lang="ru-RU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>
              <a:defRPr/>
            </a:pPr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                                                                 </a:t>
            </a:r>
            <a:r>
              <a:rPr lang="ru-RU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Мои </a:t>
            </a:r>
            <a:endParaRPr lang="ru-RU" sz="28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r">
              <a:defRPr/>
            </a:pPr>
            <a:r>
              <a:rPr lang="ru-RU" sz="2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  </a:t>
            </a:r>
            <a:r>
              <a:rPr lang="ru-RU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                                                                         достижения</a:t>
            </a:r>
            <a:endParaRPr lang="ru-RU" sz="28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89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38" y="0"/>
            <a:ext cx="9144000" cy="68580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7" name="Picture 3" descr="D:\мой портфолио\3eeac1daf199be5e9166b6a2d9cca2c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6"/>
            <a:ext cx="2340083" cy="330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мой портфолио\5c14c3db6c172cf976a0eaa9015521e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416" y="3140967"/>
            <a:ext cx="2340083" cy="330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86000" y="3105835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                                       </a:t>
            </a:r>
          </a:p>
          <a:p>
            <a:pPr>
              <a:defRPr/>
            </a:pPr>
            <a:endParaRPr lang="ru-RU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ru-RU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                     Мои                                                                достижения</a:t>
            </a:r>
            <a:endParaRPr lang="ru-RU" sz="28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640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9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971600" y="764704"/>
            <a:ext cx="781966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              </a:t>
            </a:r>
            <a: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  первый </a:t>
            </a:r>
          </a:p>
          <a:p>
            <a:pPr algn="ctr">
              <a:defRPr/>
            </a:pPr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1.    Оглавление</a:t>
            </a:r>
          </a:p>
          <a:p>
            <a:pPr algn="ctr">
              <a:defRPr/>
            </a:pP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2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.    Давайте  познакомимся</a:t>
            </a:r>
          </a:p>
          <a:p>
            <a:pPr marL="342900" indent="-342900" algn="ctr">
              <a:buAutoNum type="arabicPeriod" startAt="3"/>
              <a:defRPr/>
            </a:pP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Эссе  « музыкальный руководитель –</a:t>
            </a:r>
          </a:p>
          <a:p>
            <a:pPr marL="342900" indent="-342900" algn="ctr">
              <a:defRPr/>
            </a:pP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Не профессия ,  а призвание»</a:t>
            </a:r>
          </a:p>
          <a:p>
            <a:pPr marL="342900" indent="-342900" algn="ctr">
              <a:defRPr/>
            </a:pPr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       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  второй</a:t>
            </a:r>
          </a:p>
          <a:p>
            <a:pPr algn="ctr">
              <a:defRPr/>
            </a:pPr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marL="342900" indent="-342900" algn="ctr">
              <a:buFontTx/>
              <a:buAutoNum type="arabicPeriod"/>
              <a:defRPr/>
            </a:pP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Копии  документов</a:t>
            </a:r>
          </a:p>
          <a:p>
            <a:pPr marL="342900" indent="-342900" algn="ctr">
              <a:buAutoNum type="arabicPeriod"/>
              <a:defRPr/>
            </a:pPr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     Раздел  третий</a:t>
            </a:r>
          </a:p>
          <a:p>
            <a:pPr algn="ctr">
              <a:defRPr/>
            </a:pPr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1.    Научно  методическая    деятельность</a:t>
            </a:r>
          </a:p>
          <a:p>
            <a:pPr algn="ctr">
              <a:defRPr/>
            </a:pP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2.  Учебно  материальная  и  техническая  база</a:t>
            </a:r>
          </a:p>
          <a:p>
            <a:pPr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185766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Prologix\Desktop\портфолио\img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0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18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766147"/>
      </p:ext>
    </p:extLst>
  </p:cSld>
  <p:clrMapOvr>
    <a:masterClrMapping/>
  </p:clrMapOvr>
  <p:transition advClick="0" advTm="15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Prologix\Desktop\портфолио\img1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610206"/>
      </p:ext>
    </p:extLst>
  </p:cSld>
  <p:clrMapOvr>
    <a:masterClrMapping/>
  </p:clrMapOvr>
  <p:transition advClick="0" advTm="15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Prologix\Desktop\портфолио\img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232367"/>
      </p:ext>
    </p:extLst>
  </p:cSld>
  <p:clrMapOvr>
    <a:masterClrMapping/>
  </p:clrMapOvr>
  <p:transition advClick="0" advTm="15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  <a:alpha val="3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447800" y="304800"/>
            <a:ext cx="64908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Давайте    познакомимся 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38600" y="1219200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Blip>
                <a:blip r:embed="rId4"/>
              </a:buBlip>
              <a:defRPr/>
            </a:pP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algn="ctr">
              <a:buFontTx/>
              <a:buBlip>
                <a:blip r:embed="rId4"/>
              </a:buBlip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Окончила Артёмовское педагогическое   училище,  музыкальное   отделение в  1996  году</a:t>
            </a:r>
          </a:p>
          <a:p>
            <a:pPr algn="ctr">
              <a:defRPr/>
            </a:pP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algn="ctr">
              <a:buFontTx/>
              <a:buBlip>
                <a:blip r:embed="rId4"/>
              </a:buBlip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Работаю в дошкольном образовании  более 25 лет</a:t>
            </a:r>
          </a:p>
          <a:p>
            <a:pPr algn="ctr"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</a:t>
            </a:r>
          </a:p>
          <a:p>
            <a:pPr algn="ctr">
              <a:buFontTx/>
              <a:buBlip>
                <a:blip r:embed="rId4"/>
              </a:buBlip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в 2015 году   получила звание воспитатель –методист</a:t>
            </a:r>
          </a:p>
          <a:p>
            <a:pPr algn="ctr">
              <a:defRPr/>
            </a:pP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algn="ctr">
              <a:buFontTx/>
              <a:buBlip>
                <a:blip r:embed="rId4"/>
              </a:buBlip>
              <a:defRPr/>
            </a:pP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2667000" y="2971800"/>
            <a:ext cx="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s://oki2.vkusercdn.ru/i?r=BDHElZJBPNKGuFyY-akIDfgn28FLsppNNGVMfs8H-BAQpajrvtMdSITGxUCgY6nXkM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2" y="3521002"/>
            <a:ext cx="3906507" cy="292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913139"/>
      </p:ext>
    </p:extLst>
  </p:cSld>
  <p:clrMapOvr>
    <a:masterClrMapping/>
  </p:clrMapOvr>
  <p:transition advClick="0" advTm="1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Prologix\Desktop\портфолио\img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013089"/>
      </p:ext>
    </p:extLst>
  </p:cSld>
  <p:clrMapOvr>
    <a:masterClrMapping/>
  </p:clrMapOvr>
  <p:transition advClick="0" advTm="15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Prologix\Desktop\портфолио\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4" y="-269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441552"/>
      </p:ext>
    </p:extLst>
  </p:cSld>
  <p:clrMapOvr>
    <a:masterClrMapping/>
  </p:clrMapOvr>
  <p:transition advClick="0" advTm="15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09800" y="304800"/>
            <a:ext cx="49503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 smtClean="0">
                <a:ln w="11430"/>
                <a:solidFill>
                  <a:srgbClr val="FF0000"/>
                </a:solidFill>
                <a:latin typeface="Monotype Corsiva" pitchFamily="66" charset="0"/>
              </a:rPr>
              <a:t>Мой взгляд  на  обучение</a:t>
            </a:r>
            <a:endParaRPr lang="ru-RU" sz="4000" b="1" dirty="0">
              <a:ln w="11430"/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2000" y="1166843"/>
            <a:ext cx="7848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Пение и музыка  являются  самыми  приятными  для  детей способами  обучения.  Я считаю,  что они  очень  важны  для развития и закрепления навыков речи,  так  как  одновременно сочетают в себе  и удовольствие, и обучение.  Такой  метод обучения  полезен  для  всех  детей,  вне  зависимости  от  их способностей.  Исходя  из  моего опыта работы  в  детском  саду, я могу сказать, что такой  метод  является  одним из                   важнейших средств в обучении детей.</a:t>
            </a:r>
          </a:p>
          <a:p>
            <a:pPr algn="ctr">
              <a:defRPr/>
            </a:pPr>
            <a:r>
              <a:rPr lang="ru-RU" sz="24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Музыка и пение развивают способность различать  звуки  на слух,  что  важно  для  всех  детей , а особенно  для детей с речевыми  нарушениями.  Пение  и музыка  развивают  у детей воображение  и  способность  выражать  мысли  словами, музыкой,  танцами  и  жестами.</a:t>
            </a:r>
            <a:endParaRPr lang="ru-RU" sz="2400" b="1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079338"/>
      </p:ext>
    </p:extLst>
  </p:cSld>
  <p:clrMapOvr>
    <a:masterClrMapping/>
  </p:clrMapOvr>
  <p:transition advClick="0" advTm="15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0" y="3645024"/>
            <a:ext cx="3412269" cy="2546821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691680" y="404664"/>
            <a:ext cx="4824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Оснащение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музыкального              зала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30" y="1190603"/>
            <a:ext cx="3343529" cy="1831421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387" y="2034968"/>
            <a:ext cx="3024336" cy="1918082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773" y="404664"/>
            <a:ext cx="2880320" cy="180020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900" y="4538692"/>
            <a:ext cx="1800200" cy="180020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506" y="4617422"/>
            <a:ext cx="3131950" cy="180020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636912"/>
            <a:ext cx="2400266" cy="1800200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33105675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549" y="1109021"/>
            <a:ext cx="3048021" cy="2286015"/>
          </a:xfrm>
          <a:prstGeom prst="ellipse">
            <a:avLst/>
          </a:prstGeom>
          <a:effectLst>
            <a:softEdge rad="127000"/>
          </a:effectLst>
          <a:scene3d>
            <a:camera prst="orthographicFront">
              <a:rot lat="0" lon="0" rev="7800000"/>
            </a:camera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092" y="4107082"/>
            <a:ext cx="3048022" cy="2286017"/>
          </a:xfrm>
          <a:prstGeom prst="ellipse">
            <a:avLst/>
          </a:prstGeom>
          <a:effectLst>
            <a:softEdge rad="127000"/>
          </a:effectLst>
          <a:scene3d>
            <a:camera prst="orthographicFront">
              <a:rot lat="21594000" lon="21594000" rev="18600000"/>
            </a:camera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4397" y="1140392"/>
            <a:ext cx="3214710" cy="2411032"/>
          </a:xfrm>
          <a:prstGeom prst="ellipse">
            <a:avLst/>
          </a:prstGeom>
          <a:effectLst>
            <a:softEdge rad="127000"/>
          </a:effectLst>
          <a:scene3d>
            <a:camera prst="orthographicFront">
              <a:rot lat="0" lon="0" rev="15000000"/>
            </a:camera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56000" y="3723744"/>
            <a:ext cx="2518314" cy="2500330"/>
          </a:xfrm>
          <a:prstGeom prst="ellipse">
            <a:avLst/>
          </a:prstGeom>
          <a:effectLst>
            <a:softEdge rad="63500"/>
          </a:effectLst>
          <a:scene3d>
            <a:camera prst="orthographicFront">
              <a:rot lat="1800000" lon="21594000" rev="16200000"/>
            </a:camera>
            <a:lightRig rig="threePt" dir="t"/>
          </a:scene3d>
          <a:sp3d extrusionH="12700">
            <a:bevelT w="0" h="0"/>
            <a:bevelB w="0" h="0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4372" y="1143000"/>
            <a:ext cx="2111999" cy="15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6115" y="4718835"/>
            <a:ext cx="2112000" cy="15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643174" y="3244334"/>
            <a:ext cx="4387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     Наши  атрибуты 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016942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5181600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Атрибуты и декорации</a:t>
            </a:r>
          </a:p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 для праздников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270"/>
            <a:ext cx="3408000" cy="2556000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74" y="116122"/>
            <a:ext cx="3312000" cy="2484001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78" y="3429000"/>
            <a:ext cx="1815813" cy="2421085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571876"/>
            <a:ext cx="2031328" cy="2556000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26" y="2500306"/>
            <a:ext cx="3060000" cy="2177694"/>
          </a:xfrm>
          <a:prstGeom prst="ellipse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84893847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195"/>
            <a:ext cx="9144000" cy="7086273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0643"/>
            <a:ext cx="3456384" cy="2734302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0643"/>
            <a:ext cx="3137119" cy="266400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00119"/>
            <a:ext cx="2447999" cy="3263999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90" y="3652511"/>
            <a:ext cx="2447999" cy="3263999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140968"/>
            <a:ext cx="2304256" cy="3423150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71737" y="2571744"/>
            <a:ext cx="41875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         Сюрпризные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атрибуты  и  декорации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00770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2672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591136"/>
            <a:ext cx="3695782" cy="2730479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48755"/>
            <a:ext cx="3168352" cy="25728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20" y="116632"/>
            <a:ext cx="4013822" cy="295232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890944" y="3023163"/>
            <a:ext cx="5259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Транспорт для развлечений 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00770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8689"/>
            <a:ext cx="3461514" cy="2403001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32" y="3677190"/>
            <a:ext cx="2412000" cy="2200082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403596"/>
            <a:ext cx="3784640" cy="248400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87387"/>
            <a:ext cx="2520008" cy="2416105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53" y="4005064"/>
            <a:ext cx="2448000" cy="2588645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245882" y="3068960"/>
            <a:ext cx="4126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Объёмные декорации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00770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25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3" y="156746"/>
            <a:ext cx="2447999" cy="3263999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40" y="3464736"/>
            <a:ext cx="2161869" cy="3263999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01" y="184957"/>
            <a:ext cx="2175999" cy="3263999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00737"/>
            <a:ext cx="2447999" cy="3263999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48956"/>
            <a:ext cx="2447999" cy="3263999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339752" y="3573016"/>
            <a:ext cx="48220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Они помогают 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мне сделать </a:t>
            </a: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Monotype Corsiva" pitchFamily="66" charset="0"/>
              </a:rPr>
              <a:t>праздник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 ярче 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105675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5" y="11412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43000" y="642918"/>
            <a:ext cx="6781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Музыкальный руководитель </a:t>
            </a:r>
            <a:endParaRPr lang="ru-RU" sz="4000" b="1" dirty="0" smtClean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ru-RU" sz="40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Государственного учреждения Луганской Народной Республики</a:t>
            </a:r>
          </a:p>
          <a:p>
            <a:pPr algn="ctr">
              <a:defRPr/>
            </a:pPr>
            <a:r>
              <a:rPr lang="ru-RU" sz="40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«</a:t>
            </a:r>
            <a:r>
              <a:rPr lang="ru-RU" sz="4000" b="1" dirty="0" err="1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Луганское</a:t>
            </a:r>
            <a:r>
              <a:rPr lang="ru-RU" sz="40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Дошкольное Образовательное Учреждение </a:t>
            </a:r>
          </a:p>
          <a:p>
            <a:pPr algn="ctr">
              <a:defRPr/>
            </a:pPr>
            <a:r>
              <a:rPr lang="ru-RU" sz="40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Ясли – сад Комбинированного Вида №52 </a:t>
            </a:r>
            <a:r>
              <a:rPr lang="en-US" sz="40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“</a:t>
            </a:r>
            <a:r>
              <a:rPr lang="ru-RU" sz="40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Сапожок</a:t>
            </a:r>
            <a:r>
              <a:rPr lang="en-US" sz="40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”</a:t>
            </a:r>
            <a:endParaRPr lang="ru-RU" sz="4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Притыкина</a:t>
            </a:r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Юлия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1695510253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I:\1267968571_ssllt_10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026" name="Picture 2" descr="E:\украшение зала\цар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68960"/>
            <a:ext cx="3157829" cy="35383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украшение зала\Рома д.мороз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0968"/>
            <a:ext cx="3600400" cy="34251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украшение зала\геро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6632"/>
            <a:ext cx="3384376" cy="32129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Они помогают сделать праздник ярче</a:t>
            </a:r>
          </a:p>
          <a:p>
            <a:pPr algn="ctr">
              <a:defRPr/>
            </a:pPr>
            <a:endParaRPr lang="ru-RU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352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8" y="3933056"/>
            <a:ext cx="2622327" cy="2448272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87" y="4005064"/>
            <a:ext cx="2555778" cy="2448272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9" y="180733"/>
            <a:ext cx="2447998" cy="3263999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3933056"/>
            <a:ext cx="3168351" cy="2592288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267" y="332656"/>
            <a:ext cx="2447998" cy="3263999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764704"/>
            <a:ext cx="3312368" cy="2520279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147094" y="3119601"/>
            <a:ext cx="466185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Они помогают  нам 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                сделать  праздник ярче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105675"/>
      </p:ext>
    </p:extLst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81000" y="3048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Мое рабочее место – </a:t>
            </a:r>
          </a:p>
          <a:p>
            <a:pPr>
              <a:defRPr/>
            </a:pPr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музыкальный зал</a:t>
            </a:r>
            <a:endParaRPr lang="ru-RU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722022"/>
            <a:ext cx="3312368" cy="2484276"/>
          </a:xfrm>
          <a:prstGeom prst="ellipse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6974" y="1484784"/>
            <a:ext cx="2268251" cy="3024336"/>
          </a:xfrm>
          <a:prstGeom prst="ellipse">
            <a:avLst/>
          </a:prstGeom>
          <a:noFill/>
          <a:effectLst>
            <a:softEdge rad="1270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3100" y="0"/>
            <a:ext cx="3611893" cy="2708920"/>
          </a:xfrm>
          <a:prstGeom prst="ellipse">
            <a:avLst/>
          </a:prstGeom>
          <a:noFill/>
          <a:effectLst>
            <a:softEdge rad="127000"/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4066220"/>
            <a:ext cx="3640832" cy="2730624"/>
          </a:xfrm>
          <a:prstGeom prst="ellipse">
            <a:avLst/>
          </a:prstGeom>
          <a:noFill/>
          <a:effectLst>
            <a:softEdge rad="1270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1552" y="3442928"/>
            <a:ext cx="4032448" cy="3024336"/>
          </a:xfrm>
          <a:prstGeom prst="ellipse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3946665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I:\1267968571_ssllt_10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19919" y="-91419"/>
            <a:ext cx="9263919" cy="694941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0242" name="Picture 2" descr="Фотография &quot;Зал готов,выпуск 2021 год!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4032448" cy="30243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Фотограф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510" y="127125"/>
            <a:ext cx="3949946" cy="30858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Моя работа.....Украшение музыкального зала! Май 2022 года.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05821"/>
            <a:ext cx="4568376" cy="28908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047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I:\1267968571_ssllt_10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9218" name="Picture 2" descr="https://oki2.vkusercdn.ru/i?r=BDHElZJBPNKGuFyY-akIDfgnL2l7vbiSOl_EEtYT-37sSuZHmIzSea3dY14cleuZFy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259" y="253153"/>
            <a:ext cx="5248583" cy="2952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oki2.vkusercdn.ru/i?r=BDHElZJBPNKGuFyY-akIDfgnNRizXKt-JAcPb29dkQfIjDqc06sV2asBfya6Vk4LU-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4031810" cy="28443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Фотограф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2181225" cy="21812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oki2.vkusercdn.ru/i?r=BDHElZJBPNKGuFyY-akIDfgnSZNW-QzZbIbpg0nufxvYllMwKfEcyzAH-BdhH7Lc_a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86" y="1124744"/>
            <a:ext cx="1782198" cy="23762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Фотография &quot;Чудо цветочек ( сюрпризный момент)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09120"/>
            <a:ext cx="1979279" cy="1979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714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I:\1267968571_ssllt_10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100" name="Picture 4" descr="Фотограф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3816424" cy="381642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02" name="Picture 6" descr="https://oki2.vkusercdn.ru/i?r=BDHElZJBPNKGuFyY-akIDfgnayANiVJhuWevSJ7cG-uhR-oib2xOcJGBJJuqTJteF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24944"/>
            <a:ext cx="4029121" cy="375270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0" name="Picture 2" descr="E:\украшение зала\2021 н.гож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188640"/>
            <a:ext cx="3888432" cy="29114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132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I:\1267968571_ssllt_10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5739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5122" name="Picture 2" descr="Фотограф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960440" cy="331236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126" name="Picture 6" descr="Фотограф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615288"/>
            <a:ext cx="3964764" cy="292494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128" name="Picture 8" descr="Фотограф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104456" cy="331236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766120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43" y="11848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" y="5867400"/>
            <a:ext cx="502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40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43200" y="609600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6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8077" y="2996952"/>
            <a:ext cx="535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Зимние праздники</a:t>
            </a: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057" y="589062"/>
            <a:ext cx="3620284" cy="2036409"/>
          </a:xfrm>
          <a:prstGeom prst="ellipse">
            <a:avLst/>
          </a:prstGeom>
          <a:noFill/>
          <a:scene3d>
            <a:camera prst="orthographicFront">
              <a:rot lat="0" lon="0" rev="1200000"/>
            </a:camera>
            <a:lightRig rig="threePt" dir="t"/>
          </a:scene3d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3381" y="548680"/>
            <a:ext cx="3888000" cy="2187000"/>
          </a:xfrm>
          <a:prstGeom prst="ellipse">
            <a:avLst/>
          </a:prstGeom>
          <a:noFill/>
          <a:scene3d>
            <a:camera prst="orthographicFront">
              <a:rot lat="0" lon="0" rev="20400000"/>
            </a:camera>
            <a:lightRig rig="threePt" dir="t"/>
          </a:scene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253" y="3573016"/>
            <a:ext cx="2484678" cy="2004750"/>
          </a:xfrm>
          <a:prstGeom prst="ellipse">
            <a:avLst/>
          </a:prstGeom>
          <a:noFill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4021329"/>
            <a:ext cx="3210325" cy="2704719"/>
          </a:xfrm>
          <a:prstGeom prst="ellipse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9337" y="3643283"/>
            <a:ext cx="2542044" cy="2004750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5219635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150" y="19226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" y="5867400"/>
            <a:ext cx="502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40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609600"/>
            <a:ext cx="6526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Украшение  зала к 8 марта</a:t>
            </a: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81600" y="2209800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6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431" y="1265182"/>
            <a:ext cx="3787208" cy="2430000"/>
          </a:xfrm>
          <a:prstGeom prst="ellipse">
            <a:avLst/>
          </a:prstGeom>
          <a:noFill/>
          <a:scene3d>
            <a:camera prst="orthographicFront">
              <a:rot lat="0" lon="0" rev="1200000"/>
            </a:camera>
            <a:lightRig rig="threePt" dir="t"/>
          </a:scene3d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1224682"/>
            <a:ext cx="4065569" cy="2511000"/>
          </a:xfrm>
          <a:prstGeom prst="ellipse">
            <a:avLst/>
          </a:prstGeom>
          <a:noFill/>
          <a:scene3d>
            <a:camera prst="orthographicFront">
              <a:rot lat="0" lon="0" rev="20400000"/>
            </a:camera>
            <a:lightRig rig="threePt" dir="t"/>
          </a:scene3d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4091285"/>
            <a:ext cx="3888064" cy="2484001"/>
          </a:xfrm>
          <a:prstGeom prst="ellipse">
            <a:avLst/>
          </a:prstGeom>
          <a:noFill/>
          <a:scene3d>
            <a:camera prst="orthographicFront">
              <a:rot lat="0" lon="0" rev="1200000"/>
            </a:camera>
            <a:lightRig rig="threePt" dir="t"/>
          </a:scene3d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4013" y="4091284"/>
            <a:ext cx="4028406" cy="2484001"/>
          </a:xfrm>
          <a:prstGeom prst="ellipse">
            <a:avLst/>
          </a:prstGeom>
          <a:noFill/>
          <a:scene3d>
            <a:camera prst="orthographicFront">
              <a:rot lat="0" lon="0" rev="20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75219635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446" y="11956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96309" y="2922882"/>
            <a:ext cx="40758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НАШ                       Выпускной</a:t>
            </a:r>
            <a:endParaRPr lang="ru-RU" sz="40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310" y="609600"/>
            <a:ext cx="3600000" cy="2313281"/>
          </a:xfrm>
          <a:prstGeom prst="ellipse">
            <a:avLst/>
          </a:prstGeom>
          <a:noFill/>
          <a:scene3d>
            <a:camera prst="orthographicFront">
              <a:rot lat="0" lon="0" rev="1200000"/>
            </a:camera>
            <a:lightRig rig="threePt" dir="t"/>
          </a:scene3d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6250" y="4012229"/>
            <a:ext cx="3311999" cy="2484000"/>
          </a:xfrm>
          <a:prstGeom prst="ellipse">
            <a:avLst/>
          </a:prstGeom>
          <a:noFill/>
          <a:scene3d>
            <a:camera prst="orthographicFront">
              <a:rot lat="0" lon="0" rev="21000000"/>
            </a:camera>
            <a:lightRig rig="threePt" dir="t"/>
          </a:scene3d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4077072"/>
            <a:ext cx="3264000" cy="2448000"/>
          </a:xfrm>
          <a:prstGeom prst="ellipse">
            <a:avLst/>
          </a:prstGeom>
          <a:noFill/>
          <a:scene3d>
            <a:camera prst="orthographicFront">
              <a:rot lat="0" lon="0" rev="1200000"/>
            </a:camera>
            <a:lightRig rig="threePt" dir="t"/>
          </a:scene3d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4250" y="560240"/>
            <a:ext cx="3216000" cy="2412000"/>
          </a:xfrm>
          <a:prstGeom prst="ellipse">
            <a:avLst/>
          </a:prstGeom>
          <a:noFill/>
          <a:scene3d>
            <a:camera prst="orthographicFront">
              <a:rot lat="0" lon="0" rev="20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73169595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09800" y="228600"/>
            <a:ext cx="4281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 smtClean="0">
                <a:ln w="11430"/>
                <a:solidFill>
                  <a:srgbClr val="FF0000"/>
                </a:solidFill>
                <a:latin typeface="Monotype Corsiva" pitchFamily="66" charset="0"/>
              </a:rPr>
              <a:t>Мое жизненное кредо</a:t>
            </a:r>
            <a:endParaRPr lang="ru-RU" sz="4000" b="1" dirty="0">
              <a:ln w="11430"/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1066800"/>
            <a:ext cx="8077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           </a:t>
            </a:r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Каждый видит то, что желает видеть. </a:t>
            </a:r>
          </a:p>
          <a:p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      Если желает видеть хорошее, видит хорошее. </a:t>
            </a:r>
          </a:p>
          <a:p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                    Если желает видеть истину, </a:t>
            </a:r>
          </a:p>
          <a:p>
            <a:pPr algn="ctr"/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       то видит как плохое,               </a:t>
            </a:r>
          </a:p>
          <a:p>
            <a:pPr algn="ctr"/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            так и хорошее, </a:t>
            </a:r>
          </a:p>
          <a:p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                           и не обвиняет других, </a:t>
            </a:r>
          </a:p>
          <a:p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                     а возносит хвалу Богу за то, </a:t>
            </a:r>
          </a:p>
          <a:p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                    что постиг очередной урок </a:t>
            </a:r>
          </a:p>
          <a:p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          своей жизни и приумножил  мудрость. </a:t>
            </a:r>
          </a:p>
        </p:txBody>
      </p:sp>
    </p:spTree>
    <p:extLst>
      <p:ext uri="{BB962C8B-B14F-4D97-AF65-F5344CB8AC3E}">
        <p14:creationId xmlns:p14="http://schemas.microsoft.com/office/powerpoint/2010/main" val="14893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dissolve/>
      </p:transition>
    </mc:Choice>
    <mc:Fallback xmlns="">
      <p:transition advClick="0" advTm="1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5800" y="5181600"/>
            <a:ext cx="815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Музыкально – ритмические</a:t>
            </a:r>
          </a:p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 движения с предметами</a:t>
            </a:r>
            <a:endParaRPr lang="ru-RU" sz="4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9" y="118695"/>
            <a:ext cx="3600000" cy="2700000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46" y="118697"/>
            <a:ext cx="3600000" cy="2494140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529" y="2998953"/>
            <a:ext cx="3830027" cy="2304000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8" y="2965352"/>
            <a:ext cx="3473573" cy="2268000"/>
          </a:xfrm>
          <a:prstGeom prst="ellipse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84893847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47800" y="1371600"/>
            <a:ext cx="19768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Мы поем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6" y="1214422"/>
            <a:ext cx="4143371" cy="3107529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3357562"/>
            <a:ext cx="4190997" cy="3143247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72538358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78" y="620688"/>
            <a:ext cx="2678269" cy="2304256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865097"/>
            <a:ext cx="2447999" cy="3263999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672386"/>
            <a:ext cx="2661886" cy="2252558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77" y="3933056"/>
            <a:ext cx="2678269" cy="219604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76" y="3933056"/>
            <a:ext cx="2592016" cy="2196040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347865" y="980728"/>
            <a:ext cx="26373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Мои весёлые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ребята на праздниках 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105675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9600" y="4724400"/>
            <a:ext cx="800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Участие воспитанников в  праздничном концерте</a:t>
            </a:r>
            <a:r>
              <a:rPr lang="ru-RU" sz="4000" b="1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посвящённом « Дню Победы»</a:t>
            </a:r>
          </a:p>
          <a:p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         ДК  Строителей г. Луганска</a:t>
            </a:r>
            <a:endParaRPr lang="ru-RU" sz="4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8745"/>
            <a:ext cx="3145149" cy="4193531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980221"/>
            <a:ext cx="3357586" cy="2518189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131841" y="3933056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2015 год 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00770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528"/>
            <a:ext cx="9144000" cy="7751187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3" y="4437111"/>
            <a:ext cx="3321143" cy="2430850"/>
          </a:xfrm>
          <a:prstGeom prst="ellipse">
            <a:avLst/>
          </a:prstGeom>
          <a:effectLst>
            <a:softEdge rad="63500"/>
          </a:effectLst>
          <a:scene3d>
            <a:camera prst="orthographicFront">
              <a:rot lat="0" lon="0" rev="1200000"/>
            </a:camera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728683"/>
            <a:ext cx="3456112" cy="2808312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3024064" cy="2268048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9" y="332656"/>
            <a:ext cx="3222056" cy="2266149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031" y="4457326"/>
            <a:ext cx="3240360" cy="2383047"/>
          </a:xfrm>
          <a:prstGeom prst="ellipse">
            <a:avLst/>
          </a:prstGeom>
          <a:effectLst>
            <a:softEdge rad="63500"/>
          </a:effectLst>
          <a:scene3d>
            <a:camera prst="orthographicFront">
              <a:rot lat="0" lon="0" rev="20400000"/>
            </a:camera>
            <a:lightRig rig="threePt" dir="t"/>
          </a:scene3d>
        </p:spPr>
      </p:pic>
      <p:sp>
        <p:nvSpPr>
          <p:cNvPr id="2" name="Прямоугольник 1"/>
          <p:cNvSpPr/>
          <p:nvPr/>
        </p:nvSpPr>
        <p:spPr>
          <a:xfrm>
            <a:off x="5985207" y="3244334"/>
            <a:ext cx="2547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Запоминают 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3244334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Которые 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51921" y="3244334"/>
            <a:ext cx="15841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      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Все 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03576" y="476672"/>
            <a:ext cx="2781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Праздники 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105675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5800" y="5181600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Наши родители играют и поют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3740148" cy="2805111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77" y="344721"/>
            <a:ext cx="3430490" cy="2572868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78051"/>
            <a:ext cx="3262746" cy="2403549"/>
          </a:xfrm>
          <a:prstGeom prst="ellipse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84893847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5229200"/>
            <a:ext cx="82009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Мои дети  и педагоги 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Monotype Corsiva" pitchFamily="66" charset="0"/>
              </a:rPr>
              <a:t>и</a:t>
            </a:r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грают на музыкальных инструментах</a:t>
            </a:r>
            <a:endParaRPr lang="ru-RU" sz="4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28600"/>
            <a:ext cx="4502154" cy="3376616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25663"/>
            <a:ext cx="3303990" cy="2477992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64570700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915816" y="421987"/>
            <a:ext cx="28953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Наш коллектив</a:t>
            </a: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292" y="1053062"/>
            <a:ext cx="3620284" cy="2715213"/>
          </a:xfrm>
          <a:prstGeom prst="ellipse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292" y="3896810"/>
            <a:ext cx="3620284" cy="2715213"/>
          </a:xfrm>
          <a:prstGeom prst="ellipse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3896810"/>
            <a:ext cx="3620284" cy="2715212"/>
          </a:xfrm>
          <a:prstGeom prst="ellipse">
            <a:avLst/>
          </a:prstGeom>
          <a:noFill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852193"/>
            <a:ext cx="3620284" cy="2715213"/>
          </a:xfrm>
          <a:prstGeom prst="ellipse">
            <a:avLst/>
          </a:prstGeom>
          <a:noFill/>
        </p:spPr>
      </p:pic>
      <p:pic>
        <p:nvPicPr>
          <p:cNvPr id="12" name="Picture 2" descr="C:\Users\Prologix\Desktop\портфолио\портволио\Без названия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13"/>
            <a:ext cx="9149892" cy="685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9257" y="2202419"/>
            <a:ext cx="1462087" cy="1462087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9115" y="2410668"/>
            <a:ext cx="1949450" cy="1090473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9866" y="2264486"/>
            <a:ext cx="1949450" cy="1241316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4789050"/>
            <a:ext cx="1949450" cy="1081588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8283" y="4483833"/>
            <a:ext cx="1949450" cy="1949450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9632" y="4789050"/>
            <a:ext cx="1949450" cy="1339016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99257" y="260646"/>
            <a:ext cx="73891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002060"/>
                </a:solidFill>
                <a:cs typeface="Mongolian Baiti" pitchFamily="66" charset="0"/>
              </a:rPr>
              <a:t>«Жизнь была бы  страшной и </a:t>
            </a:r>
            <a:r>
              <a:rPr lang="ru-RU" sz="3600" b="1" i="1" dirty="0" smtClean="0">
                <a:solidFill>
                  <a:srgbClr val="002060"/>
                </a:solidFill>
                <a:cs typeface="Mongolian Baiti" pitchFamily="66" charset="0"/>
              </a:rPr>
              <a:t>              скучной, если </a:t>
            </a:r>
            <a:r>
              <a:rPr lang="ru-RU" sz="3600" b="1" i="1" dirty="0">
                <a:solidFill>
                  <a:srgbClr val="002060"/>
                </a:solidFill>
                <a:cs typeface="Mongolian Baiti" pitchFamily="66" charset="0"/>
              </a:rPr>
              <a:t>б  </a:t>
            </a:r>
            <a:r>
              <a:rPr lang="ru-RU" sz="3600" b="1" i="1" dirty="0" smtClean="0">
                <a:solidFill>
                  <a:srgbClr val="002060"/>
                </a:solidFill>
                <a:cs typeface="Mongolian Baiti" pitchFamily="66" charset="0"/>
              </a:rPr>
              <a:t>жизнь</a:t>
            </a:r>
          </a:p>
          <a:p>
            <a:pPr lvl="0"/>
            <a:r>
              <a:rPr lang="ru-RU" sz="3600" b="1" i="1" dirty="0" smtClean="0">
                <a:solidFill>
                  <a:srgbClr val="002060"/>
                </a:solidFill>
                <a:cs typeface="Mongolian Baiti" pitchFamily="66" charset="0"/>
              </a:rPr>
              <a:t>             была  беззвучна»</a:t>
            </a:r>
            <a:endParaRPr lang="ru-RU" sz="3600" b="1" i="1" dirty="0">
              <a:solidFill>
                <a:srgbClr val="002060"/>
              </a:solidFill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19635"/>
      </p:ext>
    </p:extLst>
  </p:cSld>
  <p:clrMapOvr>
    <a:masterClrMapping/>
  </p:clrMapOvr>
  <p:transition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902ab97128029de7142b48bad78ae04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3429000"/>
            <a:ext cx="62484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14182"/>
      </p:ext>
    </p:extLst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" y="1676400"/>
            <a:ext cx="80772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      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«  Где – то в уголке сердца ребёнка есть своя волшебная нотка, она звучит на свой лад, и чтобы сердце отозвалось, нужно правильно настроиться, на тон этой нотки».</a:t>
            </a:r>
            <a:r>
              <a:rPr lang="ru-RU" sz="4000" b="1" i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</a:p>
          <a:p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4893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dissolve/>
      </p:transition>
    </mc:Choice>
    <mc:Fallback xmlns="">
      <p:transition advClick="0" advTm="1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" y="1676400"/>
            <a:ext cx="8077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      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МОЙ ДЕВИЗ</a:t>
            </a:r>
          </a:p>
          <a:p>
            <a:pPr algn="ctr"/>
            <a:endParaRPr lang="ru-RU" sz="4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endParaRPr lang="en-US" sz="40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endParaRPr lang="ru-RU" sz="4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«</a:t>
            </a:r>
            <a:r>
              <a:rPr lang="en-US" sz="4000" b="1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Пока мне улыбается ребёнок, </a:t>
            </a:r>
            <a:endParaRPr lang="en-US" sz="40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я знаю, что не зря живу!» </a:t>
            </a:r>
            <a:r>
              <a:rPr lang="ru-RU" sz="4000" b="1" i="1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</a:p>
          <a:p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4893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dissolve/>
      </p:transition>
    </mc:Choice>
    <mc:Fallback xmlns="">
      <p:transition advClick="0" advTm="1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" y="5867400"/>
            <a:ext cx="502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40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89536"/>
            <a:ext cx="83885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sz="36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sz="36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sz="36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81600" y="2209800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6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785794"/>
            <a:ext cx="63579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latin typeface="Monotype Corsiva" pitchFamily="66" charset="0"/>
              </a:rPr>
              <a:t>   Эссе «Музыкальный руководитель – </a:t>
            </a:r>
          </a:p>
          <a:p>
            <a:r>
              <a:rPr lang="ru-RU" sz="3200" i="1" dirty="0" smtClean="0">
                <a:solidFill>
                  <a:srgbClr val="FF0000"/>
                </a:solidFill>
                <a:latin typeface="Monotype Corsiva" pitchFamily="66" charset="0"/>
              </a:rPr>
              <a:t>            не профессия, а призвание».</a:t>
            </a:r>
            <a:br>
              <a:rPr lang="ru-RU" sz="3200" i="1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2071678"/>
            <a:ext cx="75724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Родилась и выросла в городе Луганске, в обычной рабочей семье.  С детства мечтала работать с детьми. Педагогический стаж работы в детском саду 2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лет.  Образование средне – специальное. И хоть я родилась в семье, где не было профессиональных музыкантов, но музыка всегда занимала в нашей семье главенствующее место.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Я полюбила музыкальные занятия еще в детском саду, музыкальный руководитель заметила мои незаурядные способности и часто использовала мои творческие и музыкальные успехи в конкурсах, концертах, утренниках, мне очень нравилось выступать перед зрителями. Мой музыкальный руководитель для меня стала, как фея для Золушки. Я считала её "волшебницей", открывшей мне дверь в чудесный и сказочный мир. И уже тогда я решила стать, как она, Волшебницей, а точнее, музыкальным руководителем. 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130606821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" y="5867400"/>
            <a:ext cx="502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40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89536"/>
            <a:ext cx="83885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sz="36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sz="36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sz="36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81600" y="2209800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6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785794"/>
            <a:ext cx="63579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2071678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428604"/>
            <a:ext cx="785818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После окончания школы, я поступила в Артемовское педагогическое училище в Донецкой области. И вот, после окончания обучения, в 1996 году, я специализированный педагог, музыкальный руководитель. Судьба привела меня в стены детского сада, и я начала свой педагогический путь.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Может, звучит просто и однолико, однако, копните глубже, и вы узнаете, что в этих двух словах кроется глубокий смысл. "Музыка" определяется как "искусство звуков, "Руководитель" - это человек, подающий руку незнающему и ведущий в прекрасное. 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Музыкальный руководитель – для меня давно уже не просто профессия, а образ жизни.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Я счастлива тем, что моя профессия и моё хобби - единое целое. И прав тот мудрец, который сказал, что нельзя привить любовь к тому, чего не любишь сам.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Музыка – явление необыкновенное, одно из самых удивительных чудес, доступных человеку.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В древности считалось, что музыка – это необыкновенный дар богов. Тогда музыка считалась особой благодатью... Сейчас музыка доступна каждому. Что она несёт в наши души и культуру?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Когда-то Раймонд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Паулс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сказал: «Лучше приобщать детей к музыке весело и легко, через игру, чем серьёзными уроками отвратить их от неё навсегда».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2130606821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1267968571_ssllt_10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5115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" y="5867400"/>
            <a:ext cx="502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40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89536"/>
            <a:ext cx="83885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sz="36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sz="36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sz="36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81600" y="2209800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6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785794"/>
            <a:ext cx="63579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2071678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571480"/>
            <a:ext cx="820891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Этот принцип навсегда стал спутником моей педагогической деятельности. Ведь именно в процессе игры ребёнок становится не только свидетелем, но и участником музыкальной деятельности: активного слушания и пения, исполнения музыки, танцевального творчества. </a:t>
            </a:r>
          </a:p>
          <a:p>
            <a:pPr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Дружите с музыкой друзья,</a:t>
            </a:r>
          </a:p>
          <a:p>
            <a:pPr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Ведь музыка всегда прекрасна.</a:t>
            </a:r>
          </a:p>
          <a:p>
            <a:pPr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Она не бросит, не предаст</a:t>
            </a:r>
          </a:p>
          <a:p>
            <a:pPr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 приоткроет двери в сказку.</a:t>
            </a:r>
          </a:p>
          <a:p>
            <a:pPr algn="just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«Музыкальный человек» всегда ценился в обществе во все времена. </a:t>
            </a:r>
          </a:p>
          <a:p>
            <a:pPr algn="just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И очень важно, что именно в дошкольном возрасте у человека в руках оказывается ключик от волшебной дверцы в мир красоты, несущей душе светлое, доброе, благородное. И, по моему мнению, миссия музыкального руководителя именно в этом и заключается – подарить ребёнку этот «волшебный ключик».</a:t>
            </a:r>
          </a:p>
          <a:p>
            <a:pPr algn="just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Я убеждена, что приобщение к музыкальному искусству – самая удивительная, интересная и доступная форма моего общения с детьми, так как на музыкальных занятиях дети фантазируют, творят, уносятся в мир сказок, мир музыки. Я всегда стараюсь создать атмосферу праздника, эмоционального комфорта, взаимопонимания, чтобы от каждой встречи со мной дети ожидали необыкновенных приключений в мир музыки. Вместе мы танцуем и поем, играем и слушаем.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06821"/>
      </p:ext>
    </p:extLst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492</TotalTime>
  <Words>767</Words>
  <Application>Microsoft Office PowerPoint</Application>
  <PresentationFormat>Экран (4:3)</PresentationFormat>
  <Paragraphs>167</Paragraphs>
  <Slides>48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Prologix</dc:creator>
  <cp:lastModifiedBy>Музыка</cp:lastModifiedBy>
  <cp:revision>61</cp:revision>
  <dcterms:created xsi:type="dcterms:W3CDTF">2018-02-10T09:39:14Z</dcterms:created>
  <dcterms:modified xsi:type="dcterms:W3CDTF">2024-02-12T20:14:06Z</dcterms:modified>
</cp:coreProperties>
</file>