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5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4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en-US" sz="6000" b="1" dirty="0">
                <a:solidFill>
                  <a:srgbClr val="FF0000"/>
                </a:solidFill>
                <a:latin typeface="Comic Sans MS"/>
                <a:ea typeface="Calibri"/>
                <a:cs typeface="Times New Roman"/>
              </a:rPr>
              <a:t>RELATIVE CLAUSES</a:t>
            </a:r>
            <a:r>
              <a:rPr lang="ru-RU" sz="3100" dirty="0">
                <a:ea typeface="Calibri"/>
                <a:cs typeface="Times New Roman"/>
              </a:rPr>
              <a:t/>
            </a:r>
            <a:br>
              <a:rPr lang="ru-RU" sz="31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Do you know your relatives</a:t>
            </a:r>
            <a:r>
              <a:rPr lang="en-US" sz="4800" b="1" dirty="0" smtClean="0">
                <a:solidFill>
                  <a:schemeClr val="tx2"/>
                </a:solidFill>
              </a:rPr>
              <a:t>?;)</a:t>
            </a:r>
            <a:endParaRPr lang="ru-RU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107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b="1" dirty="0">
                <a:solidFill>
                  <a:srgbClr val="FF0000"/>
                </a:solidFill>
                <a:ea typeface="+mn-ea"/>
                <a:cs typeface="+mn-cs"/>
              </a:rPr>
              <a:t>Clauses of time/Time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>clauses</a:t>
            </a:r>
            <a:r>
              <a:rPr lang="ru-RU" b="1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</a:br>
            <a:r>
              <a:rPr lang="ru-RU" sz="3600" b="1" dirty="0" smtClean="0">
                <a:ea typeface="+mn-ea"/>
                <a:cs typeface="+mn-cs"/>
              </a:rPr>
              <a:t>(</a:t>
            </a:r>
            <a:r>
              <a:rPr lang="en-US" sz="3600" b="1" dirty="0" smtClean="0">
                <a:ea typeface="+mn-ea"/>
                <a:cs typeface="+mn-cs"/>
              </a:rPr>
              <a:t>show the time of the action</a:t>
            </a:r>
            <a:r>
              <a:rPr lang="ru-RU" sz="3600" b="1" dirty="0" smtClean="0">
                <a:ea typeface="+mn-ea"/>
                <a:cs typeface="+mn-cs"/>
              </a:rPr>
              <a:t>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114800" cy="573325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</a:t>
            </a:r>
          </a:p>
          <a:p>
            <a:r>
              <a:rPr lang="en-US" dirty="0" smtClean="0"/>
              <a:t>whenever</a:t>
            </a:r>
          </a:p>
          <a:p>
            <a:r>
              <a:rPr lang="en-US" dirty="0" smtClean="0"/>
              <a:t>before</a:t>
            </a:r>
          </a:p>
          <a:p>
            <a:r>
              <a:rPr lang="en-US" dirty="0" smtClean="0"/>
              <a:t>till/until</a:t>
            </a:r>
          </a:p>
          <a:p>
            <a:r>
              <a:rPr lang="en-US" dirty="0" smtClean="0"/>
              <a:t>as</a:t>
            </a:r>
          </a:p>
          <a:p>
            <a:r>
              <a:rPr lang="en-US" dirty="0" smtClean="0"/>
              <a:t>as soon as</a:t>
            </a:r>
          </a:p>
          <a:p>
            <a:r>
              <a:rPr lang="en-US" dirty="0" smtClean="0"/>
              <a:t>as long as</a:t>
            </a:r>
          </a:p>
          <a:p>
            <a:r>
              <a:rPr lang="en-US" dirty="0" smtClean="0"/>
              <a:t>after</a:t>
            </a:r>
          </a:p>
          <a:p>
            <a:r>
              <a:rPr lang="en-US" dirty="0" smtClean="0"/>
              <a:t>by the time</a:t>
            </a:r>
          </a:p>
          <a:p>
            <a:r>
              <a:rPr lang="en-US" dirty="0" smtClean="0"/>
              <a:t>once</a:t>
            </a:r>
          </a:p>
          <a:p>
            <a:r>
              <a:rPr lang="en-US" dirty="0"/>
              <a:t>w</a:t>
            </a:r>
            <a:r>
              <a:rPr lang="en-US" dirty="0" smtClean="0"/>
              <a:t>hile</a:t>
            </a:r>
          </a:p>
          <a:p>
            <a:r>
              <a:rPr lang="en-US" dirty="0"/>
              <a:t>s</a:t>
            </a:r>
            <a:r>
              <a:rPr lang="en-US" dirty="0" smtClean="0"/>
              <a:t>ince</a:t>
            </a:r>
          </a:p>
          <a:p>
            <a:r>
              <a:rPr lang="en-US" dirty="0"/>
              <a:t>t</a:t>
            </a:r>
            <a:r>
              <a:rPr lang="en-US" dirty="0" smtClean="0"/>
              <a:t>he moment that</a:t>
            </a:r>
          </a:p>
          <a:p>
            <a:r>
              <a:rPr lang="en-US" dirty="0"/>
              <a:t>n</a:t>
            </a:r>
            <a:r>
              <a:rPr lang="en-US" dirty="0" smtClean="0"/>
              <a:t>o sooner …than</a:t>
            </a:r>
          </a:p>
          <a:p>
            <a:r>
              <a:rPr lang="en-US" dirty="0"/>
              <a:t>h</a:t>
            </a:r>
            <a:r>
              <a:rPr lang="en-US" dirty="0" smtClean="0"/>
              <a:t>ardly … when</a:t>
            </a:r>
          </a:p>
          <a:p>
            <a:r>
              <a:rPr lang="en-US" dirty="0" smtClean="0"/>
              <a:t>immediately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</a:t>
            </a:r>
            <a:r>
              <a:rPr lang="en-US" b="1" dirty="0" smtClean="0">
                <a:solidFill>
                  <a:srgbClr val="FF0000"/>
                </a:solidFill>
              </a:rPr>
              <a:t>Present Tenses </a:t>
            </a:r>
            <a:r>
              <a:rPr lang="en-US" dirty="0" smtClean="0"/>
              <a:t>(Present Simple or Present Perfect)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not </a:t>
            </a:r>
            <a:r>
              <a:rPr lang="en-US" dirty="0" smtClean="0"/>
              <a:t>Future Tenses!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373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Examples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800" b="1" u="sng" dirty="0" smtClean="0"/>
              <a:t>By the time </a:t>
            </a:r>
            <a:r>
              <a:rPr lang="en-US" sz="4800" dirty="0" smtClean="0"/>
              <a:t>we </a:t>
            </a:r>
            <a:r>
              <a:rPr lang="en-US" sz="4800" b="1" dirty="0" smtClean="0">
                <a:solidFill>
                  <a:srgbClr val="FF0000"/>
                </a:solidFill>
              </a:rPr>
              <a:t>get </a:t>
            </a:r>
            <a:r>
              <a:rPr lang="en-US" sz="4800" dirty="0" smtClean="0"/>
              <a:t>there the film will have started.</a:t>
            </a:r>
          </a:p>
          <a:p>
            <a:r>
              <a:rPr lang="en-US" sz="4800" b="1" u="sng" dirty="0" smtClean="0"/>
              <a:t>As soon as </a:t>
            </a:r>
            <a:r>
              <a:rPr lang="en-US" sz="4800" dirty="0" smtClean="0"/>
              <a:t>she </a:t>
            </a:r>
            <a:r>
              <a:rPr lang="en-US" sz="4800" b="1" dirty="0" smtClean="0">
                <a:solidFill>
                  <a:srgbClr val="FF0000"/>
                </a:solidFill>
              </a:rPr>
              <a:t>returns</a:t>
            </a:r>
            <a:r>
              <a:rPr lang="en-US" sz="4800" dirty="0" smtClean="0"/>
              <a:t> ask her to call me.</a:t>
            </a:r>
          </a:p>
          <a:p>
            <a:r>
              <a:rPr lang="en-US" sz="4800" dirty="0" smtClean="0"/>
              <a:t>Wait here </a:t>
            </a:r>
            <a:r>
              <a:rPr lang="en-US" sz="4800" b="1" u="sng" dirty="0" smtClean="0"/>
              <a:t>until</a:t>
            </a:r>
            <a:r>
              <a:rPr lang="en-US" sz="4800" dirty="0" smtClean="0"/>
              <a:t> your mum </a:t>
            </a:r>
            <a:r>
              <a:rPr lang="en-US" sz="4800" b="1" dirty="0" smtClean="0">
                <a:solidFill>
                  <a:srgbClr val="FF0000"/>
                </a:solidFill>
              </a:rPr>
              <a:t>comes</a:t>
            </a:r>
            <a:r>
              <a:rPr lang="en-US" sz="4800" dirty="0" smtClean="0"/>
              <a:t> back.</a:t>
            </a:r>
          </a:p>
          <a:p>
            <a:r>
              <a:rPr lang="en-US" sz="4800" dirty="0" smtClean="0"/>
              <a:t>She had </a:t>
            </a:r>
            <a:r>
              <a:rPr lang="en-US" sz="4800" b="1" u="sng" dirty="0" smtClean="0"/>
              <a:t>hardly</a:t>
            </a:r>
            <a:r>
              <a:rPr lang="en-US" sz="4800" dirty="0" smtClean="0"/>
              <a:t> gone to bed </a:t>
            </a:r>
            <a:r>
              <a:rPr lang="en-US" sz="4800" b="1" u="sng" dirty="0" smtClean="0"/>
              <a:t>when </a:t>
            </a:r>
            <a:r>
              <a:rPr lang="en-US" sz="4800" b="1" dirty="0" smtClean="0">
                <a:solidFill>
                  <a:srgbClr val="FF0000"/>
                </a:solidFill>
              </a:rPr>
              <a:t>the phone rang.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164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Clauses of Purpose </a:t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en-US" sz="4000" b="1" dirty="0" smtClean="0"/>
              <a:t>(explain why </a:t>
            </a:r>
            <a:r>
              <a:rPr lang="en-US" sz="4000" b="1" dirty="0" err="1" smtClean="0"/>
              <a:t>sb</a:t>
            </a:r>
            <a:r>
              <a:rPr lang="en-US" sz="4000" b="1" dirty="0" smtClean="0"/>
              <a:t> does </a:t>
            </a:r>
            <a:r>
              <a:rPr lang="en-US" sz="4000" b="1" dirty="0" err="1" smtClean="0"/>
              <a:t>sth</a:t>
            </a:r>
            <a:r>
              <a:rPr lang="en-US" sz="4000" b="1" dirty="0" smtClean="0"/>
              <a:t>)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579296" cy="5589240"/>
          </a:xfrm>
        </p:spPr>
        <p:txBody>
          <a:bodyPr>
            <a:noAutofit/>
          </a:bodyPr>
          <a:lstStyle/>
          <a:p>
            <a:r>
              <a:rPr lang="en-US" sz="2800" dirty="0" smtClean="0"/>
              <a:t>to</a:t>
            </a:r>
          </a:p>
          <a:p>
            <a:r>
              <a:rPr lang="en-US" sz="2800" dirty="0" smtClean="0"/>
              <a:t>in order to</a:t>
            </a:r>
          </a:p>
          <a:p>
            <a:r>
              <a:rPr lang="en-US" sz="2800" dirty="0" smtClean="0"/>
              <a:t>so as to</a:t>
            </a:r>
          </a:p>
          <a:p>
            <a:r>
              <a:rPr lang="en-US" sz="2800" dirty="0" smtClean="0"/>
              <a:t>so that</a:t>
            </a:r>
          </a:p>
          <a:p>
            <a:r>
              <a:rPr lang="en-US" sz="2800" dirty="0" smtClean="0"/>
              <a:t>with the view to/with the aim of</a:t>
            </a:r>
          </a:p>
          <a:p>
            <a:r>
              <a:rPr lang="en-US" sz="2800" dirty="0" smtClean="0"/>
              <a:t>for</a:t>
            </a:r>
          </a:p>
          <a:p>
            <a:r>
              <a:rPr lang="en-US" sz="2800" dirty="0" smtClean="0"/>
              <a:t>in case + Present/Past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Negative purpose: </a:t>
            </a:r>
          </a:p>
          <a:p>
            <a:r>
              <a:rPr lang="en-US" sz="2800" dirty="0" smtClean="0"/>
              <a:t>In order not to/so as not to</a:t>
            </a:r>
          </a:p>
          <a:p>
            <a:r>
              <a:rPr lang="en-US" sz="2800" dirty="0" smtClean="0"/>
              <a:t>Prevent </a:t>
            </a:r>
            <a:r>
              <a:rPr lang="en-US" sz="2800" dirty="0" err="1" smtClean="0"/>
              <a:t>sb</a:t>
            </a:r>
            <a:r>
              <a:rPr lang="en-US" sz="2800" dirty="0" smtClean="0"/>
              <a:t>/</a:t>
            </a:r>
            <a:r>
              <a:rPr lang="en-US" sz="2800" dirty="0" err="1" smtClean="0"/>
              <a:t>sth</a:t>
            </a:r>
            <a:r>
              <a:rPr lang="en-US" sz="2800" dirty="0" smtClean="0"/>
              <a:t> from -</a:t>
            </a:r>
            <a:r>
              <a:rPr lang="en-US" sz="2800" dirty="0" err="1" smtClean="0"/>
              <a:t>ing</a:t>
            </a:r>
            <a:endParaRPr lang="en-US" sz="2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7911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Examples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He is running </a:t>
            </a:r>
            <a:r>
              <a:rPr lang="en-US" sz="4000" b="1" u="sng" dirty="0" smtClean="0"/>
              <a:t>in order to </a:t>
            </a:r>
            <a:r>
              <a:rPr lang="en-US" sz="4000" dirty="0" smtClean="0"/>
              <a:t>catch the bus.</a:t>
            </a:r>
          </a:p>
          <a:p>
            <a:r>
              <a:rPr lang="en-US" sz="4000" dirty="0" smtClean="0"/>
              <a:t>John joined a </a:t>
            </a:r>
            <a:r>
              <a:rPr lang="en-US" sz="4000" dirty="0"/>
              <a:t>g</a:t>
            </a:r>
            <a:r>
              <a:rPr lang="en-US" sz="4000" dirty="0" smtClean="0"/>
              <a:t>ym </a:t>
            </a:r>
            <a:r>
              <a:rPr lang="en-US" sz="4000" b="1" u="sng" dirty="0" smtClean="0"/>
              <a:t>so that </a:t>
            </a:r>
            <a:r>
              <a:rPr lang="en-US" sz="4000" dirty="0" smtClean="0"/>
              <a:t>he could become fitter.</a:t>
            </a:r>
          </a:p>
          <a:p>
            <a:r>
              <a:rPr lang="en-US" sz="4000" dirty="0" smtClean="0"/>
              <a:t>Leave earlier </a:t>
            </a:r>
            <a:r>
              <a:rPr lang="en-US" sz="4000" b="1" u="sng" dirty="0" smtClean="0"/>
              <a:t>in case </a:t>
            </a:r>
            <a:r>
              <a:rPr lang="en-US" sz="4000" dirty="0" smtClean="0"/>
              <a:t>you run into traffic.</a:t>
            </a:r>
          </a:p>
          <a:p>
            <a:r>
              <a:rPr lang="en-US" sz="4000" dirty="0" smtClean="0"/>
              <a:t>He went to the bank </a:t>
            </a:r>
            <a:r>
              <a:rPr lang="en-US" sz="4000" b="1" u="sng" dirty="0" smtClean="0"/>
              <a:t>with the aim of </a:t>
            </a:r>
            <a:r>
              <a:rPr lang="en-US" sz="4000" dirty="0" smtClean="0"/>
              <a:t>asking for a loan.</a:t>
            </a:r>
          </a:p>
          <a:p>
            <a:r>
              <a:rPr lang="en-US" sz="4000" dirty="0" smtClean="0"/>
              <a:t>Bad weather </a:t>
            </a:r>
            <a:r>
              <a:rPr lang="en-US" sz="4000" b="1" u="sng" dirty="0" smtClean="0"/>
              <a:t>prevented the boats from sailing.</a:t>
            </a:r>
            <a:endParaRPr lang="ru-RU" sz="4000" b="1" u="sng" dirty="0"/>
          </a:p>
        </p:txBody>
      </p:sp>
    </p:spTree>
    <p:extLst>
      <p:ext uri="{BB962C8B-B14F-4D97-AF65-F5344CB8AC3E}">
        <p14:creationId xmlns:p14="http://schemas.microsoft.com/office/powerpoint/2010/main" val="106473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Clauses of Result </a:t>
            </a:r>
            <a:br>
              <a:rPr lang="en-US" sz="4800" b="1" dirty="0" smtClean="0">
                <a:solidFill>
                  <a:srgbClr val="FF0000"/>
                </a:solidFill>
              </a:rPr>
            </a:br>
            <a:r>
              <a:rPr lang="en-US" sz="4000" b="1" dirty="0" smtClean="0"/>
              <a:t>(express result)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817240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a result</a:t>
            </a:r>
          </a:p>
          <a:p>
            <a:r>
              <a:rPr lang="en-US" dirty="0" smtClean="0"/>
              <a:t>as a consequence</a:t>
            </a:r>
          </a:p>
          <a:p>
            <a:r>
              <a:rPr lang="en-US" dirty="0" smtClean="0"/>
              <a:t>consequently</a:t>
            </a:r>
          </a:p>
          <a:p>
            <a:r>
              <a:rPr lang="en-US" dirty="0" smtClean="0"/>
              <a:t>so</a:t>
            </a:r>
          </a:p>
          <a:p>
            <a:r>
              <a:rPr lang="en-US" dirty="0" smtClean="0"/>
              <a:t>therefore</a:t>
            </a:r>
          </a:p>
          <a:p>
            <a:r>
              <a:rPr lang="en-US" dirty="0" smtClean="0"/>
              <a:t>such … that</a:t>
            </a:r>
          </a:p>
          <a:p>
            <a:r>
              <a:rPr lang="en-US" dirty="0" smtClean="0"/>
              <a:t>such a … that</a:t>
            </a:r>
          </a:p>
          <a:p>
            <a:r>
              <a:rPr lang="en-US" dirty="0" smtClean="0"/>
              <a:t>such a lot of … that</a:t>
            </a:r>
          </a:p>
          <a:p>
            <a:r>
              <a:rPr lang="en-US" dirty="0" smtClean="0"/>
              <a:t>so … that</a:t>
            </a:r>
          </a:p>
          <a:p>
            <a:r>
              <a:rPr lang="en-US" dirty="0" smtClean="0"/>
              <a:t>so few/little/many/much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26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Examples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He is </a:t>
            </a:r>
            <a:r>
              <a:rPr lang="en-US" sz="4000" b="1" u="sng" dirty="0" smtClean="0"/>
              <a:t>such a </a:t>
            </a:r>
            <a:r>
              <a:rPr lang="en-US" sz="4000" dirty="0" smtClean="0"/>
              <a:t>good teacher </a:t>
            </a:r>
            <a:r>
              <a:rPr lang="en-US" sz="4000" b="1" u="sng" dirty="0" smtClean="0"/>
              <a:t>that</a:t>
            </a:r>
            <a:r>
              <a:rPr lang="en-US" sz="4000" dirty="0" smtClean="0"/>
              <a:t> all the students love him.</a:t>
            </a:r>
          </a:p>
          <a:p>
            <a:r>
              <a:rPr lang="en-US" sz="4000" dirty="0" smtClean="0"/>
              <a:t>She had </a:t>
            </a:r>
            <a:r>
              <a:rPr lang="en-US" sz="4000" b="1" u="sng" dirty="0" smtClean="0"/>
              <a:t>such a lot of </a:t>
            </a:r>
            <a:r>
              <a:rPr lang="en-US" sz="4000" dirty="0" smtClean="0"/>
              <a:t>work to do </a:t>
            </a:r>
            <a:r>
              <a:rPr lang="en-US" sz="4000" b="1" u="sng" dirty="0" smtClean="0"/>
              <a:t>that</a:t>
            </a:r>
            <a:r>
              <a:rPr lang="en-US" sz="4000" dirty="0" smtClean="0"/>
              <a:t> she had to cancel her plans.</a:t>
            </a:r>
          </a:p>
          <a:p>
            <a:r>
              <a:rPr lang="en-US" sz="4000" dirty="0" smtClean="0"/>
              <a:t>There was </a:t>
            </a:r>
            <a:r>
              <a:rPr lang="en-US" sz="4000" b="1" u="sng" dirty="0" smtClean="0"/>
              <a:t>so much </a:t>
            </a:r>
            <a:r>
              <a:rPr lang="en-US" sz="4000" dirty="0" smtClean="0"/>
              <a:t>traffic </a:t>
            </a:r>
            <a:r>
              <a:rPr lang="en-US" sz="4000" b="1" u="sng" dirty="0" smtClean="0"/>
              <a:t>that</a:t>
            </a:r>
            <a:r>
              <a:rPr lang="en-US" sz="4000" dirty="0" smtClean="0"/>
              <a:t> it took us an hour to get home.</a:t>
            </a:r>
          </a:p>
          <a:p>
            <a:r>
              <a:rPr lang="en-US" sz="4000" dirty="0" smtClean="0"/>
              <a:t>It is </a:t>
            </a:r>
            <a:r>
              <a:rPr lang="en-US" sz="4000" b="1" u="sng" dirty="0" smtClean="0"/>
              <a:t>so popular a restaurant that </a:t>
            </a:r>
            <a:r>
              <a:rPr lang="en-US" sz="4000" dirty="0" smtClean="0"/>
              <a:t>it’s always crowded.</a:t>
            </a:r>
          </a:p>
          <a:p>
            <a:r>
              <a:rPr lang="en-US" sz="4000" dirty="0" smtClean="0"/>
              <a:t>We couldn’t find a room to book on the island and </a:t>
            </a:r>
            <a:r>
              <a:rPr lang="en-US" sz="4000" b="1" u="sng" dirty="0" smtClean="0"/>
              <a:t>therefore</a:t>
            </a:r>
            <a:r>
              <a:rPr lang="en-US" sz="4000" dirty="0" smtClean="0"/>
              <a:t> we had to look elsewhere.</a:t>
            </a:r>
          </a:p>
          <a:p>
            <a:r>
              <a:rPr lang="en-US" sz="4000" dirty="0" smtClean="0"/>
              <a:t>I’ve got </a:t>
            </a:r>
            <a:r>
              <a:rPr lang="en-US" sz="4000" b="1" u="sng" dirty="0" smtClean="0"/>
              <a:t>so little time that </a:t>
            </a:r>
            <a:r>
              <a:rPr lang="en-US" sz="4000" dirty="0" smtClean="0"/>
              <a:t>I can’t visit my friends.</a:t>
            </a:r>
          </a:p>
        </p:txBody>
      </p:sp>
    </p:spTree>
    <p:extLst>
      <p:ext uri="{BB962C8B-B14F-4D97-AF65-F5344CB8AC3E}">
        <p14:creationId xmlns:p14="http://schemas.microsoft.com/office/powerpoint/2010/main" val="2925563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Clauses of Reason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3600" b="1" dirty="0" smtClean="0"/>
              <a:t>(express the reason for something)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</a:t>
            </a:r>
          </a:p>
          <a:p>
            <a:r>
              <a:rPr lang="en-US" dirty="0" smtClean="0"/>
              <a:t>because</a:t>
            </a:r>
          </a:p>
          <a:p>
            <a:r>
              <a:rPr lang="en-US" dirty="0" smtClean="0"/>
              <a:t>for (only after a comma/pause/very formal)</a:t>
            </a:r>
          </a:p>
          <a:p>
            <a:r>
              <a:rPr lang="en-US" dirty="0" smtClean="0"/>
              <a:t>on the grounds that</a:t>
            </a:r>
          </a:p>
          <a:p>
            <a:r>
              <a:rPr lang="en-US" dirty="0" smtClean="0"/>
              <a:t>on account of</a:t>
            </a:r>
          </a:p>
          <a:p>
            <a:r>
              <a:rPr lang="en-US" dirty="0" smtClean="0"/>
              <a:t>the reason for / why</a:t>
            </a:r>
          </a:p>
          <a:p>
            <a:r>
              <a:rPr lang="en-US" dirty="0" smtClean="0"/>
              <a:t>because of/due to + N (</a:t>
            </a:r>
            <a:r>
              <a:rPr lang="en-US" dirty="0" err="1" smtClean="0"/>
              <a:t>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because of/due to + the fact that</a:t>
            </a:r>
          </a:p>
          <a:p>
            <a:r>
              <a:rPr lang="en-US" dirty="0" smtClean="0"/>
              <a:t>now that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418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Examples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They fired him </a:t>
            </a:r>
            <a:r>
              <a:rPr lang="en-US" b="1" dirty="0" smtClean="0"/>
              <a:t>on the grounds that </a:t>
            </a:r>
            <a:r>
              <a:rPr lang="en-US" dirty="0" smtClean="0"/>
              <a:t>he wasn’t doing his job properly</a:t>
            </a:r>
          </a:p>
          <a:p>
            <a:r>
              <a:rPr lang="en-US" dirty="0" smtClean="0"/>
              <a:t>- Why don’t you like John?</a:t>
            </a:r>
          </a:p>
          <a:p>
            <a:pPr marL="0" indent="0">
              <a:buNone/>
            </a:pPr>
            <a:r>
              <a:rPr lang="en-US" dirty="0" smtClean="0"/>
              <a:t>    - </a:t>
            </a:r>
            <a:r>
              <a:rPr lang="en-US" b="1" dirty="0" smtClean="0"/>
              <a:t>Because</a:t>
            </a:r>
            <a:r>
              <a:rPr lang="en-US" dirty="0" smtClean="0"/>
              <a:t> he is arrogant and rude.</a:t>
            </a:r>
          </a:p>
          <a:p>
            <a:r>
              <a:rPr lang="en-US" dirty="0" smtClean="0"/>
              <a:t>He made a formal complaint, </a:t>
            </a:r>
            <a:r>
              <a:rPr lang="en-US" b="1" dirty="0" smtClean="0"/>
              <a:t>for</a:t>
            </a:r>
            <a:r>
              <a:rPr lang="en-US" dirty="0" smtClean="0"/>
              <a:t> he was not satisfied with the service at the hotel. (formal)</a:t>
            </a:r>
          </a:p>
          <a:p>
            <a:r>
              <a:rPr lang="en-US" dirty="0" smtClean="0"/>
              <a:t>The airport had to close </a:t>
            </a:r>
            <a:r>
              <a:rPr lang="en-US" b="1" dirty="0" smtClean="0"/>
              <a:t>due to </a:t>
            </a:r>
            <a:r>
              <a:rPr lang="en-US" dirty="0" smtClean="0"/>
              <a:t>the severe snowstorm.</a:t>
            </a:r>
          </a:p>
          <a:p>
            <a:r>
              <a:rPr lang="en-US" dirty="0" smtClean="0"/>
              <a:t>He failed his test </a:t>
            </a:r>
            <a:r>
              <a:rPr lang="en-US" b="1" dirty="0" smtClean="0"/>
              <a:t>due to the fact that</a:t>
            </a:r>
            <a:r>
              <a:rPr lang="en-US" dirty="0" smtClean="0"/>
              <a:t> he hadn’t studied much.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873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FF0000"/>
                </a:solidFill>
              </a:rPr>
              <a:t>Clauses of Manner </a:t>
            </a:r>
            <a:br>
              <a:rPr lang="en-US" sz="4900" b="1" dirty="0" smtClean="0">
                <a:solidFill>
                  <a:srgbClr val="FF0000"/>
                </a:solidFill>
              </a:rPr>
            </a:br>
            <a:r>
              <a:rPr lang="en-US" sz="4000" b="1" dirty="0" smtClean="0"/>
              <a:t>(express the way </a:t>
            </a:r>
            <a:r>
              <a:rPr lang="en-US" sz="4000" b="1" dirty="0" err="1" smtClean="0"/>
              <a:t>sth</a:t>
            </a:r>
            <a:r>
              <a:rPr lang="en-US" sz="4000" b="1" dirty="0" smtClean="0"/>
              <a:t> is done)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ACT/ APPEAR/ BE/ BEHAVE/ FEEL/ LOOK/ SEEM/ SMELL/ SOUND/TASTE  + as if / as though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as if/ as though + Past tense (unreal present situation)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like = as if/as though  </a:t>
            </a:r>
            <a:r>
              <a:rPr lang="en-US" b="1" dirty="0" smtClean="0">
                <a:solidFill>
                  <a:srgbClr val="FF0000"/>
                </a:solidFill>
              </a:rPr>
              <a:t>INFORMAL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18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Examples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</a:t>
            </a:r>
            <a:r>
              <a:rPr lang="en-US" b="1" dirty="0" smtClean="0"/>
              <a:t>feels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as if/as though </a:t>
            </a:r>
            <a:r>
              <a:rPr lang="en-US" dirty="0" smtClean="0"/>
              <a:t>she will faint.</a:t>
            </a:r>
          </a:p>
          <a:p>
            <a:endParaRPr lang="en-US" dirty="0"/>
          </a:p>
          <a:p>
            <a:r>
              <a:rPr lang="en-US" dirty="0" smtClean="0"/>
              <a:t>He </a:t>
            </a:r>
            <a:r>
              <a:rPr lang="en-US" b="1" dirty="0" smtClean="0"/>
              <a:t>behaves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as if/as though </a:t>
            </a:r>
            <a:r>
              <a:rPr lang="en-US" dirty="0" smtClean="0"/>
              <a:t>he </a:t>
            </a:r>
            <a:r>
              <a:rPr lang="en-US" b="1" dirty="0" smtClean="0"/>
              <a:t>was/were</a:t>
            </a:r>
            <a:r>
              <a:rPr lang="en-US" dirty="0" smtClean="0"/>
              <a:t> a child</a:t>
            </a:r>
          </a:p>
          <a:p>
            <a:endParaRPr lang="en-US" dirty="0" smtClean="0"/>
          </a:p>
          <a:p>
            <a:r>
              <a:rPr lang="en-US" dirty="0" smtClean="0"/>
              <a:t>He </a:t>
            </a:r>
            <a:r>
              <a:rPr lang="en-US" b="1" dirty="0" smtClean="0"/>
              <a:t>looks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like</a:t>
            </a:r>
            <a:r>
              <a:rPr lang="en-US" dirty="0" smtClean="0"/>
              <a:t> he is going to break down.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3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RELATIVE CONJUNCTIONS</a:t>
            </a: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678291"/>
              </p:ext>
            </p:extLst>
          </p:nvPr>
        </p:nvGraphicFramePr>
        <p:xfrm>
          <a:off x="957262" y="1988839"/>
          <a:ext cx="3686746" cy="2362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6746"/>
              </a:tblGrid>
              <a:tr h="590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RELATIVE PRONOUNS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who(m)/that (people)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which/that (things)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whose (possession)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5" name="Объект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37752852"/>
              </p:ext>
            </p:extLst>
          </p:nvPr>
        </p:nvGraphicFramePr>
        <p:xfrm>
          <a:off x="5147945" y="1988841"/>
          <a:ext cx="3096464" cy="2376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464"/>
              </a:tblGrid>
              <a:tr h="594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RELATIVE ADVERBS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when/that (time)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where (place)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why (reason)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1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rgbClr val="FF0000"/>
                </a:solidFill>
              </a:rPr>
              <a:t>Clauses of Concession </a:t>
            </a:r>
            <a:br>
              <a:rPr lang="en-US" sz="4900" b="1" dirty="0" smtClean="0">
                <a:solidFill>
                  <a:srgbClr val="FF0000"/>
                </a:solidFill>
              </a:rPr>
            </a:br>
            <a:r>
              <a:rPr lang="en-US" sz="4000" b="1" dirty="0" smtClean="0"/>
              <a:t>(express a contrast)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77574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but</a:t>
            </a:r>
          </a:p>
          <a:p>
            <a:r>
              <a:rPr lang="en-US" dirty="0" smtClean="0"/>
              <a:t>although</a:t>
            </a:r>
          </a:p>
          <a:p>
            <a:r>
              <a:rPr lang="en-US" dirty="0" smtClean="0"/>
              <a:t>even though </a:t>
            </a:r>
            <a:r>
              <a:rPr lang="en-US" b="1" i="1" dirty="0" smtClean="0">
                <a:solidFill>
                  <a:srgbClr val="00B050"/>
                </a:solidFill>
              </a:rPr>
              <a:t>(more emphatic than “although”)</a:t>
            </a:r>
          </a:p>
          <a:p>
            <a:r>
              <a:rPr lang="en-US" dirty="0" smtClean="0"/>
              <a:t>though </a:t>
            </a:r>
            <a:r>
              <a:rPr lang="en-US" b="1" i="1" dirty="0" smtClean="0">
                <a:solidFill>
                  <a:srgbClr val="00B050"/>
                </a:solidFill>
              </a:rPr>
              <a:t>(informal,  often at the end of the sentence)</a:t>
            </a:r>
          </a:p>
          <a:p>
            <a:r>
              <a:rPr lang="en-US" dirty="0" smtClean="0"/>
              <a:t>in spite of/despite + N/-</a:t>
            </a:r>
            <a:r>
              <a:rPr lang="en-US" dirty="0" err="1" smtClean="0"/>
              <a:t>ing</a:t>
            </a:r>
            <a:endParaRPr lang="en-US" dirty="0" smtClean="0"/>
          </a:p>
          <a:p>
            <a:r>
              <a:rPr lang="en-US" dirty="0" smtClean="0"/>
              <a:t>in spite of/despite the fact that + clause</a:t>
            </a:r>
          </a:p>
          <a:p>
            <a:r>
              <a:rPr lang="en-US" dirty="0" smtClean="0"/>
              <a:t>while/whereas</a:t>
            </a:r>
          </a:p>
          <a:p>
            <a:r>
              <a:rPr lang="en-US" dirty="0" smtClean="0"/>
              <a:t>yet </a:t>
            </a:r>
            <a:r>
              <a:rPr lang="en-US" b="1" i="1" dirty="0" smtClean="0">
                <a:solidFill>
                  <a:srgbClr val="00B050"/>
                </a:solidFill>
              </a:rPr>
              <a:t>(formal)</a:t>
            </a:r>
          </a:p>
          <a:p>
            <a:r>
              <a:rPr lang="en-US" dirty="0" smtClean="0"/>
              <a:t>still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However</a:t>
            </a:r>
            <a:r>
              <a:rPr lang="en-US" sz="3300" b="1" dirty="0" smtClean="0">
                <a:solidFill>
                  <a:srgbClr val="FF0000"/>
                </a:solidFill>
              </a:rPr>
              <a:t>,  …</a:t>
            </a:r>
          </a:p>
          <a:p>
            <a:r>
              <a:rPr lang="en-US" dirty="0" smtClean="0"/>
              <a:t>Nevertheless</a:t>
            </a:r>
            <a:r>
              <a:rPr lang="en-US" b="1" dirty="0" smtClean="0">
                <a:solidFill>
                  <a:srgbClr val="FF0000"/>
                </a:solidFill>
              </a:rPr>
              <a:t>, …</a:t>
            </a:r>
          </a:p>
          <a:p>
            <a:r>
              <a:rPr lang="en-US" dirty="0"/>
              <a:t>O</a:t>
            </a:r>
            <a:r>
              <a:rPr lang="en-US" dirty="0" smtClean="0"/>
              <a:t>n the other hand</a:t>
            </a:r>
            <a:r>
              <a:rPr lang="en-US" b="1" dirty="0" smtClean="0">
                <a:solidFill>
                  <a:srgbClr val="FF0000"/>
                </a:solidFill>
              </a:rPr>
              <a:t>, …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1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Examples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Linda has got a good computer </a:t>
            </a:r>
            <a:r>
              <a:rPr lang="en-US" b="1" u="sng" dirty="0" smtClean="0"/>
              <a:t>but</a:t>
            </a:r>
            <a:r>
              <a:rPr lang="en-US" dirty="0" smtClean="0"/>
              <a:t> she never uses it.</a:t>
            </a: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Although</a:t>
            </a:r>
            <a:r>
              <a:rPr lang="en-US" dirty="0">
                <a:solidFill>
                  <a:prstClr val="black"/>
                </a:solidFill>
              </a:rPr>
              <a:t> it was cold, she wore a short cotton dress.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It was cold. She wore a cotton dress </a:t>
            </a:r>
            <a:r>
              <a:rPr lang="en-US" b="1" dirty="0">
                <a:solidFill>
                  <a:prstClr val="black"/>
                </a:solidFill>
              </a:rPr>
              <a:t>though.</a:t>
            </a:r>
            <a:endParaRPr lang="ru-RU" b="1" dirty="0">
              <a:solidFill>
                <a:prstClr val="black"/>
              </a:solidFill>
            </a:endParaRPr>
          </a:p>
          <a:p>
            <a:r>
              <a:rPr lang="en-US" dirty="0" smtClean="0"/>
              <a:t>Susan has big blue eyes, </a:t>
            </a:r>
            <a:r>
              <a:rPr lang="en-US" b="1" dirty="0" smtClean="0"/>
              <a:t>while/whereas</a:t>
            </a:r>
            <a:r>
              <a:rPr lang="en-US" dirty="0" smtClean="0"/>
              <a:t> her daughter has dark brown eyes.</a:t>
            </a:r>
          </a:p>
          <a:p>
            <a:r>
              <a:rPr lang="en-US" dirty="0" smtClean="0"/>
              <a:t>His car is old. </a:t>
            </a:r>
            <a:r>
              <a:rPr lang="en-US" b="1" dirty="0" smtClean="0"/>
              <a:t>Still</a:t>
            </a:r>
            <a:r>
              <a:rPr lang="en-US" dirty="0" smtClean="0"/>
              <a:t> it is in a very good condition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933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  <a:ea typeface="+mj-ea"/>
                <a:cs typeface="+mj-cs"/>
              </a:rPr>
              <a:t>It’s Test </a:t>
            </a:r>
            <a:r>
              <a:rPr lang="en-US" sz="6000" b="1" dirty="0">
                <a:solidFill>
                  <a:srgbClr val="FF0000"/>
                </a:solidFill>
                <a:ea typeface="+mj-ea"/>
                <a:cs typeface="+mj-cs"/>
              </a:rPr>
              <a:t>Time!</a:t>
            </a:r>
            <a:endParaRPr lang="ru-RU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41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Define the type of the clauses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Clauses of Time/Time clauses</a:t>
            </a:r>
          </a:p>
          <a:p>
            <a:r>
              <a:rPr lang="en-US" b="1" dirty="0" smtClean="0"/>
              <a:t>Clauses of Purpose</a:t>
            </a:r>
          </a:p>
          <a:p>
            <a:r>
              <a:rPr lang="en-US" b="1" dirty="0" smtClean="0"/>
              <a:t>Clauses of Result</a:t>
            </a:r>
            <a:endParaRPr lang="ru-RU" b="1" dirty="0" smtClean="0"/>
          </a:p>
          <a:p>
            <a:r>
              <a:rPr lang="en-US" b="1" dirty="0" smtClean="0"/>
              <a:t>Clauses of Reason</a:t>
            </a:r>
          </a:p>
          <a:p>
            <a:r>
              <a:rPr lang="en-US" b="1" dirty="0" smtClean="0"/>
              <a:t>Clauses of Manner</a:t>
            </a:r>
          </a:p>
          <a:p>
            <a:r>
              <a:rPr lang="en-US" b="1" dirty="0" smtClean="0"/>
              <a:t>Clauses of Concession</a:t>
            </a: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(</a:t>
            </a:r>
            <a:r>
              <a:rPr lang="en-US" b="1" dirty="0" smtClean="0">
                <a:solidFill>
                  <a:prstClr val="black"/>
                </a:solidFill>
              </a:rPr>
              <a:t>Relative Clauses)</a:t>
            </a:r>
            <a:endParaRPr lang="en-US" b="1" dirty="0">
              <a:solidFill>
                <a:prstClr val="black"/>
              </a:solidFill>
            </a:endParaRPr>
          </a:p>
          <a:p>
            <a:pPr algn="ctr"/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0659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/>
              <a:t>As soon as </a:t>
            </a:r>
            <a:r>
              <a:rPr lang="en-US" sz="4000" dirty="0" smtClean="0"/>
              <a:t>she </a:t>
            </a:r>
            <a:r>
              <a:rPr lang="en-US" sz="4000" b="1" dirty="0" smtClean="0"/>
              <a:t>returns</a:t>
            </a:r>
            <a:r>
              <a:rPr lang="en-US" sz="4000" dirty="0" smtClean="0"/>
              <a:t> ask her to call me.</a:t>
            </a:r>
          </a:p>
          <a:p>
            <a:r>
              <a:rPr lang="en-US" sz="4000" dirty="0" smtClean="0"/>
              <a:t>Wait here </a:t>
            </a:r>
            <a:r>
              <a:rPr lang="en-US" sz="4000" b="1" u="sng" dirty="0" smtClean="0"/>
              <a:t>until</a:t>
            </a:r>
            <a:r>
              <a:rPr lang="en-US" sz="4000" dirty="0" smtClean="0"/>
              <a:t> your mum </a:t>
            </a:r>
            <a:r>
              <a:rPr lang="en-US" sz="4000" b="1" dirty="0" smtClean="0"/>
              <a:t>comes</a:t>
            </a:r>
            <a:r>
              <a:rPr lang="en-US" sz="4000" dirty="0" smtClean="0"/>
              <a:t> back.</a:t>
            </a:r>
          </a:p>
          <a:p>
            <a:r>
              <a:rPr lang="en-US" sz="4000" dirty="0" smtClean="0"/>
              <a:t>She had </a:t>
            </a:r>
            <a:r>
              <a:rPr lang="en-US" sz="4000" b="1" u="sng" dirty="0" smtClean="0"/>
              <a:t>hardly</a:t>
            </a:r>
            <a:r>
              <a:rPr lang="en-US" sz="4000" dirty="0" smtClean="0"/>
              <a:t> gone to bed </a:t>
            </a:r>
            <a:r>
              <a:rPr lang="en-US" sz="4000" b="1" u="sng" dirty="0" smtClean="0"/>
              <a:t>when </a:t>
            </a:r>
            <a:r>
              <a:rPr lang="en-US" sz="4000" b="1" dirty="0" smtClean="0"/>
              <a:t>the phone rang.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4737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Leave earlier </a:t>
            </a:r>
            <a:r>
              <a:rPr lang="en-US" sz="4000" b="1" u="sng" dirty="0" smtClean="0"/>
              <a:t>in case </a:t>
            </a:r>
            <a:r>
              <a:rPr lang="en-US" sz="4000" dirty="0" smtClean="0"/>
              <a:t>you run into traffic.</a:t>
            </a:r>
          </a:p>
          <a:p>
            <a:r>
              <a:rPr lang="en-US" sz="4000" dirty="0" smtClean="0"/>
              <a:t>He went to the bank </a:t>
            </a:r>
            <a:r>
              <a:rPr lang="en-US" sz="4000" b="1" u="sng" dirty="0" smtClean="0"/>
              <a:t>with the aim of </a:t>
            </a:r>
            <a:r>
              <a:rPr lang="en-US" sz="4000" dirty="0" smtClean="0"/>
              <a:t>asking for a loan.</a:t>
            </a:r>
          </a:p>
          <a:p>
            <a:r>
              <a:rPr lang="en-US" sz="4000" dirty="0" smtClean="0"/>
              <a:t>Bad weather </a:t>
            </a:r>
            <a:r>
              <a:rPr lang="en-US" sz="4000" b="1" u="sng" dirty="0" smtClean="0"/>
              <a:t>prevented the boats from sailing.</a:t>
            </a:r>
            <a:endParaRPr lang="ru-RU" sz="4000" b="1" u="sng" dirty="0"/>
          </a:p>
        </p:txBody>
      </p:sp>
    </p:spTree>
    <p:extLst>
      <p:ext uri="{BB962C8B-B14F-4D97-AF65-F5344CB8AC3E}">
        <p14:creationId xmlns:p14="http://schemas.microsoft.com/office/powerpoint/2010/main" val="417883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He is </a:t>
            </a:r>
            <a:r>
              <a:rPr lang="en-US" sz="4000" b="1" u="sng" dirty="0" smtClean="0"/>
              <a:t>such a </a:t>
            </a:r>
            <a:r>
              <a:rPr lang="en-US" sz="4000" dirty="0" smtClean="0"/>
              <a:t>good teacher </a:t>
            </a:r>
            <a:r>
              <a:rPr lang="en-US" sz="4000" b="1" u="sng" dirty="0" smtClean="0"/>
              <a:t>that</a:t>
            </a:r>
            <a:r>
              <a:rPr lang="en-US" sz="4000" dirty="0" smtClean="0"/>
              <a:t> all the students love him.</a:t>
            </a:r>
          </a:p>
          <a:p>
            <a:r>
              <a:rPr lang="en-US" sz="4000" dirty="0" smtClean="0"/>
              <a:t>We couldn’t find a room to book on the island and </a:t>
            </a:r>
            <a:r>
              <a:rPr lang="en-US" sz="4000" b="1" u="sng" dirty="0" smtClean="0"/>
              <a:t>therefore</a:t>
            </a:r>
            <a:r>
              <a:rPr lang="en-US" sz="4000" dirty="0" smtClean="0"/>
              <a:t> we had to look elsewhere.</a:t>
            </a:r>
          </a:p>
          <a:p>
            <a:r>
              <a:rPr lang="en-US" sz="4000" dirty="0" smtClean="0"/>
              <a:t>I’ve got </a:t>
            </a:r>
            <a:r>
              <a:rPr lang="en-US" sz="4000" b="1" u="sng" dirty="0" smtClean="0"/>
              <a:t>so little time that </a:t>
            </a:r>
            <a:r>
              <a:rPr lang="en-US" sz="4000" dirty="0" smtClean="0"/>
              <a:t>I can’t visit my friends.</a:t>
            </a:r>
          </a:p>
        </p:txBody>
      </p:sp>
    </p:spTree>
    <p:extLst>
      <p:ext uri="{BB962C8B-B14F-4D97-AF65-F5344CB8AC3E}">
        <p14:creationId xmlns:p14="http://schemas.microsoft.com/office/powerpoint/2010/main" val="32352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They fired him </a:t>
            </a:r>
            <a:r>
              <a:rPr lang="en-US" sz="4000" b="1" dirty="0" smtClean="0"/>
              <a:t>on the grounds that </a:t>
            </a:r>
            <a:r>
              <a:rPr lang="en-US" sz="4000" dirty="0" smtClean="0"/>
              <a:t>he wasn’t doing his job properly</a:t>
            </a:r>
          </a:p>
          <a:p>
            <a:r>
              <a:rPr lang="en-US" sz="4000" dirty="0" smtClean="0"/>
              <a:t>The airport had to close </a:t>
            </a:r>
            <a:r>
              <a:rPr lang="en-US" sz="4000" b="1" dirty="0" smtClean="0"/>
              <a:t>due to </a:t>
            </a:r>
            <a:r>
              <a:rPr lang="en-US" sz="4000" dirty="0" smtClean="0"/>
              <a:t>the severe snowstorm.</a:t>
            </a:r>
          </a:p>
          <a:p>
            <a:r>
              <a:rPr lang="en-US" sz="4000" dirty="0" smtClean="0"/>
              <a:t>He failed his test </a:t>
            </a:r>
            <a:r>
              <a:rPr lang="en-US" sz="4000" b="1" dirty="0" smtClean="0"/>
              <a:t>due to the fact that</a:t>
            </a:r>
            <a:r>
              <a:rPr lang="en-US" sz="4000" dirty="0" smtClean="0"/>
              <a:t> he hadn’t studied much.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749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She </a:t>
            </a:r>
            <a:r>
              <a:rPr lang="en-US" sz="3600" b="1" dirty="0" smtClean="0"/>
              <a:t>feels</a:t>
            </a:r>
            <a:r>
              <a:rPr lang="en-US" sz="3600" dirty="0" smtClean="0"/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as if/as though </a:t>
            </a:r>
            <a:r>
              <a:rPr lang="en-US" sz="3600" dirty="0" smtClean="0"/>
              <a:t>she will faint.</a:t>
            </a:r>
          </a:p>
          <a:p>
            <a:endParaRPr lang="en-US" sz="3600" dirty="0"/>
          </a:p>
          <a:p>
            <a:r>
              <a:rPr lang="en-US" sz="3600" dirty="0" smtClean="0"/>
              <a:t>He </a:t>
            </a:r>
            <a:r>
              <a:rPr lang="en-US" sz="3600" b="1" dirty="0" smtClean="0"/>
              <a:t>behaves</a:t>
            </a:r>
            <a:r>
              <a:rPr lang="en-US" sz="3600" dirty="0" smtClean="0"/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as if/as though </a:t>
            </a:r>
            <a:r>
              <a:rPr lang="en-US" sz="3600" dirty="0" smtClean="0"/>
              <a:t>he </a:t>
            </a:r>
            <a:r>
              <a:rPr lang="en-US" sz="3600" b="1" dirty="0" smtClean="0"/>
              <a:t>was/were</a:t>
            </a:r>
            <a:r>
              <a:rPr lang="en-US" sz="3600" dirty="0" smtClean="0"/>
              <a:t> a child</a:t>
            </a:r>
          </a:p>
          <a:p>
            <a:endParaRPr lang="en-US" sz="3600" dirty="0" smtClean="0"/>
          </a:p>
          <a:p>
            <a:r>
              <a:rPr lang="en-US" sz="3600" dirty="0" smtClean="0"/>
              <a:t>He </a:t>
            </a:r>
            <a:r>
              <a:rPr lang="en-US" sz="3600" b="1" dirty="0" smtClean="0"/>
              <a:t>looks</a:t>
            </a:r>
            <a:r>
              <a:rPr lang="en-US" sz="3600" dirty="0" smtClean="0"/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like</a:t>
            </a:r>
            <a:r>
              <a:rPr lang="en-US" sz="3600" dirty="0" smtClean="0"/>
              <a:t> he is going to break down.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8512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Linda has got a good computer </a:t>
            </a:r>
            <a:r>
              <a:rPr lang="en-US" b="1" u="sng" dirty="0" smtClean="0"/>
              <a:t>but</a:t>
            </a:r>
            <a:r>
              <a:rPr lang="en-US" dirty="0" smtClean="0"/>
              <a:t> she never uses it.</a:t>
            </a: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Although</a:t>
            </a:r>
            <a:r>
              <a:rPr lang="en-US" dirty="0">
                <a:solidFill>
                  <a:prstClr val="black"/>
                </a:solidFill>
              </a:rPr>
              <a:t> it was cold, she wore a short cotton dress.</a:t>
            </a:r>
          </a:p>
          <a:p>
            <a:r>
              <a:rPr lang="en-US" dirty="0" smtClean="0"/>
              <a:t>Susan has big blue eyes, </a:t>
            </a:r>
            <a:r>
              <a:rPr lang="en-US" b="1" dirty="0" smtClean="0"/>
              <a:t>while/whereas</a:t>
            </a:r>
            <a:r>
              <a:rPr lang="en-US" dirty="0" smtClean="0"/>
              <a:t> her daughter has dark brown eyes.</a:t>
            </a:r>
          </a:p>
        </p:txBody>
      </p:sp>
    </p:spTree>
    <p:extLst>
      <p:ext uri="{BB962C8B-B14F-4D97-AF65-F5344CB8AC3E}">
        <p14:creationId xmlns:p14="http://schemas.microsoft.com/office/powerpoint/2010/main" val="33699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EXAMPLES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328592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chemeClr val="tx2"/>
                </a:solidFill>
                <a:latin typeface="Agency FB" panose="020B0503020202020204" pitchFamily="34" charset="0"/>
                <a:ea typeface="Calibri"/>
                <a:cs typeface="Times New Roman"/>
              </a:rPr>
              <a:t>That was </a:t>
            </a:r>
            <a:r>
              <a:rPr lang="en-US" b="1" dirty="0">
                <a:solidFill>
                  <a:srgbClr val="FF0000"/>
                </a:solidFill>
                <a:latin typeface="Agency FB" panose="020B0503020202020204" pitchFamily="34" charset="0"/>
                <a:ea typeface="Calibri"/>
                <a:cs typeface="Times New Roman"/>
              </a:rPr>
              <a:t>the</a:t>
            </a:r>
            <a:r>
              <a:rPr lang="en-US" b="1" dirty="0">
                <a:solidFill>
                  <a:schemeClr val="tx2"/>
                </a:solidFill>
                <a:latin typeface="Agency FB" panose="020B0503020202020204" pitchFamily="34" charset="0"/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gency FB" panose="020B0503020202020204" pitchFamily="34" charset="0"/>
                <a:ea typeface="Calibri"/>
                <a:cs typeface="Times New Roman"/>
              </a:rPr>
              <a:t>year</a:t>
            </a:r>
            <a:r>
              <a:rPr lang="en-US" b="1" dirty="0">
                <a:solidFill>
                  <a:schemeClr val="tx2"/>
                </a:solidFill>
                <a:latin typeface="Agency FB" panose="020B0503020202020204" pitchFamily="34" charset="0"/>
                <a:ea typeface="Calibri"/>
                <a:cs typeface="Times New Roman"/>
              </a:rPr>
              <a:t> </a:t>
            </a:r>
            <a:r>
              <a:rPr lang="en-US" b="1" u="sng" dirty="0">
                <a:solidFill>
                  <a:schemeClr val="tx2"/>
                </a:solidFill>
                <a:latin typeface="Agency FB" panose="020B0503020202020204" pitchFamily="34" charset="0"/>
                <a:ea typeface="Calibri"/>
                <a:cs typeface="Times New Roman"/>
              </a:rPr>
              <a:t>when</a:t>
            </a:r>
            <a:r>
              <a:rPr lang="en-US" dirty="0">
                <a:solidFill>
                  <a:schemeClr val="tx2"/>
                </a:solidFill>
                <a:latin typeface="Agency FB" panose="020B0503020202020204" pitchFamily="34" charset="0"/>
                <a:ea typeface="Calibri"/>
                <a:cs typeface="Times New Roman"/>
              </a:rPr>
              <a:t> we got 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  <a:ea typeface="Calibri"/>
                <a:cs typeface="Times New Roman"/>
              </a:rPr>
              <a:t>married.</a:t>
            </a:r>
            <a:endParaRPr lang="ru-RU" sz="1400" dirty="0">
              <a:solidFill>
                <a:schemeClr val="tx2"/>
              </a:solidFill>
              <a:ea typeface="Calibri"/>
              <a:cs typeface="Times New Roman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The restaurant </a:t>
            </a:r>
            <a:r>
              <a:rPr lang="en-US" b="1" u="sng" dirty="0" smtClean="0">
                <a:solidFill>
                  <a:schemeClr val="tx2"/>
                </a:solidFill>
                <a:latin typeface="Agency FB" panose="020B0503020202020204" pitchFamily="34" charset="0"/>
              </a:rPr>
              <a:t>where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 we had dinner yesterday is very expensive.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The reason </a:t>
            </a:r>
            <a:r>
              <a:rPr lang="en-US" b="1" u="sng" dirty="0" smtClean="0">
                <a:solidFill>
                  <a:schemeClr val="tx2"/>
                </a:solidFill>
                <a:latin typeface="Agency FB" panose="020B0503020202020204" pitchFamily="34" charset="0"/>
              </a:rPr>
              <a:t>why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 she was late is still unclear.</a:t>
            </a:r>
          </a:p>
          <a:p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That’s </a:t>
            </a:r>
            <a:r>
              <a:rPr lang="en-US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the girl </a:t>
            </a:r>
            <a:r>
              <a:rPr lang="en-US" b="1" u="sng" dirty="0" smtClean="0">
                <a:solidFill>
                  <a:schemeClr val="tx2"/>
                </a:solidFill>
                <a:latin typeface="Agency FB" panose="020B0503020202020204" pitchFamily="34" charset="0"/>
              </a:rPr>
              <a:t>who/that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 is a famous actress.</a:t>
            </a:r>
          </a:p>
          <a:p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I heard </a:t>
            </a:r>
            <a:r>
              <a:rPr lang="en-US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a song </a:t>
            </a:r>
            <a:r>
              <a:rPr lang="en-US" b="1" u="sng" dirty="0" smtClean="0">
                <a:solidFill>
                  <a:schemeClr val="tx2"/>
                </a:solidFill>
                <a:latin typeface="Agency FB" panose="020B0503020202020204" pitchFamily="34" charset="0"/>
              </a:rPr>
              <a:t>which/that 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was written by Little Big.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The man 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(</a:t>
            </a:r>
            <a:r>
              <a:rPr lang="en-US" b="1" u="sng" dirty="0" smtClean="0">
                <a:solidFill>
                  <a:schemeClr val="tx2"/>
                </a:solidFill>
                <a:latin typeface="Agency FB" panose="020B0503020202020204" pitchFamily="34" charset="0"/>
              </a:rPr>
              <a:t>who/whom/that)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 you spoke to is my brother.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The book </a:t>
            </a:r>
            <a:r>
              <a:rPr lang="en-US" b="1" u="sng" dirty="0" smtClean="0">
                <a:solidFill>
                  <a:schemeClr val="tx2"/>
                </a:solidFill>
                <a:latin typeface="Agency FB" panose="020B0503020202020204" pitchFamily="34" charset="0"/>
              </a:rPr>
              <a:t>(which/that) 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you borrowed is mine.</a:t>
            </a:r>
          </a:p>
          <a:p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That’s </a:t>
            </a:r>
            <a:r>
              <a:rPr lang="en-US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the boy </a:t>
            </a:r>
            <a:r>
              <a:rPr lang="en-US" b="1" u="sng" dirty="0" smtClean="0">
                <a:solidFill>
                  <a:schemeClr val="tx2"/>
                </a:solidFill>
                <a:latin typeface="Agency FB" panose="020B0503020202020204" pitchFamily="34" charset="0"/>
              </a:rPr>
              <a:t>whose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 father is a pilot.</a:t>
            </a:r>
          </a:p>
          <a:p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That’s </a:t>
            </a:r>
            <a:r>
              <a:rPr lang="en-US" b="1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the book </a:t>
            </a:r>
            <a:r>
              <a:rPr lang="en-US" b="1" u="sng" dirty="0" smtClean="0">
                <a:solidFill>
                  <a:schemeClr val="tx2"/>
                </a:solidFill>
                <a:latin typeface="Agency FB" panose="020B0503020202020204" pitchFamily="34" charset="0"/>
              </a:rPr>
              <a:t>of which/whose </a:t>
            </a:r>
            <a:r>
              <a:rPr lang="en-US" dirty="0" smtClean="0">
                <a:solidFill>
                  <a:schemeClr val="tx2"/>
                </a:solidFill>
                <a:latin typeface="Agency FB" panose="020B0503020202020204" pitchFamily="34" charset="0"/>
              </a:rPr>
              <a:t>the first page is missing.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8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THAT</a:t>
            </a: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can be used instead of: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WHO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WHOM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WHICH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BUT</a:t>
            </a:r>
            <a:r>
              <a:rPr lang="en-US" dirty="0" smtClean="0">
                <a:latin typeface="Comic Sans MS" panose="030F0702030302020204" pitchFamily="66" charset="0"/>
              </a:rPr>
              <a:t> is </a:t>
            </a:r>
            <a:r>
              <a:rPr lang="en-US" b="1" dirty="0" smtClean="0">
                <a:latin typeface="Comic Sans MS" panose="030F0702030302020204" pitchFamily="66" charset="0"/>
              </a:rPr>
              <a:t>never</a:t>
            </a:r>
            <a:r>
              <a:rPr lang="en-US" dirty="0" smtClean="0">
                <a:latin typeface="Comic Sans MS" panose="030F0702030302020204" pitchFamily="66" charset="0"/>
              </a:rPr>
              <a:t> used after </a:t>
            </a:r>
            <a:r>
              <a:rPr lang="en-US" b="1" dirty="0" smtClean="0">
                <a:latin typeface="Comic Sans MS" panose="030F0702030302020204" pitchFamily="66" charset="0"/>
              </a:rPr>
              <a:t>commas</a:t>
            </a:r>
            <a:r>
              <a:rPr lang="en-US" dirty="0" smtClean="0">
                <a:latin typeface="Comic Sans MS" panose="030F0702030302020204" pitchFamily="66" charset="0"/>
              </a:rPr>
              <a:t> and </a:t>
            </a:r>
            <a:r>
              <a:rPr lang="en-US" b="1" dirty="0" smtClean="0">
                <a:latin typeface="Comic Sans MS" panose="030F0702030302020204" pitchFamily="66" charset="0"/>
              </a:rPr>
              <a:t>prepositions!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She is the girl </a:t>
            </a:r>
            <a:r>
              <a:rPr lang="en-US" b="1" u="sng" dirty="0" smtClean="0">
                <a:latin typeface="Comic Sans MS" panose="030F0702030302020204" pitchFamily="66" charset="0"/>
              </a:rPr>
              <a:t>who/that</a:t>
            </a:r>
            <a:r>
              <a:rPr lang="en-US" dirty="0" smtClean="0">
                <a:latin typeface="Comic Sans MS" panose="030F0702030302020204" pitchFamily="66" charset="0"/>
              </a:rPr>
              <a:t> plays the piano very well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person </a:t>
            </a:r>
            <a:r>
              <a:rPr lang="en-US" b="1" u="sng" dirty="0" smtClean="0">
                <a:latin typeface="Comic Sans MS" panose="030F0702030302020204" pitchFamily="66" charset="0"/>
              </a:rPr>
              <a:t>to whom </a:t>
            </a:r>
            <a:r>
              <a:rPr lang="en-US" b="1" u="sng" strike="sngStrike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that</a:t>
            </a:r>
            <a:r>
              <a:rPr lang="en-US" b="1" u="sng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you were speaking is my brother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...can be omitted: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en-US" b="1" u="sng" dirty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who/which/that</a:t>
            </a:r>
            <a:r>
              <a:rPr lang="en-US" dirty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 can be omitted </a:t>
            </a:r>
            <a:r>
              <a:rPr lang="en-US" dirty="0" smtClean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when they are the </a:t>
            </a:r>
            <a:r>
              <a:rPr lang="en-US" b="1" dirty="0" smtClean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OBJECT</a:t>
            </a:r>
            <a:r>
              <a:rPr lang="en-US" dirty="0" smtClean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 of the relative clause.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You met a woman. She is my aunt.</a:t>
            </a:r>
            <a:endParaRPr lang="ru-RU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The woman </a:t>
            </a:r>
            <a:r>
              <a:rPr lang="en-US" b="1" i="1" u="sng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(who)</a:t>
            </a: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 you met is my aunt</a:t>
            </a:r>
            <a:r>
              <a:rPr lang="en-US" i="1" dirty="0" smtClean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400" dirty="0" smtClean="0">
                <a:ea typeface="Calibri"/>
                <a:cs typeface="Times New Roman"/>
              </a:rPr>
              <a:t>                                                           </a:t>
            </a:r>
            <a:r>
              <a:rPr lang="en-US" sz="1800" dirty="0" smtClean="0">
                <a:solidFill>
                  <a:schemeClr val="tx2"/>
                </a:solidFill>
                <a:ea typeface="Calibri"/>
                <a:cs typeface="Times New Roman"/>
              </a:rPr>
              <a:t>object        subject      verb</a:t>
            </a:r>
            <a:endParaRPr lang="ru-RU" sz="1800" dirty="0">
              <a:solidFill>
                <a:schemeClr val="tx2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43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…cannot be omitted: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en-US" b="1" u="sng" dirty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who/which/that </a:t>
            </a:r>
            <a:r>
              <a:rPr lang="en-US" dirty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can </a:t>
            </a:r>
            <a:r>
              <a:rPr lang="en-US" b="1" dirty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NOT</a:t>
            </a:r>
            <a:r>
              <a:rPr lang="en-US" dirty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 be omitted </a:t>
            </a:r>
            <a:r>
              <a:rPr lang="en-US" dirty="0" smtClean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when they are the </a:t>
            </a:r>
            <a:r>
              <a:rPr lang="en-US" b="1" dirty="0" smtClean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SUBJECT</a:t>
            </a:r>
            <a:r>
              <a:rPr lang="en-US" dirty="0" smtClean="0">
                <a:solidFill>
                  <a:srgbClr val="9BBB59"/>
                </a:solidFill>
                <a:latin typeface="Comic Sans MS"/>
                <a:ea typeface="Calibri"/>
                <a:cs typeface="Times New Roman"/>
              </a:rPr>
              <a:t> of the relative clause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A girl lives next door. She is an actress.</a:t>
            </a:r>
            <a:endParaRPr lang="ru-RU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The girl </a:t>
            </a:r>
            <a:r>
              <a:rPr lang="en-US" b="1" i="1" u="sng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who</a:t>
            </a: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 lives next door is an actress.</a:t>
            </a:r>
            <a:endParaRPr lang="ru-RU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i="1" dirty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 </a:t>
            </a:r>
            <a:r>
              <a:rPr lang="en-US" i="1" dirty="0" smtClean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               </a:t>
            </a:r>
            <a:r>
              <a:rPr lang="en-US" sz="1900" dirty="0" smtClean="0">
                <a:solidFill>
                  <a:srgbClr val="1F497D"/>
                </a:solidFill>
                <a:latin typeface="Comic Sans MS"/>
                <a:ea typeface="Calibri"/>
                <a:cs typeface="Times New Roman"/>
              </a:rPr>
              <a:t>subject    verb</a:t>
            </a:r>
            <a:endParaRPr lang="ru-RU" sz="17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89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CLAUSES can be:</a:t>
            </a: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4040188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DEFINING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Gives </a:t>
            </a:r>
            <a:r>
              <a:rPr lang="en-US" sz="2800" u="sng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necessary 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information which is </a:t>
            </a:r>
            <a:r>
              <a:rPr lang="en-US" sz="2800" u="sng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essential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to the meaning of the main clause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No commas!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It is introduced with </a:t>
            </a:r>
            <a:r>
              <a:rPr lang="en-US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WHO/WHOM/WHOSE/ WHICH/THAT</a:t>
            </a:r>
            <a:endParaRPr lang="ru-RU" sz="28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4008" y="980728"/>
            <a:ext cx="4041775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NON-DEFINING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Gives </a:t>
            </a:r>
            <a:r>
              <a:rPr lang="en-US" sz="2800" u="sng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extra 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information which is </a:t>
            </a:r>
            <a:r>
              <a:rPr lang="en-US" sz="2800" u="sng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not essential 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to the meaning of the main clause</a:t>
            </a:r>
          </a:p>
          <a:p>
            <a:r>
              <a:rPr 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ommas!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It is introduced with </a:t>
            </a:r>
            <a:r>
              <a:rPr lang="en-US" sz="2800" b="1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WHO/WHOM/WHOSE/ WHICH (not THAT!)</a:t>
            </a:r>
            <a:endParaRPr lang="ru-RU" sz="28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895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EXAMPLES</a:t>
            </a:r>
            <a:endParaRPr lang="ru-R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DEFINING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The bank </a:t>
            </a:r>
            <a:r>
              <a:rPr lang="en-US" sz="2800" b="1" i="1" u="sng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which </a:t>
            </a:r>
            <a:r>
              <a:rPr lang="en-US" sz="2800" i="1" u="sng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was burgled last week 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has reopened.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(which bank? The one which was burgled)</a:t>
            </a:r>
            <a:endParaRPr lang="ru-RU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NON-DEFINING</a:t>
            </a:r>
            <a:endParaRPr lang="ru-RU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ate </a:t>
            </a:r>
            <a:r>
              <a:rPr lang="en-US" sz="28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Blanchett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i="1" u="sng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who</a:t>
            </a:r>
            <a:r>
              <a:rPr lang="en-US" sz="2800" i="1" u="sng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 stars in “The Lord of the Rings”</a:t>
            </a:r>
            <a:r>
              <a:rPr lang="en-US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  <a:r>
              <a:rPr lang="en-US" sz="2800" i="1" dirty="0" smtClean="0">
                <a:solidFill>
                  <a:schemeClr val="accent3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is a good actress. </a:t>
            </a:r>
          </a:p>
          <a:p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(the relative clause gives </a:t>
            </a:r>
            <a:r>
              <a:rPr lang="en-US" sz="2800" b="1" u="sng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unnecessary 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 information</a:t>
            </a:r>
            <a:r>
              <a:rPr lang="en-US" sz="28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endParaRPr lang="ru-RU" sz="28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endParaRPr lang="ru-RU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120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Types </a:t>
            </a:r>
            <a:r>
              <a:rPr lang="en-US" b="1" dirty="0" smtClean="0">
                <a:solidFill>
                  <a:srgbClr val="FF0000"/>
                </a:solidFill>
              </a:rPr>
              <a:t>of clauses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5257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Clauses of Time/Time clauses</a:t>
            </a:r>
          </a:p>
          <a:p>
            <a:pPr algn="ctr"/>
            <a:r>
              <a:rPr lang="en-US" sz="4000" b="1" dirty="0" smtClean="0"/>
              <a:t>Clauses of Purpose</a:t>
            </a:r>
          </a:p>
          <a:p>
            <a:pPr algn="ctr"/>
            <a:r>
              <a:rPr lang="en-US" sz="4000" b="1" dirty="0" smtClean="0"/>
              <a:t>Clauses of Result</a:t>
            </a:r>
            <a:endParaRPr lang="ru-RU" sz="4000" b="1" dirty="0" smtClean="0"/>
          </a:p>
          <a:p>
            <a:pPr algn="ctr"/>
            <a:r>
              <a:rPr lang="en-US" sz="4000" b="1" dirty="0" smtClean="0"/>
              <a:t>Clauses of Reason</a:t>
            </a:r>
          </a:p>
          <a:p>
            <a:pPr algn="ctr"/>
            <a:r>
              <a:rPr lang="en-US" sz="4000" b="1" dirty="0" smtClean="0"/>
              <a:t>Clauses of Manner</a:t>
            </a:r>
          </a:p>
          <a:p>
            <a:pPr algn="ctr"/>
            <a:r>
              <a:rPr lang="en-US" sz="4000" b="1" dirty="0" smtClean="0"/>
              <a:t>Clauses of Concession</a:t>
            </a:r>
          </a:p>
          <a:p>
            <a:pPr lvl="0" algn="ctr"/>
            <a:r>
              <a:rPr lang="en-US" sz="4000" b="1" dirty="0">
                <a:solidFill>
                  <a:prstClr val="black"/>
                </a:solidFill>
              </a:rPr>
              <a:t>Relative Clauses</a:t>
            </a:r>
          </a:p>
          <a:p>
            <a:pPr algn="ctr"/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796896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1217</Words>
  <Application>Microsoft Office PowerPoint</Application>
  <PresentationFormat>Экран (4:3)</PresentationFormat>
  <Paragraphs>201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RELATIVE CLAUSES </vt:lpstr>
      <vt:lpstr>RELATIVE CONJUNCTIONS</vt:lpstr>
      <vt:lpstr>EXAMPLES</vt:lpstr>
      <vt:lpstr>THAT</vt:lpstr>
      <vt:lpstr> ...can be omitted:</vt:lpstr>
      <vt:lpstr>…cannot be omitted:</vt:lpstr>
      <vt:lpstr>CLAUSES can be:</vt:lpstr>
      <vt:lpstr>EXAMPLES</vt:lpstr>
      <vt:lpstr>Types of clauses</vt:lpstr>
      <vt:lpstr>Clauses of time/Time clauses  (show the time of the action)</vt:lpstr>
      <vt:lpstr>Examples</vt:lpstr>
      <vt:lpstr>Clauses of Purpose  (explain why sb does sth)</vt:lpstr>
      <vt:lpstr>Examples</vt:lpstr>
      <vt:lpstr>Clauses of Result  (express result)</vt:lpstr>
      <vt:lpstr>Examples</vt:lpstr>
      <vt:lpstr>Clauses of Reason  (express the reason for something)</vt:lpstr>
      <vt:lpstr>Examples</vt:lpstr>
      <vt:lpstr>Clauses of Manner  (express the way sth is done)</vt:lpstr>
      <vt:lpstr>Examples</vt:lpstr>
      <vt:lpstr>Clauses of Concession  (express a contrast)</vt:lpstr>
      <vt:lpstr>Examples</vt:lpstr>
      <vt:lpstr>Презентация PowerPoint</vt:lpstr>
      <vt:lpstr>Define the type of the clauses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CLAUSES </dc:title>
  <dc:creator>user</dc:creator>
  <cp:lastModifiedBy>user</cp:lastModifiedBy>
  <cp:revision>31</cp:revision>
  <dcterms:created xsi:type="dcterms:W3CDTF">2020-05-03T17:50:23Z</dcterms:created>
  <dcterms:modified xsi:type="dcterms:W3CDTF">2024-02-13T16:52:27Z</dcterms:modified>
</cp:coreProperties>
</file>