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C3863-2DBA-4DC2-9DE5-6EECEC347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2D4467-3CA1-40B1-83A0-7ABA0FEFD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9089C2-7AFB-474D-8986-2D92BD52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F17854-5B15-4808-80D2-BDD2E87B4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3001DE-45C2-4A18-8E5D-61AA6338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83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15F05-4B69-4293-803E-177CD03F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230761-FBB3-4142-910D-E90CB67B1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79677-8DD0-4BF9-AB17-CA718C41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3B59A1-0A2F-4E15-911A-03570791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B9030-A747-48B7-9AD0-941B823C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6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6D8308-14B8-4750-BC47-93217D668E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9B2A47-8CF7-40BC-B18D-1A0F5C050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D96B9-8982-4BC0-847B-DA42B373A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942546-6782-4C8C-8F32-E6101F82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83E4F5-DDB0-45C7-8C1D-F612FAE8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848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96A38-DDFA-458E-B438-985BD643F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1D1462-4BE6-40D5-B404-9FD806FF1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25CBC-E30A-41D3-8B85-C3E6144E5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09A6CE-358E-4DFE-8BFA-14CAFF453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922A71-284F-4D75-93ED-37015118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1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2AE2D-68E5-4092-B42B-04BCD4D0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0F0D05-FE13-4885-950D-2BD12D0D4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93F730-DCE0-4AEE-86FA-B99294579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37EE-6B6B-40D9-8728-6271EE08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9B71F2-D324-4E18-A1BF-431BD9518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0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791A9-1770-4957-8959-30AA2700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389D0-1B39-44FA-865C-7125E5371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2A8FE4-44AB-4C05-A095-4D519ADED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73BBDF-FEF7-4F3B-8B27-0CF7A594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D8C158-74CC-4C60-80C3-33B94A42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3D3DEE-1DAB-4159-A24A-FE10F657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50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7F0EC-1C13-4A72-B26B-20E029D8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930A77-920C-40FD-8D69-F3D5AAC48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8A8097-9D79-46E3-A2C3-DBB17C32D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C7D587-1703-4319-8656-84A437882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D377F6-4526-4122-BD59-222690207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4015FA-C163-4E52-995C-99DEBB7D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68FB56-C37F-4514-8C47-420D6398C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C78627-72E2-4579-B787-14238A5B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9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0B478-3BFA-477E-A5E5-7A2C7A3A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DD6B36-0267-44AD-8C8C-6564C19D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8FE5BB-CCEB-4E66-839E-F4E7BCB8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27FF9F-5A96-42B4-95E1-D02B9261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22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994D3B-9013-4835-AEBC-DED82FD6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EDFAE2-A760-4919-8ACA-80724BB4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F39E51-E4EC-4EC2-92D5-FBDBD1FA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48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4838D-EB2C-41EF-9D69-7002DB961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5B9D9A-5C2B-4AEA-95DA-4705B4EA4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1D0E23-EA3F-484C-8A54-2DC8A8EBC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2B150F-3D64-42DC-9499-8F27EC7A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AF8ABB-ECFF-40CE-AF47-0E5F61A1D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9FBFF8-4237-4073-A77E-983AEDB3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61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40390-0A0B-40D0-94AF-258D0EAE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F9E471-1142-45FC-856C-D17CA84700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85543DB-B0DF-476C-B1AE-3F9E0BD51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C52B27-3095-4F34-82B7-FAF7B9BE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1DAC59-C70F-492E-BEF7-23305C5A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C26ECA-460A-4F49-888E-F3863498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68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CBF43-D8BE-4B2F-BB99-2E5574998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0CF514-52C9-43C8-B328-1F9C303B2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6F25F4-CFB1-4EBA-867E-02BA44141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7A791-98B1-490D-A941-FB905672F7E7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AE97DB-64A5-49DD-9DB3-D4253B225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78D241-64CB-4C45-BB1B-0364C5168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5DF5-FCEA-4973-8937-F31AB9CBE9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80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0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7.xml"/><Relationship Id="rId3" Type="http://schemas.openxmlformats.org/officeDocument/2006/relationships/slide" Target="slide7.xml"/><Relationship Id="rId7" Type="http://schemas.openxmlformats.org/officeDocument/2006/relationships/slide" Target="slide15.xml"/><Relationship Id="rId12" Type="http://schemas.openxmlformats.org/officeDocument/2006/relationships/slide" Target="slide25.xml"/><Relationship Id="rId17" Type="http://schemas.openxmlformats.org/officeDocument/2006/relationships/slide" Target="slide35.xml"/><Relationship Id="rId2" Type="http://schemas.openxmlformats.org/officeDocument/2006/relationships/slide" Target="slide5.xml"/><Relationship Id="rId16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3.xml"/><Relationship Id="rId5" Type="http://schemas.openxmlformats.org/officeDocument/2006/relationships/slide" Target="slide11.xml"/><Relationship Id="rId15" Type="http://schemas.openxmlformats.org/officeDocument/2006/relationships/slide" Target="slide31.xml"/><Relationship Id="rId10" Type="http://schemas.openxmlformats.org/officeDocument/2006/relationships/slide" Target="slide21.xml"/><Relationship Id="rId4" Type="http://schemas.openxmlformats.org/officeDocument/2006/relationships/slide" Target="slide9.xml"/><Relationship Id="rId9" Type="http://schemas.openxmlformats.org/officeDocument/2006/relationships/slide" Target="slide19.xml"/><Relationship Id="rId14" Type="http://schemas.openxmlformats.org/officeDocument/2006/relationships/slide" Target="slide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0F550D-6B55-401E-9D36-C3C742D49434}"/>
              </a:ext>
            </a:extLst>
          </p:cNvPr>
          <p:cNvSpPr/>
          <p:nvPr/>
        </p:nvSpPr>
        <p:spPr>
          <a:xfrm>
            <a:off x="3450002" y="886250"/>
            <a:ext cx="846710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Своя игра </a:t>
            </a:r>
          </a:p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«Знатоки немецкого языка»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(для обучающихся 4 классов)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учитель немецкого языка  </a:t>
            </a:r>
            <a:r>
              <a:rPr lang="ru-RU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Тегенцева Е.К</a:t>
            </a:r>
            <a:endParaRPr lang="ru-RU" sz="4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5E141B-1735-4D74-97B6-803DB092F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2" y="248356"/>
            <a:ext cx="3460356" cy="318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C7A925-369A-4E7E-9AC3-D031023B8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352" r="21595" b="2968"/>
          <a:stretch/>
        </p:blipFill>
        <p:spPr>
          <a:xfrm>
            <a:off x="7928238" y="344384"/>
            <a:ext cx="3420614" cy="61692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0A4926-83F0-4816-94E0-3F71A925C16D}"/>
              </a:ext>
            </a:extLst>
          </p:cNvPr>
          <p:cNvSpPr/>
          <p:nvPr/>
        </p:nvSpPr>
        <p:spPr>
          <a:xfrm>
            <a:off x="843148" y="344384"/>
            <a:ext cx="73270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ist mein Bruder.</a:t>
            </a:r>
          </a:p>
          <a:p>
            <a:r>
              <a:rPr lang="de-DE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 ist 8 </a:t>
            </a:r>
            <a:r>
              <a:rPr lang="de-DE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Jahre alt.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340F6F1A-B61A-4C3F-B9B0-5B3F15568958}"/>
              </a:ext>
            </a:extLst>
          </p:cNvPr>
          <p:cNvSpPr/>
          <p:nvPr/>
        </p:nvSpPr>
        <p:spPr>
          <a:xfrm>
            <a:off x="1212922" y="5580487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1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105348-E5D8-4E21-9D00-26FDDB7DE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154" y="3135086"/>
            <a:ext cx="4125849" cy="30222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E6EDB0-2DED-4373-B137-743B7A4F4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5" y="3313216"/>
            <a:ext cx="1713584" cy="284415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9DA975-CF68-40E6-8A76-59832349C257}"/>
              </a:ext>
            </a:extLst>
          </p:cNvPr>
          <p:cNvSpPr/>
          <p:nvPr/>
        </p:nvSpPr>
        <p:spPr>
          <a:xfrm>
            <a:off x="3360717" y="158120"/>
            <a:ext cx="86634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пропущенное слово!</a:t>
            </a:r>
            <a:endParaRPr lang="de-DE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eriod"/>
            </a:pPr>
            <a:r>
              <a:rPr lang="de-D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ist meine Familie. Ich habe eine Mutter, einen Vater, zwei Schwestern und einen Bruder. Meine Familie ist …</a:t>
            </a:r>
          </a:p>
          <a:p>
            <a:pPr marL="742950" indent="-742950" algn="ctr">
              <a:buAutoNum type="arabicPeriod"/>
            </a:pPr>
            <a:endParaRPr lang="de-DE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 </a:t>
            </a:r>
            <a:r>
              <a:rPr lang="de-D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klein</a:t>
            </a:r>
          </a:p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b)  </a:t>
            </a:r>
            <a:r>
              <a:rPr lang="de-D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sehr groß</a:t>
            </a:r>
          </a:p>
          <a:p>
            <a:r>
              <a:rPr lang="de-D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c)  nicht besonders klein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&quot;Пустой&quot; 4">
            <a:hlinkClick r:id="" action="ppaction://hlinkshowjump?jump=nextslide" highlightClick="1">
              <a:snd r:embed="rId4" name="chimes.wav"/>
            </a:hlinkClick>
            <a:extLst>
              <a:ext uri="{FF2B5EF4-FFF2-40B4-BE49-F238E27FC236}">
                <a16:creationId xmlns:a16="http://schemas.microsoft.com/office/drawing/2014/main" id="{980676A6-BF2D-4CFC-8671-FAEF75F5D760}"/>
              </a:ext>
            </a:extLst>
          </p:cNvPr>
          <p:cNvSpPr/>
          <p:nvPr/>
        </p:nvSpPr>
        <p:spPr>
          <a:xfrm>
            <a:off x="8847117" y="5617029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5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318070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69FF6E-A408-4CE4-AC93-4D07F89B5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76" y="2223121"/>
            <a:ext cx="5324760" cy="41961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8E4B0E-5A47-4B0A-BA74-DF4005370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20" y="2461693"/>
            <a:ext cx="2637329" cy="404885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1723C8-DF48-431D-AD27-2600C7F631E1}"/>
              </a:ext>
            </a:extLst>
          </p:cNvPr>
          <p:cNvSpPr/>
          <p:nvPr/>
        </p:nvSpPr>
        <p:spPr>
          <a:xfrm>
            <a:off x="653144" y="438737"/>
            <a:ext cx="109609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ist meine Familie. Ich habe eine Mutter, einen Vater, zwei Schwestern und einen Bruder. Meine Familie ist </a:t>
            </a:r>
            <a:r>
              <a:rPr lang="de-D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sehr groß.</a:t>
            </a:r>
          </a:p>
        </p:txBody>
      </p:sp>
      <p:sp>
        <p:nvSpPr>
          <p:cNvPr id="5" name="Стрелка: влево 4">
            <a:hlinkClick r:id="rId4" action="ppaction://hlinksldjump"/>
            <a:extLst>
              <a:ext uri="{FF2B5EF4-FFF2-40B4-BE49-F238E27FC236}">
                <a16:creationId xmlns:a16="http://schemas.microsoft.com/office/drawing/2014/main" id="{A0C22C41-C54F-419C-B8EC-23FEFA6303E0}"/>
              </a:ext>
            </a:extLst>
          </p:cNvPr>
          <p:cNvSpPr/>
          <p:nvPr/>
        </p:nvSpPr>
        <p:spPr>
          <a:xfrm>
            <a:off x="978762" y="5638655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751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E8B27E-EAA0-4E93-89BA-D37AFBBF8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1" y="2306553"/>
            <a:ext cx="7311242" cy="447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B3F7BF-6BF9-49EB-AA5E-6B7A6613AF08}"/>
              </a:ext>
            </a:extLst>
          </p:cNvPr>
          <p:cNvSpPr/>
          <p:nvPr/>
        </p:nvSpPr>
        <p:spPr>
          <a:xfrm>
            <a:off x="3978234" y="232635"/>
            <a:ext cx="82137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пропущенное слово!</a:t>
            </a:r>
          </a:p>
          <a:p>
            <a:pPr algn="ctr"/>
            <a:r>
              <a:rPr lang="de-DE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ist das?</a:t>
            </a:r>
          </a:p>
          <a:p>
            <a:pPr marL="342900" indent="-342900" algn="ctr">
              <a:buAutoNum type="arabicPeriod"/>
            </a:pPr>
            <a:r>
              <a:rPr lang="de-D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… mein Zimmer.</a:t>
            </a:r>
          </a:p>
          <a:p>
            <a:r>
              <a:rPr lang="de-D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a)  sind</a:t>
            </a:r>
          </a:p>
          <a:p>
            <a:r>
              <a:rPr lang="de-D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b)  seid</a:t>
            </a:r>
          </a:p>
          <a:p>
            <a:r>
              <a:rPr lang="de-DE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c)  ist</a:t>
            </a: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7DD7C313-0441-4650-89FC-87948053E63C}"/>
              </a:ext>
            </a:extLst>
          </p:cNvPr>
          <p:cNvSpPr/>
          <p:nvPr/>
        </p:nvSpPr>
        <p:spPr>
          <a:xfrm>
            <a:off x="8847117" y="5617029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4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2100147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906A4-3BAE-4493-A59F-11E14D6A4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87" y="1394691"/>
            <a:ext cx="8738447" cy="5345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AB1092-654F-4B9F-9AA0-094445B9FABA}"/>
              </a:ext>
            </a:extLst>
          </p:cNvPr>
          <p:cNvSpPr/>
          <p:nvPr/>
        </p:nvSpPr>
        <p:spPr>
          <a:xfrm>
            <a:off x="4289565" y="117837"/>
            <a:ext cx="66992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</a:t>
            </a:r>
            <a:r>
              <a:rPr lang="de-DE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de-DE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mein Zimmer</a:t>
            </a:r>
            <a:endParaRPr lang="ru-RU" sz="6000" dirty="0"/>
          </a:p>
        </p:txBody>
      </p:sp>
      <p:sp>
        <p:nvSpPr>
          <p:cNvPr id="5" name="Стрелка: влево 4">
            <a:hlinkClick r:id="rId3" action="ppaction://hlinksldjump"/>
            <a:extLst>
              <a:ext uri="{FF2B5EF4-FFF2-40B4-BE49-F238E27FC236}">
                <a16:creationId xmlns:a16="http://schemas.microsoft.com/office/drawing/2014/main" id="{6C8C6D0F-E9DA-4E2A-AFA6-10D61C5EB09C}"/>
              </a:ext>
            </a:extLst>
          </p:cNvPr>
          <p:cNvSpPr/>
          <p:nvPr/>
        </p:nvSpPr>
        <p:spPr>
          <a:xfrm>
            <a:off x="978762" y="5638655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63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4252C3-91AE-471E-B2B5-A4B44F44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919" y="1286934"/>
            <a:ext cx="4988369" cy="496093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9B6A04B-FC7B-4D95-9D20-D3D4B8DA7451}"/>
              </a:ext>
            </a:extLst>
          </p:cNvPr>
          <p:cNvSpPr/>
          <p:nvPr/>
        </p:nvSpPr>
        <p:spPr>
          <a:xfrm>
            <a:off x="4607626" y="0"/>
            <a:ext cx="73864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пропущенное слово!</a:t>
            </a:r>
          </a:p>
          <a:p>
            <a:pPr algn="ctr"/>
            <a:r>
              <a:rPr lang="de-DE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macht das Kind?</a:t>
            </a:r>
          </a:p>
          <a:p>
            <a:pPr algn="ctr"/>
            <a:endParaRPr lang="de-DE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Das Kind … Fußball.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a) spielen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b)  spielt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c)  spielst</a:t>
            </a: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A8C1CFD-6410-4912-ADC3-4DE450F83160}"/>
              </a:ext>
            </a:extLst>
          </p:cNvPr>
          <p:cNvSpPr/>
          <p:nvPr/>
        </p:nvSpPr>
        <p:spPr>
          <a:xfrm>
            <a:off x="8847117" y="5617029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789948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30438F-7C92-47DC-BD8E-8C390466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55" y="1721920"/>
            <a:ext cx="5596339" cy="505295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1DB93D-1D98-4A9D-9B67-987D0CDD0E44}"/>
              </a:ext>
            </a:extLst>
          </p:cNvPr>
          <p:cNvSpPr/>
          <p:nvPr/>
        </p:nvSpPr>
        <p:spPr>
          <a:xfrm>
            <a:off x="1118529" y="1151905"/>
            <a:ext cx="62023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Kind </a:t>
            </a:r>
            <a:r>
              <a:rPr lang="de-DE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spielt</a:t>
            </a:r>
            <a:r>
              <a:rPr lang="de-DE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Fußball.</a:t>
            </a:r>
          </a:p>
        </p:txBody>
      </p:sp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30FE16A6-B674-42EA-941C-D0F2E16F1C7A}"/>
              </a:ext>
            </a:extLst>
          </p:cNvPr>
          <p:cNvSpPr/>
          <p:nvPr/>
        </p:nvSpPr>
        <p:spPr>
          <a:xfrm>
            <a:off x="978762" y="5638655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29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CA7685-562A-4A9F-B0CD-12C815E73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0146" y="2604304"/>
            <a:ext cx="6768886" cy="366744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1F723B-E343-43EE-B1D9-1037B765B2DB}"/>
              </a:ext>
            </a:extLst>
          </p:cNvPr>
          <p:cNvSpPr/>
          <p:nvPr/>
        </p:nvSpPr>
        <p:spPr>
          <a:xfrm>
            <a:off x="4239490" y="95925"/>
            <a:ext cx="763583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пропущенное слово!</a:t>
            </a:r>
            <a:endParaRPr lang="de-DE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 hört Musik?</a:t>
            </a:r>
          </a:p>
          <a:p>
            <a:pPr algn="ctr"/>
            <a:endParaRPr lang="de-DE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1. … hören Musik.</a:t>
            </a:r>
          </a:p>
          <a:p>
            <a:pPr algn="ctr"/>
            <a:endParaRPr lang="de-DE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a)  ich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b)  du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c)  wir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CE9C8C7A-45E7-40CC-9124-D85EABBC8D18}"/>
              </a:ext>
            </a:extLst>
          </p:cNvPr>
          <p:cNvSpPr/>
          <p:nvPr/>
        </p:nvSpPr>
        <p:spPr>
          <a:xfrm>
            <a:off x="8847117" y="5617029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4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3162420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2730BF-E6BC-4AE7-9D0D-A19F2800E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73" y="1745397"/>
            <a:ext cx="8497074" cy="477960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3DBA92-DC71-4045-9FC9-CD608A4CB0D3}"/>
              </a:ext>
            </a:extLst>
          </p:cNvPr>
          <p:cNvSpPr/>
          <p:nvPr/>
        </p:nvSpPr>
        <p:spPr>
          <a:xfrm>
            <a:off x="1628514" y="919463"/>
            <a:ext cx="5273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</a:t>
            </a:r>
            <a:r>
              <a:rPr lang="de-DE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hören Musik.</a:t>
            </a:r>
          </a:p>
        </p:txBody>
      </p:sp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09AE4C03-FA9C-4A71-8295-45C155CA1313}"/>
              </a:ext>
            </a:extLst>
          </p:cNvPr>
          <p:cNvSpPr/>
          <p:nvPr/>
        </p:nvSpPr>
        <p:spPr>
          <a:xfrm>
            <a:off x="978762" y="5638655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8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6C4012-50D7-4866-AFEB-B64509CA7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" y="512890"/>
            <a:ext cx="2448006" cy="27237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763DDC-60C6-4EA4-8E32-F12350B545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5095"/>
            <a:ext cx="2972643" cy="38416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C26874-C92B-457E-8B49-5D8DC03D3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72" y="3236681"/>
            <a:ext cx="3291018" cy="33184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1B14CB-EFE1-4ADC-9D92-80847B0ADF09}"/>
              </a:ext>
            </a:extLst>
          </p:cNvPr>
          <p:cNvSpPr/>
          <p:nvPr/>
        </p:nvSpPr>
        <p:spPr>
          <a:xfrm>
            <a:off x="3871356" y="269447"/>
            <a:ext cx="809897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пропущенное слово!</a:t>
            </a:r>
            <a:endParaRPr lang="de-DE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 ist das?</a:t>
            </a:r>
          </a:p>
          <a:p>
            <a:pPr algn="ctr"/>
            <a:endParaRPr lang="de-DE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Das sind …</a:t>
            </a:r>
          </a:p>
          <a:p>
            <a:pPr marL="342900" indent="-342900" algn="ctr">
              <a:buAutoNum type="arabicPeriod"/>
            </a:pPr>
            <a:endParaRPr lang="de-DE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a)  Kinder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b)  Eine Frau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c)  Ein Kind</a:t>
            </a:r>
          </a:p>
        </p:txBody>
      </p:sp>
      <p:sp>
        <p:nvSpPr>
          <p:cNvPr id="7" name="Управляющая кнопка: &quot;Пустой&quot;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E93A0C2-A467-4C69-A9F5-F457602DEFA3}"/>
              </a:ext>
            </a:extLst>
          </p:cNvPr>
          <p:cNvSpPr/>
          <p:nvPr/>
        </p:nvSpPr>
        <p:spPr>
          <a:xfrm>
            <a:off x="8847117" y="5617029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5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3327342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923DEE-1D71-4DE4-9ED6-B94FD61E7C43}"/>
              </a:ext>
            </a:extLst>
          </p:cNvPr>
          <p:cNvSpPr/>
          <p:nvPr/>
        </p:nvSpPr>
        <p:spPr>
          <a:xfrm>
            <a:off x="2945340" y="86816"/>
            <a:ext cx="906061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</a:t>
            </a:r>
          </a:p>
          <a:p>
            <a:pPr algn="ctr" defTabSz="914377"/>
            <a:endParaRPr lang="de-DE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принимают участие две команды. 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жребию определяется та команда, которая начинает игру первой.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команда ответила неправильно, то соперники могут попытаться дать свой ответ и также заработать баллы.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команда ответила правильно, то она может сделать ещё один ход. Если неправильно, то ход переходит к команде соперника. </a:t>
            </a:r>
          </a:p>
          <a:p>
            <a:pPr marL="342900" indent="-342900" defTabSz="914377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Побеждает та команда, которая набрала большее количество баллов.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B727E-E53B-454C-99D4-42C26C456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770" r="10560"/>
          <a:stretch/>
        </p:blipFill>
        <p:spPr>
          <a:xfrm>
            <a:off x="186047" y="526862"/>
            <a:ext cx="2759293" cy="26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7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4142D4-1495-4BB9-B738-CD734EF94A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270" y="2017796"/>
            <a:ext cx="3447656" cy="44555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10D6EF-A437-4756-B6A2-DC4A19941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54" y="3117927"/>
            <a:ext cx="3625930" cy="36562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188880-58CE-4838-B35F-39B6B0CE7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03" y="87774"/>
            <a:ext cx="2448006" cy="272379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FA06CB-4B9B-4460-82DE-6E02E90955E0}"/>
              </a:ext>
            </a:extLst>
          </p:cNvPr>
          <p:cNvSpPr/>
          <p:nvPr/>
        </p:nvSpPr>
        <p:spPr>
          <a:xfrm>
            <a:off x="3596992" y="976146"/>
            <a:ext cx="36204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sind </a:t>
            </a:r>
            <a:r>
              <a:rPr lang="de-DE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Kinder.</a:t>
            </a:r>
          </a:p>
        </p:txBody>
      </p:sp>
      <p:sp>
        <p:nvSpPr>
          <p:cNvPr id="6" name="Стрелка: влево 5">
            <a:hlinkClick r:id="rId5" action="ppaction://hlinksldjump"/>
            <a:extLst>
              <a:ext uri="{FF2B5EF4-FFF2-40B4-BE49-F238E27FC236}">
                <a16:creationId xmlns:a16="http://schemas.microsoft.com/office/drawing/2014/main" id="{1BA64E09-2507-484D-82EE-9A8EFAF3E4D0}"/>
              </a:ext>
            </a:extLst>
          </p:cNvPr>
          <p:cNvSpPr/>
          <p:nvPr/>
        </p:nvSpPr>
        <p:spPr>
          <a:xfrm>
            <a:off x="334956" y="5647092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DAA3EF-59F5-4168-8FCC-E6D264295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17" y="3756231"/>
            <a:ext cx="4652653" cy="310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A8A0B0-A002-4F55-9B94-811ED4E24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t="523" r="12984" b="-1"/>
          <a:stretch/>
        </p:blipFill>
        <p:spPr>
          <a:xfrm>
            <a:off x="6432791" y="1422876"/>
            <a:ext cx="5600769" cy="463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674691-E23C-45DA-B419-BF33F6E951D8}"/>
              </a:ext>
            </a:extLst>
          </p:cNvPr>
          <p:cNvSpPr/>
          <p:nvPr/>
        </p:nvSpPr>
        <p:spPr>
          <a:xfrm>
            <a:off x="1527958" y="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столицу Германии!</a:t>
            </a:r>
          </a:p>
          <a:p>
            <a:pPr algn="ctr"/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arenR"/>
            </a:pP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Дрезден</a:t>
            </a:r>
            <a:endParaRPr lang="de-DE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arenR"/>
            </a:pP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Берлин</a:t>
            </a:r>
            <a:endParaRPr lang="de-DE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lphaLcParenR"/>
            </a:pP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Бонн</a:t>
            </a:r>
          </a:p>
        </p:txBody>
      </p:sp>
      <p:sp>
        <p:nvSpPr>
          <p:cNvPr id="5" name="Управляющая кнопка: &quot;Пустой&quot;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5F74D35-5121-4061-9FB1-FF6FC80F1A46}"/>
              </a:ext>
            </a:extLst>
          </p:cNvPr>
          <p:cNvSpPr/>
          <p:nvPr/>
        </p:nvSpPr>
        <p:spPr>
          <a:xfrm>
            <a:off x="8882743" y="6056416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4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4113653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D4D61B-69B7-4847-A61D-661097611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t="523" r="12984" b="-1"/>
          <a:stretch/>
        </p:blipFill>
        <p:spPr>
          <a:xfrm>
            <a:off x="6344576" y="1285085"/>
            <a:ext cx="5641216" cy="466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A1EFA3-A09A-4608-8BA1-1F01F43A4B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6" y="2062183"/>
            <a:ext cx="5626183" cy="3750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F0219A-9F5E-4601-BC53-B0E6ECB5ADD3}"/>
              </a:ext>
            </a:extLst>
          </p:cNvPr>
          <p:cNvSpPr/>
          <p:nvPr/>
        </p:nvSpPr>
        <p:spPr>
          <a:xfrm>
            <a:off x="221243" y="454088"/>
            <a:ext cx="74783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 Германии </a:t>
            </a:r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Берлин</a:t>
            </a:r>
          </a:p>
        </p:txBody>
      </p:sp>
      <p:sp>
        <p:nvSpPr>
          <p:cNvPr id="5" name="Стрелка: влево 4">
            <a:hlinkClick r:id="rId4" action="ppaction://hlinksldjump"/>
            <a:extLst>
              <a:ext uri="{FF2B5EF4-FFF2-40B4-BE49-F238E27FC236}">
                <a16:creationId xmlns:a16="http://schemas.microsoft.com/office/drawing/2014/main" id="{6D7AF840-B762-4C82-B68A-9D08A620AB69}"/>
              </a:ext>
            </a:extLst>
          </p:cNvPr>
          <p:cNvSpPr/>
          <p:nvPr/>
        </p:nvSpPr>
        <p:spPr>
          <a:xfrm>
            <a:off x="618439" y="5838183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726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  <a:extLst>
              <a:ext uri="{FF2B5EF4-FFF2-40B4-BE49-F238E27FC236}">
                <a16:creationId xmlns:a16="http://schemas.microsoft.com/office/drawing/2014/main" id="{DF343EE9-2642-475C-B7B7-2F35434C9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000" y="62282"/>
            <a:ext cx="4786414" cy="6795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EA33F1-F4AC-4AFB-8A05-212002E3C992}"/>
              </a:ext>
            </a:extLst>
          </p:cNvPr>
          <p:cNvSpPr/>
          <p:nvPr/>
        </p:nvSpPr>
        <p:spPr>
          <a:xfrm>
            <a:off x="5588000" y="90559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какой город направляются герои известной сказки братьев Гримм?</a:t>
            </a: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2E9596F-5196-4FC4-8E85-F88A685D6B26}"/>
              </a:ext>
            </a:extLst>
          </p:cNvPr>
          <p:cNvSpPr/>
          <p:nvPr/>
        </p:nvSpPr>
        <p:spPr>
          <a:xfrm>
            <a:off x="8015844" y="5228010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2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2170535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063788-96B6-4BFB-98FD-0FCB5D913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58" y="62282"/>
            <a:ext cx="5191791" cy="6795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DDF3C8-4181-4568-95E4-E449D0C110FD}"/>
              </a:ext>
            </a:extLst>
          </p:cNvPr>
          <p:cNvSpPr/>
          <p:nvPr/>
        </p:nvSpPr>
        <p:spPr>
          <a:xfrm>
            <a:off x="575658" y="628233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известной сказки братьев Гримм направляются в город </a:t>
            </a:r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Бремен.</a:t>
            </a:r>
            <a:endParaRPr lang="ru-RU" sz="4400" dirty="0"/>
          </a:p>
        </p:txBody>
      </p:sp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5FEF21DA-84EA-4DF9-95AB-99BEB783E72F}"/>
              </a:ext>
            </a:extLst>
          </p:cNvPr>
          <p:cNvSpPr/>
          <p:nvPr/>
        </p:nvSpPr>
        <p:spPr>
          <a:xfrm>
            <a:off x="618439" y="5838183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569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AC5500-0BB3-43C4-993B-79D9481A7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852"/>
            <a:ext cx="6012615" cy="650055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0AC7C8-618B-442F-BE15-5F305387B2E0}"/>
              </a:ext>
            </a:extLst>
          </p:cNvPr>
          <p:cNvSpPr/>
          <p:nvPr/>
        </p:nvSpPr>
        <p:spPr>
          <a:xfrm>
            <a:off x="5814951" y="51715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в ночь с 5 на 6 декабря кладет послушным детям в сапоги подарки?</a:t>
            </a:r>
          </a:p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 Дед Мороз</a:t>
            </a:r>
          </a:p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 Святой Николай</a:t>
            </a:r>
          </a:p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 Святой Валентин</a:t>
            </a: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E73F7F01-5590-4562-8C18-6FC3FFF6691B}"/>
              </a:ext>
            </a:extLst>
          </p:cNvPr>
          <p:cNvSpPr/>
          <p:nvPr/>
        </p:nvSpPr>
        <p:spPr>
          <a:xfrm>
            <a:off x="8015844" y="5228010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4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3936875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435CC7-DDE4-4AD3-9702-6A712904D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t="7446" r="14459" b="6840"/>
          <a:stretch/>
        </p:blipFill>
        <p:spPr>
          <a:xfrm>
            <a:off x="7006442" y="1838747"/>
            <a:ext cx="5094515" cy="485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CAE610-0727-45A7-983D-B4AB95B27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0" t="8311" r="22005" b="11688"/>
          <a:stretch/>
        </p:blipFill>
        <p:spPr>
          <a:xfrm>
            <a:off x="3161689" y="3156319"/>
            <a:ext cx="2419713" cy="37016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612376-A1DF-4EDF-BAAB-5F508529C46C}"/>
              </a:ext>
            </a:extLst>
          </p:cNvPr>
          <p:cNvSpPr/>
          <p:nvPr/>
        </p:nvSpPr>
        <p:spPr>
          <a:xfrm>
            <a:off x="391886" y="385954"/>
            <a:ext cx="69089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ночь с 5 на 6 декабря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Николай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спускается на землю и кладет послушным детям в сапоги подарки.</a:t>
            </a:r>
          </a:p>
        </p:txBody>
      </p:sp>
      <p:sp>
        <p:nvSpPr>
          <p:cNvPr id="5" name="Стрелка: влево 4">
            <a:hlinkClick r:id="rId4" action="ppaction://hlinksldjump"/>
            <a:extLst>
              <a:ext uri="{FF2B5EF4-FFF2-40B4-BE49-F238E27FC236}">
                <a16:creationId xmlns:a16="http://schemas.microsoft.com/office/drawing/2014/main" id="{E378090D-B637-4BF2-84D4-B762F389F083}"/>
              </a:ext>
            </a:extLst>
          </p:cNvPr>
          <p:cNvSpPr/>
          <p:nvPr/>
        </p:nvSpPr>
        <p:spPr>
          <a:xfrm>
            <a:off x="618439" y="5838183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953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B04536-9109-46A8-8B69-571C2C780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4326"/>
          <a:stretch/>
        </p:blipFill>
        <p:spPr>
          <a:xfrm>
            <a:off x="0" y="1084849"/>
            <a:ext cx="7374578" cy="5603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AE3CEE-E88E-40CD-A8CF-37BF2C090B6F}"/>
              </a:ext>
            </a:extLst>
          </p:cNvPr>
          <p:cNvSpPr/>
          <p:nvPr/>
        </p:nvSpPr>
        <p:spPr>
          <a:xfrm>
            <a:off x="4037610" y="101105"/>
            <a:ext cx="83364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немцы празднуют Рождество?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7 января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31 декабря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25 декабря</a:t>
            </a: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6C53EC-DB5F-47A5-989E-37F97212D5FA}"/>
              </a:ext>
            </a:extLst>
          </p:cNvPr>
          <p:cNvSpPr/>
          <p:nvPr/>
        </p:nvSpPr>
        <p:spPr>
          <a:xfrm>
            <a:off x="8015844" y="5228010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3404810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DCC10C-DB5B-49FD-B9AE-6AD91A8AA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4326"/>
          <a:stretch/>
        </p:blipFill>
        <p:spPr>
          <a:xfrm>
            <a:off x="4340431" y="1036886"/>
            <a:ext cx="7447808" cy="565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D2316A8-6459-4C37-AEFE-58DDD59F567A}"/>
              </a:ext>
            </a:extLst>
          </p:cNvPr>
          <p:cNvSpPr/>
          <p:nvPr/>
        </p:nvSpPr>
        <p:spPr>
          <a:xfrm>
            <a:off x="1029195" y="71372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Рождество немцы отмечают</a:t>
            </a:r>
          </a:p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декабря.</a:t>
            </a:r>
          </a:p>
        </p:txBody>
      </p:sp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A541D4C2-CDA5-4DC6-B9C5-4AB30B31BF74}"/>
              </a:ext>
            </a:extLst>
          </p:cNvPr>
          <p:cNvSpPr/>
          <p:nvPr/>
        </p:nvSpPr>
        <p:spPr>
          <a:xfrm>
            <a:off x="618439" y="5838183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277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7EBDE4-AE28-4939-889E-5D5C04385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51" y="3210122"/>
            <a:ext cx="4519304" cy="338199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7F3149-62D4-4703-B80D-7F578A98A76D}"/>
              </a:ext>
            </a:extLst>
          </p:cNvPr>
          <p:cNvSpPr/>
          <p:nvPr/>
        </p:nvSpPr>
        <p:spPr>
          <a:xfrm>
            <a:off x="3621974" y="1120615"/>
            <a:ext cx="883524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и переведи на русский язык</a:t>
            </a:r>
          </a:p>
          <a:p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Ichbinzehnjahrealt.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A2C86E19-B0C2-4458-BC64-BC302DD6DBB4}"/>
              </a:ext>
            </a:extLst>
          </p:cNvPr>
          <p:cNvSpPr/>
          <p:nvPr/>
        </p:nvSpPr>
        <p:spPr>
          <a:xfrm>
            <a:off x="8015844" y="5228010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4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2064063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CB904-F831-4169-ABAE-9F2799EA6185}"/>
              </a:ext>
            </a:extLst>
          </p:cNvPr>
          <p:cNvSpPr txBox="1"/>
          <p:nvPr/>
        </p:nvSpPr>
        <p:spPr>
          <a:xfrm>
            <a:off x="2386353" y="287793"/>
            <a:ext cx="8253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 gut kennst du Deutsch?</a:t>
            </a:r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A5256A-61DE-4BCF-A985-5E36F29BE1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13626"/>
          <a:stretch/>
        </p:blipFill>
        <p:spPr>
          <a:xfrm>
            <a:off x="2439527" y="1330160"/>
            <a:ext cx="8200177" cy="55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23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E812F2-A915-49A3-B59E-2272E4499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-2811" r="13121" b="-1"/>
          <a:stretch/>
        </p:blipFill>
        <p:spPr>
          <a:xfrm>
            <a:off x="5584104" y="1873515"/>
            <a:ext cx="4854307" cy="498448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EFB950-8ED4-452E-9EB1-9F96EE4AC9C0}"/>
              </a:ext>
            </a:extLst>
          </p:cNvPr>
          <p:cNvSpPr/>
          <p:nvPr/>
        </p:nvSpPr>
        <p:spPr>
          <a:xfrm>
            <a:off x="1805712" y="726765"/>
            <a:ext cx="6282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 bin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zehn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Jahre alt.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4CB8BB78-635A-404D-9458-0C723761925D}"/>
              </a:ext>
            </a:extLst>
          </p:cNvPr>
          <p:cNvSpPr/>
          <p:nvPr/>
        </p:nvSpPr>
        <p:spPr>
          <a:xfrm>
            <a:off x="618439" y="5838183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035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8D88EE-F84C-4943-887C-F5DE1C630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470"/>
            <a:ext cx="4168239" cy="532867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A8A274-64C7-44C6-A7E2-B0DA791225F7}"/>
              </a:ext>
            </a:extLst>
          </p:cNvPr>
          <p:cNvSpPr/>
          <p:nvPr/>
        </p:nvSpPr>
        <p:spPr>
          <a:xfrm>
            <a:off x="5094517" y="55580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и переведи на русский язык</a:t>
            </a:r>
            <a:r>
              <a:rPr lang="de-DE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Meinbruderhei</a:t>
            </a:r>
            <a:r>
              <a:rPr lang="de-DE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ßtpeter</a:t>
            </a:r>
            <a:r>
              <a:rPr lang="de-DE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628DF9B2-BCDE-4D13-8C3B-D79930A7A459}"/>
              </a:ext>
            </a:extLst>
          </p:cNvPr>
          <p:cNvSpPr/>
          <p:nvPr/>
        </p:nvSpPr>
        <p:spPr>
          <a:xfrm>
            <a:off x="8015844" y="5228010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4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385529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0A9BBD-04ED-482F-B494-8F641E218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9" y="2148721"/>
            <a:ext cx="3265714" cy="41748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F215C6-5B0B-441D-A8BB-DC7DE47A6490}"/>
              </a:ext>
            </a:extLst>
          </p:cNvPr>
          <p:cNvSpPr/>
          <p:nvPr/>
        </p:nvSpPr>
        <p:spPr>
          <a:xfrm>
            <a:off x="4482286" y="1118651"/>
            <a:ext cx="62693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Mein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Bruder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</a:t>
            </a:r>
            <a:r>
              <a:rPr lang="de-DE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ßt</a:t>
            </a:r>
            <a:r>
              <a:rPr lang="de-DE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Peter.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: влево 4">
            <a:hlinkClick r:id="rId3" action="ppaction://hlinksldjump"/>
            <a:extLst>
              <a:ext uri="{FF2B5EF4-FFF2-40B4-BE49-F238E27FC236}">
                <a16:creationId xmlns:a16="http://schemas.microsoft.com/office/drawing/2014/main" id="{C777A488-9B7A-44D5-B889-610C2D60F107}"/>
              </a:ext>
            </a:extLst>
          </p:cNvPr>
          <p:cNvSpPr/>
          <p:nvPr/>
        </p:nvSpPr>
        <p:spPr>
          <a:xfrm>
            <a:off x="5309192" y="5739349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190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8A79D7-D689-4FAF-9633-F1496881D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5" y="3146961"/>
            <a:ext cx="4037395" cy="371103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957A17-BE02-4D01-9E6E-81A6C93D03E3}"/>
              </a:ext>
            </a:extLst>
          </p:cNvPr>
          <p:cNvSpPr/>
          <p:nvPr/>
        </p:nvSpPr>
        <p:spPr>
          <a:xfrm>
            <a:off x="3485347" y="382012"/>
            <a:ext cx="840773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и переведи на русский язык</a:t>
            </a:r>
            <a:r>
              <a:rPr lang="de-DE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de-DE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Unserewohnungistgroß.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A4D6A1CA-86FD-4493-939A-3D484D7E207F}"/>
              </a:ext>
            </a:extLst>
          </p:cNvPr>
          <p:cNvSpPr/>
          <p:nvPr/>
        </p:nvSpPr>
        <p:spPr>
          <a:xfrm>
            <a:off x="8015844" y="5228010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4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1945594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D865E5-002A-4D5D-8A65-0E6F8194F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5" y="2242859"/>
            <a:ext cx="5021005" cy="461514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411A9B-8823-4E81-A171-5487B22F2D72}"/>
              </a:ext>
            </a:extLst>
          </p:cNvPr>
          <p:cNvSpPr/>
          <p:nvPr/>
        </p:nvSpPr>
        <p:spPr>
          <a:xfrm>
            <a:off x="3624394" y="1463036"/>
            <a:ext cx="75995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Unsere Wohnung ist groß.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Стрелка: влево 4">
            <a:hlinkClick r:id="rId3" action="ppaction://hlinksldjump"/>
            <a:extLst>
              <a:ext uri="{FF2B5EF4-FFF2-40B4-BE49-F238E27FC236}">
                <a16:creationId xmlns:a16="http://schemas.microsoft.com/office/drawing/2014/main" id="{FFDE0149-B59E-4F44-9829-04CF8B13DF7F}"/>
              </a:ext>
            </a:extLst>
          </p:cNvPr>
          <p:cNvSpPr/>
          <p:nvPr/>
        </p:nvSpPr>
        <p:spPr>
          <a:xfrm>
            <a:off x="7424152" y="5727474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42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B1868C-8091-4333-AF26-822DE8472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8" y="1888177"/>
            <a:ext cx="3142110" cy="496982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18A00B-945D-4E83-AA3B-0546A1D0F2A8}"/>
              </a:ext>
            </a:extLst>
          </p:cNvPr>
          <p:cNvSpPr/>
          <p:nvPr/>
        </p:nvSpPr>
        <p:spPr>
          <a:xfrm>
            <a:off x="3289438" y="180017"/>
            <a:ext cx="913212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и переведи на русский язык</a:t>
            </a:r>
            <a:r>
              <a:rPr lang="de-DE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de-DE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Wirlernendeutschgern.</a:t>
            </a:r>
            <a:endParaRPr lang="ru-RU" sz="6000" dirty="0"/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9845741-2209-4CB7-B4C6-0BD7B671F20C}"/>
              </a:ext>
            </a:extLst>
          </p:cNvPr>
          <p:cNvSpPr/>
          <p:nvPr/>
        </p:nvSpPr>
        <p:spPr>
          <a:xfrm>
            <a:off x="8015844" y="5228010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2474956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2DD928-5C42-4B27-B31D-3A5C0241D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8" y="1888177"/>
            <a:ext cx="3142110" cy="496982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9D54E6-464B-427D-A859-424F8EE53B44}"/>
              </a:ext>
            </a:extLst>
          </p:cNvPr>
          <p:cNvSpPr/>
          <p:nvPr/>
        </p:nvSpPr>
        <p:spPr>
          <a:xfrm>
            <a:off x="3905971" y="1518845"/>
            <a:ext cx="7158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Wir lernen Deutsch gern.</a:t>
            </a:r>
          </a:p>
        </p:txBody>
      </p:sp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11BC664B-1EDD-4361-961B-B4B12B95A598}"/>
              </a:ext>
            </a:extLst>
          </p:cNvPr>
          <p:cNvSpPr/>
          <p:nvPr/>
        </p:nvSpPr>
        <p:spPr>
          <a:xfrm>
            <a:off x="7424152" y="5727474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565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D2885A-EAF7-45EE-B283-1675BEAB7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75" r="18516"/>
          <a:stretch/>
        </p:blipFill>
        <p:spPr>
          <a:xfrm>
            <a:off x="-871847" y="1294410"/>
            <a:ext cx="4185063" cy="52785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320EE5-5CE3-489B-9819-FC55C34DD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722" y="492045"/>
            <a:ext cx="4069278" cy="62472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BD4A16-2FDC-4D26-937C-0C454CDCE4E5}"/>
              </a:ext>
            </a:extLst>
          </p:cNvPr>
          <p:cNvSpPr/>
          <p:nvPr/>
        </p:nvSpPr>
        <p:spPr>
          <a:xfrm rot="20733724">
            <a:off x="3630698" y="2007751"/>
            <a:ext cx="417454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Danke</a:t>
            </a:r>
            <a:r>
              <a:rPr lang="de-DE" sz="10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0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8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D9C313B-F857-4CC1-B667-8D29D3F03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08923"/>
              </p:ext>
            </p:extLst>
          </p:nvPr>
        </p:nvGraphicFramePr>
        <p:xfrm>
          <a:off x="781792" y="210786"/>
          <a:ext cx="10628415" cy="643642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990110">
                  <a:extLst>
                    <a:ext uri="{9D8B030D-6E8A-4147-A177-3AD203B41FA5}">
                      <a16:colId xmlns:a16="http://schemas.microsoft.com/office/drawing/2014/main" val="1354731109"/>
                    </a:ext>
                  </a:extLst>
                </a:gridCol>
                <a:gridCol w="1662546">
                  <a:extLst>
                    <a:ext uri="{9D8B030D-6E8A-4147-A177-3AD203B41FA5}">
                      <a16:colId xmlns:a16="http://schemas.microsoft.com/office/drawing/2014/main" val="2898422852"/>
                    </a:ext>
                  </a:extLst>
                </a:gridCol>
                <a:gridCol w="1698171">
                  <a:extLst>
                    <a:ext uri="{9D8B030D-6E8A-4147-A177-3AD203B41FA5}">
                      <a16:colId xmlns:a16="http://schemas.microsoft.com/office/drawing/2014/main" val="3241567355"/>
                    </a:ext>
                  </a:extLst>
                </a:gridCol>
                <a:gridCol w="1662546">
                  <a:extLst>
                    <a:ext uri="{9D8B030D-6E8A-4147-A177-3AD203B41FA5}">
                      <a16:colId xmlns:a16="http://schemas.microsoft.com/office/drawing/2014/main" val="239600227"/>
                    </a:ext>
                  </a:extLst>
                </a:gridCol>
                <a:gridCol w="1615042">
                  <a:extLst>
                    <a:ext uri="{9D8B030D-6E8A-4147-A177-3AD203B41FA5}">
                      <a16:colId xmlns:a16="http://schemas.microsoft.com/office/drawing/2014/main" val="569280094"/>
                    </a:ext>
                  </a:extLst>
                </a:gridCol>
              </a:tblGrid>
              <a:tr h="1609107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Лексика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100</a:t>
                      </a:r>
                      <a:endParaRPr lang="ru-RU" sz="5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200</a:t>
                      </a:r>
                      <a:endParaRPr lang="ru-RU" sz="5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300</a:t>
                      </a:r>
                      <a:endParaRPr lang="ru-RU" sz="5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sldjump"/>
                        </a:rPr>
                        <a:t>500</a:t>
                      </a:r>
                      <a:endParaRPr lang="ru-RU" sz="5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583449"/>
                  </a:ext>
                </a:extLst>
              </a:tr>
              <a:tr h="1609107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sldjump"/>
                        </a:rPr>
                        <a:t>100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sldjump"/>
                        </a:rPr>
                        <a:t>200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sldjump"/>
                        </a:rPr>
                        <a:t>300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sldjump"/>
                        </a:rPr>
                        <a:t>500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263072"/>
                  </a:ext>
                </a:extLst>
              </a:tr>
              <a:tr h="1609107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Страноведение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 action="ppaction://hlinksldjump"/>
                        </a:rPr>
                        <a:t>100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 action="ppaction://hlinksldjump"/>
                        </a:rPr>
                        <a:t>200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 action="ppaction://hlinksldjump"/>
                        </a:rPr>
                        <a:t>300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 action="ppaction://hlinksldjump"/>
                        </a:rPr>
                        <a:t>500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692822"/>
                  </a:ext>
                </a:extLst>
              </a:tr>
              <a:tr h="1609107"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 action="ppaction://hlinksldjump"/>
                        </a:rPr>
                        <a:t>100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 action="ppaction://hlinksldjump"/>
                        </a:rPr>
                        <a:t>200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 action="ppaction://hlinksldjump"/>
                        </a:rPr>
                        <a:t>300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 action="ppaction://hlinksldjump"/>
                        </a:rPr>
                        <a:t>500</a:t>
                      </a:r>
                      <a:endParaRPr lang="ru-RU" sz="5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395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45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4F77EC-C8EF-45DF-A3A8-9DC9BC0F2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128" y="817598"/>
            <a:ext cx="3772982" cy="527129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598211-66E0-4C16-BF47-312D31F7F326}"/>
              </a:ext>
            </a:extLst>
          </p:cNvPr>
          <p:cNvSpPr/>
          <p:nvPr/>
        </p:nvSpPr>
        <p:spPr>
          <a:xfrm>
            <a:off x="3241965" y="189139"/>
            <a:ext cx="85739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пропущенное слово!</a:t>
            </a:r>
            <a:endParaRPr lang="de-DE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eriod"/>
            </a:pP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ist mein Opa. Er ist 60 Jahre …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klein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alt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groß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7CDF657-D627-4671-B643-92F2A4720501}"/>
              </a:ext>
            </a:extLst>
          </p:cNvPr>
          <p:cNvSpPr/>
          <p:nvPr/>
        </p:nvSpPr>
        <p:spPr>
          <a:xfrm>
            <a:off x="8847117" y="5617029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3121153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9AFA8F-D6BE-487C-A882-A967063F1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672" y="189089"/>
            <a:ext cx="4574625" cy="647982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A83626-A68D-4939-9F3A-3D62712116ED}"/>
              </a:ext>
            </a:extLst>
          </p:cNvPr>
          <p:cNvSpPr/>
          <p:nvPr/>
        </p:nvSpPr>
        <p:spPr>
          <a:xfrm>
            <a:off x="1552322" y="762391"/>
            <a:ext cx="59522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ist mein Opa.</a:t>
            </a:r>
            <a:endParaRPr lang="ru-RU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 ist 60 Jahre </a:t>
            </a:r>
            <a:r>
              <a:rPr lang="de-DE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alt.</a:t>
            </a:r>
          </a:p>
        </p:txBody>
      </p:sp>
      <p:sp>
        <p:nvSpPr>
          <p:cNvPr id="5" name="Стрелка: влево 4">
            <a:hlinkClick r:id="rId3" action="ppaction://hlinksldjump"/>
            <a:extLst>
              <a:ext uri="{FF2B5EF4-FFF2-40B4-BE49-F238E27FC236}">
                <a16:creationId xmlns:a16="http://schemas.microsoft.com/office/drawing/2014/main" id="{2A124A1A-1EEC-4BFC-9143-89A5512674A8}"/>
              </a:ext>
            </a:extLst>
          </p:cNvPr>
          <p:cNvSpPr/>
          <p:nvPr/>
        </p:nvSpPr>
        <p:spPr>
          <a:xfrm>
            <a:off x="1212922" y="5580487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702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401D90-A348-4344-B25B-2691D7D3E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119" y="1090088"/>
            <a:ext cx="4222045" cy="52513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1A59B4-4508-4B89-B2DB-C57898423636}"/>
              </a:ext>
            </a:extLst>
          </p:cNvPr>
          <p:cNvSpPr/>
          <p:nvPr/>
        </p:nvSpPr>
        <p:spPr>
          <a:xfrm>
            <a:off x="3063834" y="106878"/>
            <a:ext cx="90014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пропущенное слово!</a:t>
            </a:r>
            <a:endParaRPr lang="de-DE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de-DE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ist meine Schwester. … heißt Anna.</a:t>
            </a:r>
          </a:p>
          <a:p>
            <a:pPr marL="342900" indent="-342900" algn="ctr">
              <a:buAutoNum type="arabicPeriod"/>
            </a:pPr>
            <a:endParaRPr lang="de-DE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endParaRPr lang="de-DE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 er</a:t>
            </a:r>
          </a:p>
          <a:p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c)  wir </a:t>
            </a: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B1332C6-0A5F-49B0-97B9-D0BD669B2841}"/>
              </a:ext>
            </a:extLst>
          </p:cNvPr>
          <p:cNvSpPr/>
          <p:nvPr/>
        </p:nvSpPr>
        <p:spPr>
          <a:xfrm>
            <a:off x="8847117" y="5617029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Узнать ответ</a:t>
            </a:r>
          </a:p>
        </p:txBody>
      </p:sp>
    </p:spTree>
    <p:extLst>
      <p:ext uri="{BB962C8B-B14F-4D97-AF65-F5344CB8AC3E}">
        <p14:creationId xmlns:p14="http://schemas.microsoft.com/office/powerpoint/2010/main" val="498844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6F85CD-171D-46AE-9817-8CE79F0E3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-1423" r="7376" b="-2"/>
          <a:stretch/>
        </p:blipFill>
        <p:spPr>
          <a:xfrm>
            <a:off x="7367781" y="843149"/>
            <a:ext cx="4622338" cy="601485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86A682-5301-47CC-89D6-F4919826F1D9}"/>
              </a:ext>
            </a:extLst>
          </p:cNvPr>
          <p:cNvSpPr/>
          <p:nvPr/>
        </p:nvSpPr>
        <p:spPr>
          <a:xfrm>
            <a:off x="2228603" y="70702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ist meine Schwester.</a:t>
            </a:r>
          </a:p>
          <a:p>
            <a:pPr algn="ctr"/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heißt Anna.</a:t>
            </a:r>
          </a:p>
        </p:txBody>
      </p:sp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1340ECB8-24EE-49CC-ABA4-51EF8980483B}"/>
              </a:ext>
            </a:extLst>
          </p:cNvPr>
          <p:cNvSpPr/>
          <p:nvPr/>
        </p:nvSpPr>
        <p:spPr>
          <a:xfrm>
            <a:off x="1212922" y="5580487"/>
            <a:ext cx="1776314" cy="826251"/>
          </a:xfrm>
          <a:prstGeom prst="lef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541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4E14A8-68FF-4252-94D1-53348360B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352" r="21595" b="2968"/>
          <a:stretch/>
        </p:blipFill>
        <p:spPr>
          <a:xfrm flipH="1">
            <a:off x="462739" y="849892"/>
            <a:ext cx="3455198" cy="61692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2524A5-7AEA-4589-B0BF-B634D8FFDD8B}"/>
              </a:ext>
            </a:extLst>
          </p:cNvPr>
          <p:cNvSpPr/>
          <p:nvPr/>
        </p:nvSpPr>
        <p:spPr>
          <a:xfrm>
            <a:off x="3380508" y="266281"/>
            <a:ext cx="868126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 пропущенное слово!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ist mein Bruder. Er ist 8 ….</a:t>
            </a:r>
          </a:p>
          <a:p>
            <a:pPr lvl="0" algn="ctr"/>
            <a:endParaRPr lang="de-DE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a)  groß</a:t>
            </a:r>
          </a:p>
          <a:p>
            <a:pPr lvl="0"/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 klein</a:t>
            </a:r>
          </a:p>
          <a:p>
            <a:pPr lvl="0"/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c)  Jahre alt</a:t>
            </a: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378C3CB-21C3-4A97-A862-B75D98C0C17C}"/>
              </a:ext>
            </a:extLst>
          </p:cNvPr>
          <p:cNvSpPr/>
          <p:nvPr/>
        </p:nvSpPr>
        <p:spPr>
          <a:xfrm>
            <a:off x="8847117" y="5617029"/>
            <a:ext cx="2375065" cy="724394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hlinkClick r:id="rId3" action="ppaction://hlinksldjump"/>
              </a:rPr>
              <a:t>Узнать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ответ</a:t>
            </a:r>
          </a:p>
        </p:txBody>
      </p:sp>
    </p:spTree>
    <p:extLst>
      <p:ext uri="{BB962C8B-B14F-4D97-AF65-F5344CB8AC3E}">
        <p14:creationId xmlns:p14="http://schemas.microsoft.com/office/powerpoint/2010/main" val="2923267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621</Words>
  <Application>Microsoft Office PowerPoint</Application>
  <PresentationFormat>Широкоэкранный</PresentationFormat>
  <Paragraphs>155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DNS</cp:lastModifiedBy>
  <cp:revision>17</cp:revision>
  <dcterms:created xsi:type="dcterms:W3CDTF">2024-02-13T12:44:49Z</dcterms:created>
  <dcterms:modified xsi:type="dcterms:W3CDTF">2024-02-14T13:01:18Z</dcterms:modified>
</cp:coreProperties>
</file>