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-207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2EAB-CAD9-48D1-94DF-4B3B1921681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7116-C221-4D2C-A6DE-4980B4AFC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1618326992_15-phonoteka_org-p-foni-detskie-dlya-detskogo-sad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907704"/>
            <a:ext cx="5829300" cy="3456384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Народная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культура </a:t>
            </a:r>
            <a:r>
              <a:rPr lang="ru-RU" sz="4000" b="1" i="1" dirty="0"/>
              <a:t>и традиции</a:t>
            </a:r>
            <a:r>
              <a:rPr lang="ru-RU" sz="4000" b="1" i="1" dirty="0" smtClean="0"/>
              <a:t>.</a:t>
            </a:r>
            <a:br>
              <a:rPr lang="ru-RU" sz="4000" b="1" i="1" dirty="0" smtClean="0"/>
            </a:br>
            <a:r>
              <a:rPr lang="ru-RU" sz="4000" b="1" i="1" dirty="0" smtClean="0"/>
              <a:t> Матрёшки.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2400" i="1" dirty="0" smtClean="0"/>
              <a:t>Средняя группа 4-5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156176"/>
            <a:ext cx="4800600" cy="136222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 Грачёва С.Н.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изайн\фоны\1610204846_27-p-fon-dlya-rezhima-dnya-v-detskom-sadu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1"/>
            <a:ext cx="6885384" cy="9143999"/>
          </a:xfrm>
          <a:prstGeom prst="rect">
            <a:avLst/>
          </a:prstGeom>
          <a:noFill/>
        </p:spPr>
      </p:pic>
      <p:pic>
        <p:nvPicPr>
          <p:cNvPr id="5" name="Рисунок 4" descr="jvdXee-3v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112" y="1043608"/>
            <a:ext cx="1872208" cy="2496277"/>
          </a:xfrm>
          <a:prstGeom prst="rect">
            <a:avLst/>
          </a:prstGeom>
        </p:spPr>
      </p:pic>
      <p:pic>
        <p:nvPicPr>
          <p:cNvPr id="7" name="Рисунок 6" descr="qBNsE7Szr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664" y="1115616"/>
            <a:ext cx="1808770" cy="2411693"/>
          </a:xfrm>
          <a:prstGeom prst="rect">
            <a:avLst/>
          </a:prstGeom>
        </p:spPr>
      </p:pic>
      <p:pic>
        <p:nvPicPr>
          <p:cNvPr id="8" name="Рисунок 7" descr="VmVzBKqP_i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4904" y="1907704"/>
            <a:ext cx="1616782" cy="2155709"/>
          </a:xfrm>
          <a:prstGeom prst="rect">
            <a:avLst/>
          </a:prstGeom>
        </p:spPr>
      </p:pic>
      <p:pic>
        <p:nvPicPr>
          <p:cNvPr id="6" name="Рисунок 5" descr="lIJEpvf0Bg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88" y="2771800"/>
            <a:ext cx="1800200" cy="2400267"/>
          </a:xfrm>
          <a:prstGeom prst="rect">
            <a:avLst/>
          </a:prstGeom>
        </p:spPr>
      </p:pic>
      <p:pic>
        <p:nvPicPr>
          <p:cNvPr id="4" name="Рисунок 3" descr="Gz2rEzjQOQ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6792" y="4644008"/>
            <a:ext cx="1728192" cy="2304256"/>
          </a:xfrm>
          <a:prstGeom prst="rect">
            <a:avLst/>
          </a:prstGeom>
        </p:spPr>
      </p:pic>
      <p:pic>
        <p:nvPicPr>
          <p:cNvPr id="3" name="Рисунок 2" descr="CBiKwM435B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93096" y="2771800"/>
            <a:ext cx="1800200" cy="2400267"/>
          </a:xfrm>
          <a:prstGeom prst="rect">
            <a:avLst/>
          </a:prstGeom>
        </p:spPr>
      </p:pic>
      <p:pic>
        <p:nvPicPr>
          <p:cNvPr id="9" name="Рисунок 8" descr="zdQOuv_xo_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1008" y="4644008"/>
            <a:ext cx="172819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Дизайн\фоны\1614691582_3-p-fon-s-ramkoi-dlya-detskogo-sad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9144000"/>
          </a:xfrm>
          <a:prstGeom prst="rect">
            <a:avLst/>
          </a:prstGeom>
          <a:noFill/>
        </p:spPr>
      </p:pic>
      <p:pic>
        <p:nvPicPr>
          <p:cNvPr id="3" name="Рисунок 2" descr="EpAvrryDw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4984" y="5724128"/>
            <a:ext cx="3017573" cy="2263180"/>
          </a:xfrm>
          <a:prstGeom prst="rect">
            <a:avLst/>
          </a:prstGeom>
        </p:spPr>
      </p:pic>
      <p:pic>
        <p:nvPicPr>
          <p:cNvPr id="4" name="Рисунок 3" descr="HJgKSmcfV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4572000"/>
            <a:ext cx="3017573" cy="2263180"/>
          </a:xfrm>
          <a:prstGeom prst="rect">
            <a:avLst/>
          </a:prstGeom>
        </p:spPr>
      </p:pic>
      <p:pic>
        <p:nvPicPr>
          <p:cNvPr id="5" name="Рисунок 4" descr="rzT3uTdg_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888" y="3275856"/>
            <a:ext cx="3017573" cy="2263180"/>
          </a:xfrm>
          <a:prstGeom prst="rect">
            <a:avLst/>
          </a:prstGeom>
        </p:spPr>
      </p:pic>
      <p:pic>
        <p:nvPicPr>
          <p:cNvPr id="6" name="Рисунок 5" descr="v_QUSkdk-N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0728" y="1835696"/>
            <a:ext cx="3017573" cy="2263180"/>
          </a:xfrm>
          <a:prstGeom prst="rect">
            <a:avLst/>
          </a:prstGeom>
        </p:spPr>
      </p:pic>
      <p:pic>
        <p:nvPicPr>
          <p:cNvPr id="7" name="Рисунок 6" descr="xV3fjV1eGV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6992" y="1187624"/>
            <a:ext cx="2561522" cy="19211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Дизайн\фоны\1618326992_15-phonoteka_org-p-foni-detskie-dlya-detskogo-sada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8591" cy="9149346"/>
          </a:xfrm>
          <a:prstGeom prst="rect">
            <a:avLst/>
          </a:prstGeom>
          <a:noFill/>
        </p:spPr>
      </p:pic>
      <p:pic>
        <p:nvPicPr>
          <p:cNvPr id="4" name="Рисунок 3" descr="c-G2fOJ9w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2856" y="5508104"/>
            <a:ext cx="2496277" cy="1872208"/>
          </a:xfrm>
          <a:prstGeom prst="rect">
            <a:avLst/>
          </a:prstGeom>
        </p:spPr>
      </p:pic>
      <p:pic>
        <p:nvPicPr>
          <p:cNvPr id="3" name="Рисунок 2" descr="8WTtnkfmow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2123">
            <a:off x="904967" y="4017377"/>
            <a:ext cx="2232248" cy="1674186"/>
          </a:xfrm>
          <a:prstGeom prst="rect">
            <a:avLst/>
          </a:prstGeom>
        </p:spPr>
      </p:pic>
      <p:pic>
        <p:nvPicPr>
          <p:cNvPr id="5" name="Рисунок 4" descr="g4W895k5cZ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2574">
            <a:off x="3595912" y="3983151"/>
            <a:ext cx="2349725" cy="1762294"/>
          </a:xfrm>
          <a:prstGeom prst="rect">
            <a:avLst/>
          </a:prstGeom>
        </p:spPr>
      </p:pic>
      <p:pic>
        <p:nvPicPr>
          <p:cNvPr id="6" name="Рисунок 5" descr="jZhI7cODM0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4851" y="2699792"/>
            <a:ext cx="2208245" cy="1656184"/>
          </a:xfrm>
          <a:prstGeom prst="rect">
            <a:avLst/>
          </a:prstGeom>
        </p:spPr>
      </p:pic>
      <p:pic>
        <p:nvPicPr>
          <p:cNvPr id="7" name="Рисунок 6" descr="NAAoee5sV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01332">
            <a:off x="3370926" y="1172864"/>
            <a:ext cx="2321132" cy="1740849"/>
          </a:xfrm>
          <a:prstGeom prst="rect">
            <a:avLst/>
          </a:prstGeom>
        </p:spPr>
      </p:pic>
      <p:pic>
        <p:nvPicPr>
          <p:cNvPr id="8" name="Рисунок 7" descr="SBNGihbRLv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74306">
            <a:off x="603708" y="1109860"/>
            <a:ext cx="2339124" cy="17543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1610204846_27-p-fon-dlya-rezhima-dnya-v-detskom-sadu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" y="2288"/>
            <a:ext cx="6860413" cy="91417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6712" y="3923928"/>
            <a:ext cx="4968552" cy="3312368"/>
          </a:xfrm>
        </p:spPr>
        <p:txBody>
          <a:bodyPr>
            <a:normAutofit/>
          </a:bodyPr>
          <a:lstStyle/>
          <a:p>
            <a:r>
              <a:rPr lang="ru-RU" sz="2000" dirty="0"/>
              <a:t>Матрешка – не </a:t>
            </a:r>
            <a:r>
              <a:rPr lang="ru-RU" sz="2000" dirty="0" smtClean="0"/>
              <a:t>простая деревянная </a:t>
            </a:r>
            <a:r>
              <a:rPr lang="ru-RU" sz="2000" dirty="0"/>
              <a:t>кукла. У нее есть один секрет. Если ее открыть, покажется вторая куколка, размером поменьше. Она может быть очень похожа на первую, а может сильно отличаться. Иногда это не девочка, а мальчик. Следующая фигурка тоже открывается… В одной матрешке может прятаться до 8 разных кукол (или даже больше).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6792" y="1259632"/>
            <a:ext cx="35814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691582_3-p-fon-s-ramkoi-dlya-detskogo-sad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3563888"/>
            <a:ext cx="5112568" cy="41764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В </a:t>
            </a:r>
            <a:r>
              <a:rPr lang="ru-RU" sz="1600" dirty="0"/>
              <a:t>России испокон веков делали деревянные игрушки и окрашивали их яркие цвета. Но игрушка матрешка появилась сравнительно недавно – меньше 150 лет назад.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Существует </a:t>
            </a:r>
            <a:r>
              <a:rPr lang="ru-RU" sz="1600" dirty="0"/>
              <a:t>легенда о ее происхождении. Однажды русский монах, живший на японском острове Хонсю, сделал фигурку-игрушку </a:t>
            </a:r>
            <a:r>
              <a:rPr lang="ru-RU" sz="1600" dirty="0" err="1" smtClean="0"/>
              <a:t>Фукурума</a:t>
            </a:r>
            <a:r>
              <a:rPr lang="ru-RU" sz="1600" dirty="0" smtClean="0"/>
              <a:t> </a:t>
            </a:r>
            <a:r>
              <a:rPr lang="ru-RU" sz="1600" dirty="0"/>
              <a:t>– бога мудрых поступков. В Японии он считается главным богом счастья. Добрый усатый старец раскрывался, а внутри находились еще 6 фигурок божеств.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Эту </a:t>
            </a:r>
            <a:r>
              <a:rPr lang="ru-RU" sz="1600" dirty="0"/>
              <a:t>идею заприметили русские мастера. Они сделали игрушку матрешку, которая вскоре стала символом России. Вместо богов фигурка олицетворяла народ: крестьянские и боярские семьи, барышень в русских сарафанах, жениха и невесту с венчальными свечами. Иногда внутри попадался пастушок или старик с огромной бородой. Последняя фигурка часто была сделана в виде младенца.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2816" y="1187624"/>
            <a:ext cx="3514838" cy="26537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56792" y="509935"/>
            <a:ext cx="389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Происхождение матрёшек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0204846_27-p-fon-dlya-rezhima-dnya-v-detskom-sadu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5822404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Изготовление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8720" y="1691680"/>
            <a:ext cx="5040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Кому-то </a:t>
            </a:r>
            <a:r>
              <a:rPr lang="ru-RU" dirty="0"/>
              <a:t>игрушка может показаться простой. На самом деле изготовить ее нашим предкам стоило большого труда: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Фигурки </a:t>
            </a:r>
            <a:r>
              <a:rPr lang="ru-RU" dirty="0"/>
              <a:t>вытачивали из мягкого дерева – ольхи, липы, березы, осины.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Древесину </a:t>
            </a:r>
            <a:r>
              <a:rPr lang="ru-RU" dirty="0"/>
              <a:t>заготавливали весной, когда в деревьях много сока.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Бревна </a:t>
            </a:r>
            <a:r>
              <a:rPr lang="ru-RU" dirty="0"/>
              <a:t>частично очищали от коры, после чего сушили 2 года.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Дальше </a:t>
            </a:r>
            <a:r>
              <a:rPr lang="ru-RU" dirty="0"/>
              <a:t>начиналась кропотливая токарная работа</a:t>
            </a:r>
            <a:r>
              <a:rPr lang="ru-RU" dirty="0" smtClean="0"/>
              <a:t>. Первой </a:t>
            </a:r>
            <a:r>
              <a:rPr lang="ru-RU" dirty="0"/>
              <a:t>делали самую маленькую фигурку, затем – разъемные большие.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Когда </a:t>
            </a:r>
            <a:r>
              <a:rPr lang="ru-RU" dirty="0"/>
              <a:t>токарные работы были закончены, деревянные куколки зачищали до гладкости и покрывали клейстером.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После </a:t>
            </a:r>
            <a:r>
              <a:rPr lang="ru-RU" dirty="0"/>
              <a:t>этого их вручную расписывали.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4691582_3-p-fon-s-ramkoi-dlya-detskogo-sad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Пальчиковая игра</a:t>
            </a:r>
            <a:r>
              <a:rPr lang="ru-RU" sz="2700" dirty="0" smtClean="0"/>
              <a:t> </a:t>
            </a:r>
            <a:r>
              <a:rPr lang="ru-RU" sz="2700" b="1" dirty="0" smtClean="0"/>
              <a:t>«Мы ребята – мастера»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0768" y="1691680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Мы </a:t>
            </a:r>
            <a:r>
              <a:rPr lang="ru-RU" b="1" dirty="0"/>
              <a:t>ребята – мастера,</a:t>
            </a:r>
            <a:r>
              <a:rPr lang="ru-RU" dirty="0"/>
              <a:t> </a:t>
            </a:r>
            <a:r>
              <a:rPr lang="ru-RU" i="1" dirty="0"/>
              <a:t>(Указать ладонью на себя)</a:t>
            </a:r>
            <a:endParaRPr lang="ru-RU" dirty="0"/>
          </a:p>
          <a:p>
            <a:r>
              <a:rPr lang="ru-RU" b="1" dirty="0"/>
              <a:t>Молотком тук-тук стучали</a:t>
            </a:r>
            <a:r>
              <a:rPr lang="ru-RU" dirty="0"/>
              <a:t> - </a:t>
            </a:r>
            <a:r>
              <a:rPr lang="ru-RU" i="1" dirty="0"/>
              <a:t>(Постучать кулаком по</a:t>
            </a:r>
            <a:endParaRPr lang="ru-RU" dirty="0"/>
          </a:p>
          <a:p>
            <a:r>
              <a:rPr lang="ru-RU" b="1" dirty="0"/>
              <a:t>Гвозди долго забивали.</a:t>
            </a:r>
            <a:r>
              <a:rPr lang="ru-RU" dirty="0"/>
              <a:t> </a:t>
            </a:r>
            <a:r>
              <a:rPr lang="ru-RU" i="1" dirty="0"/>
              <a:t>тыльной стороне ладони)</a:t>
            </a:r>
            <a:endParaRPr lang="ru-RU" dirty="0"/>
          </a:p>
          <a:p>
            <a:r>
              <a:rPr lang="ru-RU" b="1" dirty="0"/>
              <a:t>Получилось как-то криво,</a:t>
            </a:r>
            <a:r>
              <a:rPr lang="ru-RU" dirty="0"/>
              <a:t> </a:t>
            </a:r>
            <a:r>
              <a:rPr lang="ru-RU" i="1" dirty="0"/>
              <a:t>(Рукой показать кривую)</a:t>
            </a:r>
            <a:endParaRPr lang="ru-RU" dirty="0"/>
          </a:p>
          <a:p>
            <a:r>
              <a:rPr lang="ru-RU" b="1" dirty="0"/>
              <a:t>Отпилили мы красиво.</a:t>
            </a:r>
            <a:r>
              <a:rPr lang="ru-RU" dirty="0"/>
              <a:t> </a:t>
            </a:r>
            <a:r>
              <a:rPr lang="ru-RU" i="1" dirty="0"/>
              <a:t>(Движение ребром ладони о ладонь)</a:t>
            </a:r>
            <a:endParaRPr lang="ru-RU" dirty="0"/>
          </a:p>
          <a:p>
            <a:r>
              <a:rPr lang="ru-RU" b="1" dirty="0"/>
              <a:t>Зачищали шкуркой долго,</a:t>
            </a:r>
            <a:r>
              <a:rPr lang="ru-RU" dirty="0"/>
              <a:t> </a:t>
            </a:r>
            <a:r>
              <a:rPr lang="ru-RU" i="1" dirty="0"/>
              <a:t>(Потереть ладонь о ладонь)</a:t>
            </a:r>
            <a:endParaRPr lang="ru-RU" dirty="0"/>
          </a:p>
          <a:p>
            <a:r>
              <a:rPr lang="ru-RU" b="1" dirty="0"/>
              <a:t>Покрывали лаком стойким</a:t>
            </a:r>
            <a:r>
              <a:rPr lang="ru-RU" dirty="0"/>
              <a:t> ( </a:t>
            </a:r>
            <a:r>
              <a:rPr lang="ru-RU" i="1" dirty="0"/>
              <a:t>Потереть пальцами о ладонь)</a:t>
            </a:r>
            <a:endParaRPr lang="ru-RU" dirty="0"/>
          </a:p>
          <a:p>
            <a:r>
              <a:rPr lang="ru-RU" b="1" dirty="0"/>
              <a:t>Верх узором украшали,</a:t>
            </a:r>
            <a:r>
              <a:rPr lang="ru-RU" dirty="0"/>
              <a:t> </a:t>
            </a:r>
            <a:r>
              <a:rPr lang="ru-RU" i="1" dirty="0"/>
              <a:t>(Пальцем чертить узор в воздухе)</a:t>
            </a:r>
            <a:endParaRPr lang="ru-RU" dirty="0"/>
          </a:p>
          <a:p>
            <a:r>
              <a:rPr lang="ru-RU" b="1" dirty="0"/>
              <a:t>Посмотреть гостей позвали.</a:t>
            </a:r>
            <a:r>
              <a:rPr lang="ru-RU" dirty="0"/>
              <a:t> ( </a:t>
            </a:r>
            <a:r>
              <a:rPr lang="ru-RU" i="1" dirty="0"/>
              <a:t>Поманить ладошками к себе)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8326992_15-phonoteka_org-p-foni-detskie-dlya-detskogo-sada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4350" y="251521"/>
            <a:ext cx="58293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Традиции росписи</a:t>
            </a:r>
            <a:endParaRPr lang="ru-RU" sz="28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48880" y="1115616"/>
            <a:ext cx="2952328" cy="64027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000" b="1" i="1" dirty="0" err="1">
                <a:solidFill>
                  <a:schemeClr val="tx1"/>
                </a:solidFill>
              </a:rPr>
              <a:t>Загорские</a:t>
            </a:r>
            <a:r>
              <a:rPr lang="ru-RU" sz="2000" b="1" i="1" dirty="0">
                <a:solidFill>
                  <a:schemeClr val="tx1"/>
                </a:solidFill>
              </a:rPr>
              <a:t> матрешки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Эти матрёшки всегда в сарафанах, кофточка на них с вышивкой, на голове платок, а поверх сарафана фартук. Узоры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Матрешек простые, незатейливые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Матрешка Семёновская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Особенность росписи этой игрушки в том, что весь фартук этой матрёшки занимают букеты цветов. Самые главные цвета -жёлтый, лимонный, зелёный, малиновый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</a:rPr>
              <a:t>Вятская матрёшка 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 С</a:t>
            </a:r>
            <a:r>
              <a:rPr lang="ru-RU" sz="2000" dirty="0" smtClean="0">
                <a:solidFill>
                  <a:schemeClr val="tx1"/>
                </a:solidFill>
              </a:rPr>
              <a:t>амая </a:t>
            </a:r>
            <a:r>
              <a:rPr lang="ru-RU" sz="2000" dirty="0">
                <a:solidFill>
                  <a:schemeClr val="tx1"/>
                </a:solidFill>
              </a:rPr>
              <a:t>северная из всех русских матрёшек. Матрёшку стали не только расписывать, но и </a:t>
            </a:r>
            <a:r>
              <a:rPr lang="ru-RU" sz="2000" dirty="0" smtClean="0">
                <a:solidFill>
                  <a:schemeClr val="tx1"/>
                </a:solidFill>
              </a:rPr>
              <a:t>украшать </a:t>
            </a:r>
            <a:r>
              <a:rPr lang="ru-RU" sz="2000" dirty="0">
                <a:solidFill>
                  <a:schemeClr val="tx1"/>
                </a:solidFill>
              </a:rPr>
              <a:t>соломкой. Это очень сложная, кропотливая работа, включающая в себя подготовку особого вида соломы и её использование в украшении деревянной фигурки. Соломенная инкрустация делает вятские изделия уникальными .</a:t>
            </a:r>
          </a:p>
        </p:txBody>
      </p:sp>
      <p:pic>
        <p:nvPicPr>
          <p:cNvPr id="7" name="Рисунок 6" descr="94ba59050b62399fcad644d3af9ce9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704" y="4572000"/>
            <a:ext cx="1584176" cy="1584176"/>
          </a:xfrm>
          <a:prstGeom prst="rect">
            <a:avLst/>
          </a:prstGeom>
        </p:spPr>
      </p:pic>
      <p:pic>
        <p:nvPicPr>
          <p:cNvPr id="8" name="Рисунок 7" descr="94f87a6f81daf155dcc9cc429a5e5ce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704" y="971600"/>
            <a:ext cx="1512168" cy="1512168"/>
          </a:xfrm>
          <a:prstGeom prst="rect">
            <a:avLst/>
          </a:prstGeom>
        </p:spPr>
      </p:pic>
      <p:pic>
        <p:nvPicPr>
          <p:cNvPr id="9" name="Рисунок 8" descr="hello_html_6b0b2c3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00" y="2895240"/>
            <a:ext cx="1383233" cy="1308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204846_27-p-fon-dlya-rezhima-dnya-v-detskom-sadu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148555_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96" y="1043608"/>
            <a:ext cx="2564904" cy="2564904"/>
          </a:xfrm>
          <a:prstGeom prst="rect">
            <a:avLst/>
          </a:prstGeom>
        </p:spPr>
      </p:pic>
      <p:pic>
        <p:nvPicPr>
          <p:cNvPr id="4" name="Рисунок 3" descr="148523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9040" y="1763688"/>
            <a:ext cx="2348880" cy="234888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3408" y="3131840"/>
            <a:ext cx="4652448" cy="3300364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704" y="4788024"/>
            <a:ext cx="5404667" cy="3833975"/>
          </a:xfrm>
          <a:prstGeom prst="rect">
            <a:avLst/>
          </a:prstGeom>
        </p:spPr>
      </p:pic>
      <p:pic>
        <p:nvPicPr>
          <p:cNvPr id="9" name="Рисунок 8" descr="147006_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048" y="3779912"/>
            <a:ext cx="2160240" cy="21602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4744" y="539552"/>
            <a:ext cx="473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Угадай, из какой сказки </a:t>
            </a:r>
            <a:endParaRPr lang="ru-RU" b="1" i="1" dirty="0" smtClean="0"/>
          </a:p>
          <a:p>
            <a:pPr algn="ctr"/>
            <a:r>
              <a:rPr lang="ru-RU" b="1" i="1" dirty="0" smtClean="0"/>
              <a:t>эти </a:t>
            </a:r>
            <a:r>
              <a:rPr lang="ru-RU" b="1" i="1" dirty="0"/>
              <a:t>матрёшки?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680" y="3923928"/>
            <a:ext cx="98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«Репка»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5024" y="1475656"/>
            <a:ext cx="1252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6712" y="1619672"/>
            <a:ext cx="124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«Теремок»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9120" y="5868144"/>
            <a:ext cx="164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«Гуси-Лебеди»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6712" y="6012160"/>
            <a:ext cx="184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«Курочка «Ряба»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691582_3-p-fon-s-ramkoi-dlya-detskogo-sad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72208" y="539552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/>
              <a:t>ИГРЫ С МАТРЕШКОЙ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6752" y="1259632"/>
            <a:ext cx="4824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 smtClean="0"/>
              <a:t>Разбери и собери матрешку».  </a:t>
            </a:r>
            <a:r>
              <a:rPr lang="ru-RU" dirty="0" smtClean="0"/>
              <a:t>Показать, </a:t>
            </a:r>
            <a:r>
              <a:rPr lang="ru-RU" dirty="0"/>
              <a:t>как разбирается игрушка. </a:t>
            </a:r>
            <a:r>
              <a:rPr lang="ru-RU" dirty="0" smtClean="0"/>
              <a:t>Ребёнок должен </a:t>
            </a:r>
            <a:r>
              <a:rPr lang="ru-RU" dirty="0"/>
              <a:t>повторить. Когда кукла полностью разобрана, взрослый и ребенок сообща ее собирают. </a:t>
            </a:r>
            <a:r>
              <a:rPr lang="ru-RU" b="1" dirty="0"/>
              <a:t>«Расставь от маленькой до большой». </a:t>
            </a:r>
            <a:r>
              <a:rPr lang="ru-RU" dirty="0" smtClean="0"/>
              <a:t>Выстроить куклы </a:t>
            </a:r>
            <a:r>
              <a:rPr lang="ru-RU" dirty="0"/>
              <a:t>в хаотичном порядке, и просит малыша выстроить их в ряд по росту.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b="1" dirty="0"/>
              <a:t>«Угадай по описанию». </a:t>
            </a:r>
            <a:r>
              <a:rPr lang="ru-RU" dirty="0"/>
              <a:t>Перед детьми располагают 4-5 кукол. Ведущий описывает одну из них. Кто первый угадает куклу, тот и победил. </a:t>
            </a:r>
            <a:endParaRPr lang="ru-RU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Чего не хватает?». </a:t>
            </a:r>
            <a:r>
              <a:rPr lang="ru-RU" dirty="0"/>
              <a:t>Матрешка разбирается, и куколки выстраиваются в ряд. Дети по очереди описывают кукол, а потом отворачиваются. Ведущий прячет одну куклу. Нужно описать, какой фигурки не хватает. </a:t>
            </a:r>
            <a:r>
              <a:rPr lang="ru-RU" b="1" dirty="0"/>
              <a:t>«Матрешки-хозяюшки». </a:t>
            </a:r>
            <a:r>
              <a:rPr lang="ru-RU" dirty="0"/>
              <a:t>Ведущий кратко рассказывает историю матрешки, делая акцент на том, что она олицетворяет мать и настоящую хозяйку. После этого детям дают по куколке. Нужно описать, какая она хозяюшка, что делает по дому.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0204846_27-p-fon-dlya-rezhima-dnya-v-detskom-sadu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64704" y="1331640"/>
            <a:ext cx="3312368" cy="2016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2776" y="467544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Загадки про матрешку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6752" y="176368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Друг другу улыбаются,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Одна в другую ставятся,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Деревянные, как ложки!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Знаешь, кто это?</a:t>
            </a:r>
          </a:p>
        </p:txBody>
      </p:sp>
      <p:sp>
        <p:nvSpPr>
          <p:cNvPr id="7" name="Овал 6"/>
          <p:cNvSpPr/>
          <p:nvPr/>
        </p:nvSpPr>
        <p:spPr>
          <a:xfrm>
            <a:off x="3068960" y="2843808"/>
            <a:ext cx="3312368" cy="2448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Рядом </a:t>
            </a:r>
            <a:r>
              <a:rPr lang="ru-RU" dirty="0" smtClean="0">
                <a:solidFill>
                  <a:schemeClr val="tx1"/>
                </a:solidFill>
              </a:rPr>
              <a:t>разные подружки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 похожи друг на дружку.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 они сидят друг в дружке,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всего одна игрушка.</a:t>
            </a:r>
          </a:p>
        </p:txBody>
      </p:sp>
      <p:sp>
        <p:nvSpPr>
          <p:cNvPr id="8" name="Овал 7"/>
          <p:cNvSpPr/>
          <p:nvPr/>
        </p:nvSpPr>
        <p:spPr>
          <a:xfrm>
            <a:off x="692696" y="4716016"/>
            <a:ext cx="3312368" cy="2016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2736" y="5171871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Прячется от нас с тобой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Одна куколка в другой.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косыночках горошки.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за куколки?</a:t>
            </a:r>
          </a:p>
        </p:txBody>
      </p:sp>
      <p:pic>
        <p:nvPicPr>
          <p:cNvPr id="10" name="Рисунок 9" descr="5179f9c5db930e63934a57698314d16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2884" y="1331640"/>
            <a:ext cx="1728192" cy="1728192"/>
          </a:xfrm>
          <a:prstGeom prst="rect">
            <a:avLst/>
          </a:prstGeom>
        </p:spPr>
      </p:pic>
      <p:pic>
        <p:nvPicPr>
          <p:cNvPr id="11" name="Рисунок 10" descr="matryoshka-doll-clip-art-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7072" y="5101470"/>
            <a:ext cx="1224136" cy="2304257"/>
          </a:xfrm>
          <a:prstGeom prst="rect">
            <a:avLst/>
          </a:prstGeom>
        </p:spPr>
      </p:pic>
      <p:pic>
        <p:nvPicPr>
          <p:cNvPr id="12" name="Рисунок 11" descr="6tm690_nesting_doll_fairy_tales_assorted_149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728" y="3059832"/>
            <a:ext cx="1998166" cy="1828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Народная  культура и традиции.  Матрёшки.  Средняя группа 4-5 лет. </vt:lpstr>
      <vt:lpstr>Матрешка – не простая деревянная кукла. У нее есть один секрет. Если ее открыть, покажется вторая куколка, размером поменьше. Она может быть очень похожа на первую, а может сильно отличаться. Иногда это не девочка, а мальчик. Следующая фигурка тоже открывается… В одной матрешке может прятаться до 8 разных кукол (или даже больше). </vt:lpstr>
      <vt:lpstr> В России испокон веков делали деревянные игрушки и окрашивали их яркие цвета. Но игрушка матрешка появилась сравнительно недавно – меньше 150 лет назад.  Существует легенда о ее происхождении. Однажды русский монах, живший на японском острове Хонсю, сделал фигурку-игрушку Фукурума – бога мудрых поступков. В Японии он считается главным богом счастья. Добрый усатый старец раскрывался, а внутри находились еще 6 фигурок божеств.  Эту идею заприметили русские мастера. Они сделали игрушку матрешку, которая вскоре стала символом России. Вместо богов фигурка олицетворяла народ: крестьянские и боярские семьи, барышень в русских сарафанах, жениха и невесту с венчальными свечами. Иногда внутри попадался пастушок или старик с огромной бородой. Последняя фигурка часто была сделана в виде младенца. </vt:lpstr>
      <vt:lpstr>Изготовление </vt:lpstr>
      <vt:lpstr>Пальчиковая игра «Мы ребята – мастера» </vt:lpstr>
      <vt:lpstr>Традиции росписи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2022-03-17T07:50:57Z</dcterms:created>
  <dcterms:modified xsi:type="dcterms:W3CDTF">2022-04-08T14:55:17Z</dcterms:modified>
</cp:coreProperties>
</file>