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9" r:id="rId10"/>
    <p:sldId id="270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88390-C485-493D-893E-C3FE2F60BD8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0B16E-2600-4451-AE21-01B833F6FF7A}">
      <dgm:prSet phldrT="[Текст]" custT="1"/>
      <dgm:spPr/>
      <dgm:t>
        <a:bodyPr/>
        <a:lstStyle/>
        <a:p>
          <a:pPr algn="l"/>
          <a:r>
            <a:rPr lang="ru-RU" sz="2400" b="1" i="1" u="sng" dirty="0"/>
            <a:t>Поглаживание</a:t>
          </a:r>
        </a:p>
      </dgm:t>
    </dgm:pt>
    <dgm:pt modelId="{4252E8FA-2215-42E1-8EC5-A3C1D168566E}" type="parTrans" cxnId="{2039C18D-A139-4419-B155-A694BEDDFEE6}">
      <dgm:prSet/>
      <dgm:spPr/>
      <dgm:t>
        <a:bodyPr/>
        <a:lstStyle/>
        <a:p>
          <a:endParaRPr lang="ru-RU"/>
        </a:p>
      </dgm:t>
    </dgm:pt>
    <dgm:pt modelId="{E2DC3757-9952-4FFB-B123-38BF1B91BF87}" type="sibTrans" cxnId="{2039C18D-A139-4419-B155-A694BEDDFEE6}">
      <dgm:prSet/>
      <dgm:spPr/>
      <dgm:t>
        <a:bodyPr/>
        <a:lstStyle/>
        <a:p>
          <a:endParaRPr lang="ru-RU"/>
        </a:p>
      </dgm:t>
    </dgm:pt>
    <dgm:pt modelId="{B7992F85-6206-438C-9B71-A67EFDBF29EE}">
      <dgm:prSet phldrT="[Текст]" custT="1"/>
      <dgm:spPr/>
      <dgm:t>
        <a:bodyPr/>
        <a:lstStyle/>
        <a:p>
          <a:r>
            <a:rPr lang="ru-RU" sz="1600" dirty="0"/>
            <a:t>Прямолинейное, зигзагообразное, попеременное, продольное</a:t>
          </a:r>
        </a:p>
      </dgm:t>
    </dgm:pt>
    <dgm:pt modelId="{D7B0B95F-0C9A-412B-B77E-D674F4A0D297}" type="parTrans" cxnId="{BF34EBEE-1858-4B5C-AF58-7585EAE4FB88}">
      <dgm:prSet/>
      <dgm:spPr/>
      <dgm:t>
        <a:bodyPr/>
        <a:lstStyle/>
        <a:p>
          <a:endParaRPr lang="ru-RU"/>
        </a:p>
      </dgm:t>
    </dgm:pt>
    <dgm:pt modelId="{9A168A60-7820-4852-AD6C-51D9366D3F4F}" type="sibTrans" cxnId="{BF34EBEE-1858-4B5C-AF58-7585EAE4FB88}">
      <dgm:prSet/>
      <dgm:spPr/>
      <dgm:t>
        <a:bodyPr/>
        <a:lstStyle/>
        <a:p>
          <a:endParaRPr lang="ru-RU"/>
        </a:p>
      </dgm:t>
    </dgm:pt>
    <dgm:pt modelId="{24492779-E5DD-42E0-837F-703CE56C5B2C}">
      <dgm:prSet phldrT="[Текст]" custT="1"/>
      <dgm:spPr/>
      <dgm:t>
        <a:bodyPr/>
        <a:lstStyle/>
        <a:p>
          <a:r>
            <a:rPr lang="ru-RU" sz="1600" dirty="0"/>
            <a:t>спиралевидное, кругообразное, комбинированное</a:t>
          </a:r>
        </a:p>
      </dgm:t>
    </dgm:pt>
    <dgm:pt modelId="{0526E7CD-26B4-4612-AC6F-E9B394DE1A2C}" type="parTrans" cxnId="{47AE7FAE-C9A7-47BE-9389-6A66A62CF25D}">
      <dgm:prSet/>
      <dgm:spPr/>
      <dgm:t>
        <a:bodyPr/>
        <a:lstStyle/>
        <a:p>
          <a:endParaRPr lang="ru-RU"/>
        </a:p>
      </dgm:t>
    </dgm:pt>
    <dgm:pt modelId="{4E48D306-AEE9-4050-B1D0-F3B7D25813EA}" type="sibTrans" cxnId="{47AE7FAE-C9A7-47BE-9389-6A66A62CF25D}">
      <dgm:prSet/>
      <dgm:spPr/>
      <dgm:t>
        <a:bodyPr/>
        <a:lstStyle/>
        <a:p>
          <a:endParaRPr lang="ru-RU"/>
        </a:p>
      </dgm:t>
    </dgm:pt>
    <dgm:pt modelId="{EBBB7ECC-5687-4407-84EC-4E49723C0874}">
      <dgm:prSet phldrT="[Текст]" custT="1"/>
      <dgm:spPr/>
      <dgm:t>
        <a:bodyPr/>
        <a:lstStyle/>
        <a:p>
          <a:r>
            <a:rPr lang="ru-RU" sz="1600" dirty="0"/>
            <a:t>В отличие от поглаживания проводится        определённое давление на поверхность руки.</a:t>
          </a:r>
        </a:p>
      </dgm:t>
    </dgm:pt>
    <dgm:pt modelId="{18BD79D4-E83F-4FDB-9F82-6EC14492360D}" type="parTrans" cxnId="{1323BD92-71D6-4C1B-ADE8-7B8700B3CAF7}">
      <dgm:prSet/>
      <dgm:spPr/>
      <dgm:t>
        <a:bodyPr/>
        <a:lstStyle/>
        <a:p>
          <a:endParaRPr lang="ru-RU"/>
        </a:p>
      </dgm:t>
    </dgm:pt>
    <dgm:pt modelId="{5622486D-5EEF-407E-9E15-50E25195D041}" type="sibTrans" cxnId="{1323BD92-71D6-4C1B-ADE8-7B8700B3CAF7}">
      <dgm:prSet/>
      <dgm:spPr/>
      <dgm:t>
        <a:bodyPr/>
        <a:lstStyle/>
        <a:p>
          <a:endParaRPr lang="ru-RU"/>
        </a:p>
      </dgm:t>
    </dgm:pt>
    <dgm:pt modelId="{13043ABE-2B82-4C2A-9BD8-0AAD9426D994}">
      <dgm:prSet phldrT="[Текст]" custT="1"/>
      <dgm:spPr/>
      <dgm:t>
        <a:bodyPr/>
        <a:lstStyle/>
        <a:p>
          <a:r>
            <a:rPr lang="ru-RU" sz="1600" dirty="0"/>
            <a:t>Выполняется подушечками пальцев или ладонью. Бывает зигзагообразным, спиралевидным и прямолинейным.</a:t>
          </a:r>
        </a:p>
      </dgm:t>
    </dgm:pt>
    <dgm:pt modelId="{FBCA688D-0884-4B08-9F3A-2FC1D0E8FBBC}" type="parTrans" cxnId="{36DEC0AC-2022-4C9D-9C89-E1FFC441F87A}">
      <dgm:prSet/>
      <dgm:spPr/>
      <dgm:t>
        <a:bodyPr/>
        <a:lstStyle/>
        <a:p>
          <a:endParaRPr lang="ru-RU"/>
        </a:p>
      </dgm:t>
    </dgm:pt>
    <dgm:pt modelId="{EF173792-6A0E-43ED-A910-8F4769234A64}" type="sibTrans" cxnId="{36DEC0AC-2022-4C9D-9C89-E1FFC441F87A}">
      <dgm:prSet/>
      <dgm:spPr/>
      <dgm:t>
        <a:bodyPr/>
        <a:lstStyle/>
        <a:p>
          <a:endParaRPr lang="ru-RU"/>
        </a:p>
      </dgm:t>
    </dgm:pt>
    <dgm:pt modelId="{792A80E3-6ACE-48EF-9EA6-E2822B519651}">
      <dgm:prSet phldrT="[Текст]" custT="1"/>
      <dgm:spPr/>
      <dgm:t>
        <a:bodyPr/>
        <a:lstStyle/>
        <a:p>
          <a:pPr algn="l"/>
          <a:r>
            <a:rPr lang="ru-RU" sz="2400" b="1" i="1" u="sng" dirty="0"/>
            <a:t>Вибрация</a:t>
          </a:r>
        </a:p>
      </dgm:t>
    </dgm:pt>
    <dgm:pt modelId="{33004C3B-DCBA-4FF1-B6F9-F903C68AB704}" type="parTrans" cxnId="{C497FA3E-4ADC-4E8C-9FAB-705EF9051364}">
      <dgm:prSet/>
      <dgm:spPr/>
      <dgm:t>
        <a:bodyPr/>
        <a:lstStyle/>
        <a:p>
          <a:endParaRPr lang="ru-RU"/>
        </a:p>
      </dgm:t>
    </dgm:pt>
    <dgm:pt modelId="{F945B6AD-D258-420A-9F88-7EC834821F5F}" type="sibTrans" cxnId="{C497FA3E-4ADC-4E8C-9FAB-705EF9051364}">
      <dgm:prSet/>
      <dgm:spPr/>
      <dgm:t>
        <a:bodyPr/>
        <a:lstStyle/>
        <a:p>
          <a:endParaRPr lang="ru-RU"/>
        </a:p>
      </dgm:t>
    </dgm:pt>
    <dgm:pt modelId="{B03B7DBA-36E0-4AAD-9149-F2EAF9AFA8BB}">
      <dgm:prSet phldrT="[Текст]" custT="1"/>
      <dgm:spPr/>
      <dgm:t>
        <a:bodyPr/>
        <a:lstStyle/>
        <a:p>
          <a:pPr algn="l"/>
          <a:r>
            <a:rPr lang="ru-RU" sz="2400" b="1" i="1" u="sng" dirty="0"/>
            <a:t>Растирание</a:t>
          </a:r>
        </a:p>
      </dgm:t>
    </dgm:pt>
    <dgm:pt modelId="{C15F6531-E1AC-4727-A297-88D65A75A962}" type="sibTrans" cxnId="{54C8CF9F-63F2-4D7D-A136-7467F426F032}">
      <dgm:prSet/>
      <dgm:spPr/>
      <dgm:t>
        <a:bodyPr/>
        <a:lstStyle/>
        <a:p>
          <a:endParaRPr lang="ru-RU"/>
        </a:p>
      </dgm:t>
    </dgm:pt>
    <dgm:pt modelId="{A9507DC5-B9E3-46A5-B0F8-654142DED73D}" type="parTrans" cxnId="{54C8CF9F-63F2-4D7D-A136-7467F426F032}">
      <dgm:prSet/>
      <dgm:spPr/>
      <dgm:t>
        <a:bodyPr/>
        <a:lstStyle/>
        <a:p>
          <a:endParaRPr lang="ru-RU"/>
        </a:p>
      </dgm:t>
    </dgm:pt>
    <dgm:pt modelId="{778952F0-2C11-424B-B4B4-991704CC36B1}">
      <dgm:prSet phldrT="[Текст]" custT="1"/>
      <dgm:spPr/>
      <dgm:t>
        <a:bodyPr/>
        <a:lstStyle/>
        <a:p>
          <a:pPr algn="l"/>
          <a:r>
            <a:rPr lang="ru-RU" sz="1600" dirty="0"/>
            <a:t>Похлопывание, </a:t>
          </a:r>
          <a:r>
            <a:rPr lang="ru-RU" sz="1600" dirty="0" err="1"/>
            <a:t>рубление</a:t>
          </a:r>
          <a:r>
            <a:rPr lang="ru-RU" sz="1600" dirty="0"/>
            <a:t>, поколачивание, встряхивание. Оказывает сильное воздействие на нервную систему. </a:t>
          </a:r>
          <a:endParaRPr lang="ru-RU" sz="1800" dirty="0"/>
        </a:p>
      </dgm:t>
    </dgm:pt>
    <dgm:pt modelId="{A6A930A6-743A-4E87-ADD5-29EEE389FB9C}" type="parTrans" cxnId="{C8D83BA7-F2F5-42E4-8B20-80C7D93CC876}">
      <dgm:prSet/>
      <dgm:spPr/>
      <dgm:t>
        <a:bodyPr/>
        <a:lstStyle/>
        <a:p>
          <a:endParaRPr lang="ru-RU"/>
        </a:p>
      </dgm:t>
    </dgm:pt>
    <dgm:pt modelId="{22CBF896-9EFA-4014-BCA2-8A729E611186}" type="sibTrans" cxnId="{C8D83BA7-F2F5-42E4-8B20-80C7D93CC876}">
      <dgm:prSet/>
      <dgm:spPr/>
      <dgm:t>
        <a:bodyPr/>
        <a:lstStyle/>
        <a:p>
          <a:endParaRPr lang="ru-RU"/>
        </a:p>
      </dgm:t>
    </dgm:pt>
    <dgm:pt modelId="{05C246D8-6836-4C64-9BE3-92DEB3699583}" type="pres">
      <dgm:prSet presAssocID="{C6A88390-C485-493D-893E-C3FE2F60BD8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DE76B56-ED4B-4864-8881-9FC788EB9279}" type="pres">
      <dgm:prSet presAssocID="{3F00B16E-2600-4451-AE21-01B833F6FF7A}" presName="circle1" presStyleLbl="node1" presStyleIdx="0" presStyleCnt="3" custLinFactNeighborX="-405"/>
      <dgm:spPr/>
    </dgm:pt>
    <dgm:pt modelId="{9BB6BBCD-9ABD-4190-BD2B-93B3A233E97D}" type="pres">
      <dgm:prSet presAssocID="{3F00B16E-2600-4451-AE21-01B833F6FF7A}" presName="space" presStyleCnt="0"/>
      <dgm:spPr/>
    </dgm:pt>
    <dgm:pt modelId="{46CA4D72-88B1-4016-BA15-C48B42A46120}" type="pres">
      <dgm:prSet presAssocID="{3F00B16E-2600-4451-AE21-01B833F6FF7A}" presName="rect1" presStyleLbl="alignAcc1" presStyleIdx="0" presStyleCnt="3" custLinFactNeighborX="1585"/>
      <dgm:spPr/>
    </dgm:pt>
    <dgm:pt modelId="{788D9566-3711-49AA-BD7F-EDC68A1EB602}" type="pres">
      <dgm:prSet presAssocID="{B03B7DBA-36E0-4AAD-9149-F2EAF9AFA8BB}" presName="vertSpace2" presStyleLbl="node1" presStyleIdx="0" presStyleCnt="3"/>
      <dgm:spPr/>
    </dgm:pt>
    <dgm:pt modelId="{466A7871-4AB6-4D6B-8CD6-13800CB1E98D}" type="pres">
      <dgm:prSet presAssocID="{B03B7DBA-36E0-4AAD-9149-F2EAF9AFA8BB}" presName="circle2" presStyleLbl="node1" presStyleIdx="1" presStyleCnt="3"/>
      <dgm:spPr/>
    </dgm:pt>
    <dgm:pt modelId="{315AD292-C505-4A54-A0E6-50BE0D54C922}" type="pres">
      <dgm:prSet presAssocID="{B03B7DBA-36E0-4AAD-9149-F2EAF9AFA8BB}" presName="rect2" presStyleLbl="alignAcc1" presStyleIdx="1" presStyleCnt="3" custLinFactNeighborX="1331" custLinFactNeighborY="-757"/>
      <dgm:spPr/>
    </dgm:pt>
    <dgm:pt modelId="{B418CD4D-0BE3-4ADF-8ED1-60C835267F8C}" type="pres">
      <dgm:prSet presAssocID="{792A80E3-6ACE-48EF-9EA6-E2822B519651}" presName="vertSpace3" presStyleLbl="node1" presStyleIdx="1" presStyleCnt="3"/>
      <dgm:spPr/>
    </dgm:pt>
    <dgm:pt modelId="{69FAB9DA-963F-40F6-AA42-A6770A759361}" type="pres">
      <dgm:prSet presAssocID="{792A80E3-6ACE-48EF-9EA6-E2822B519651}" presName="circle3" presStyleLbl="node1" presStyleIdx="2" presStyleCnt="3"/>
      <dgm:spPr/>
    </dgm:pt>
    <dgm:pt modelId="{CAB6C151-34B9-4B56-A6D6-EAC07C997EFE}" type="pres">
      <dgm:prSet presAssocID="{792A80E3-6ACE-48EF-9EA6-E2822B519651}" presName="rect3" presStyleLbl="alignAcc1" presStyleIdx="2" presStyleCnt="3" custScaleX="100000" custLinFactNeighborX="1352" custLinFactNeighborY="57009"/>
      <dgm:spPr/>
    </dgm:pt>
    <dgm:pt modelId="{A768B9A5-F0FF-4321-A6C3-8D05427F5313}" type="pres">
      <dgm:prSet presAssocID="{3F00B16E-2600-4451-AE21-01B833F6FF7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DA308A13-A352-44A7-BFA0-F40EAD4015D9}" type="pres">
      <dgm:prSet presAssocID="{3F00B16E-2600-4451-AE21-01B833F6FF7A}" presName="rect1ChTx" presStyleLbl="alignAcc1" presStyleIdx="2" presStyleCnt="3" custScaleX="123755" custScaleY="100000" custLinFactNeighborX="-8832">
        <dgm:presLayoutVars>
          <dgm:bulletEnabled val="1"/>
        </dgm:presLayoutVars>
      </dgm:prSet>
      <dgm:spPr/>
    </dgm:pt>
    <dgm:pt modelId="{044D4136-B051-409A-8A20-97EEF2E2DE57}" type="pres">
      <dgm:prSet presAssocID="{B03B7DBA-36E0-4AAD-9149-F2EAF9AFA8B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278E442-107A-409E-AB19-DF1E2358B4BF}" type="pres">
      <dgm:prSet presAssocID="{B03B7DBA-36E0-4AAD-9149-F2EAF9AFA8BB}" presName="rect2ChTx" presStyleLbl="alignAcc1" presStyleIdx="2" presStyleCnt="3" custScaleX="124275" custScaleY="114819" custLinFactNeighborX="-9621" custLinFactNeighborY="16699">
        <dgm:presLayoutVars>
          <dgm:bulletEnabled val="1"/>
        </dgm:presLayoutVars>
      </dgm:prSet>
      <dgm:spPr/>
    </dgm:pt>
    <dgm:pt modelId="{979BA2EA-E1EC-4C61-A3C6-0348A005A0BF}" type="pres">
      <dgm:prSet presAssocID="{792A80E3-6ACE-48EF-9EA6-E2822B519651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F8CED7C5-AC7B-47A9-B2C6-E12072DFE618}" type="pres">
      <dgm:prSet presAssocID="{792A80E3-6ACE-48EF-9EA6-E2822B519651}" presName="rect3ChTx" presStyleLbl="alignAcc1" presStyleIdx="2" presStyleCnt="3" custScaleX="124749" custLinFactNeighborX="-9712" custLinFactNeighborY="34973">
        <dgm:presLayoutVars>
          <dgm:bulletEnabled val="1"/>
        </dgm:presLayoutVars>
      </dgm:prSet>
      <dgm:spPr/>
    </dgm:pt>
  </dgm:ptLst>
  <dgm:cxnLst>
    <dgm:cxn modelId="{4BBD600C-E52F-4E84-94CF-6031CC757692}" type="presOf" srcId="{792A80E3-6ACE-48EF-9EA6-E2822B519651}" destId="{979BA2EA-E1EC-4C61-A3C6-0348A005A0BF}" srcOrd="1" destOrd="0" presId="urn:microsoft.com/office/officeart/2005/8/layout/target3"/>
    <dgm:cxn modelId="{5C678319-C0A5-4881-8693-592114F5A3F9}" type="presOf" srcId="{792A80E3-6ACE-48EF-9EA6-E2822B519651}" destId="{CAB6C151-34B9-4B56-A6D6-EAC07C997EFE}" srcOrd="0" destOrd="0" presId="urn:microsoft.com/office/officeart/2005/8/layout/target3"/>
    <dgm:cxn modelId="{0EB2102F-6B60-48CE-BB07-967E43E8850C}" type="presOf" srcId="{778952F0-2C11-424B-B4B4-991704CC36B1}" destId="{F8CED7C5-AC7B-47A9-B2C6-E12072DFE618}" srcOrd="0" destOrd="0" presId="urn:microsoft.com/office/officeart/2005/8/layout/target3"/>
    <dgm:cxn modelId="{74F1F935-48E4-4645-B7DF-264AEB527A3A}" type="presOf" srcId="{B03B7DBA-36E0-4AAD-9149-F2EAF9AFA8BB}" destId="{315AD292-C505-4A54-A0E6-50BE0D54C922}" srcOrd="0" destOrd="0" presId="urn:microsoft.com/office/officeart/2005/8/layout/target3"/>
    <dgm:cxn modelId="{B1EEA43C-F879-4EFC-A288-F372C4254FFC}" type="presOf" srcId="{EBBB7ECC-5687-4407-84EC-4E49723C0874}" destId="{C278E442-107A-409E-AB19-DF1E2358B4BF}" srcOrd="0" destOrd="0" presId="urn:microsoft.com/office/officeart/2005/8/layout/target3"/>
    <dgm:cxn modelId="{C497FA3E-4ADC-4E8C-9FAB-705EF9051364}" srcId="{C6A88390-C485-493D-893E-C3FE2F60BD84}" destId="{792A80E3-6ACE-48EF-9EA6-E2822B519651}" srcOrd="2" destOrd="0" parTransId="{33004C3B-DCBA-4FF1-B6F9-F903C68AB704}" sibTransId="{F945B6AD-D258-420A-9F88-7EC834821F5F}"/>
    <dgm:cxn modelId="{A4FE7E61-C2EE-4A09-8170-0C90C2D54704}" type="presOf" srcId="{B03B7DBA-36E0-4AAD-9149-F2EAF9AFA8BB}" destId="{044D4136-B051-409A-8A20-97EEF2E2DE57}" srcOrd="1" destOrd="0" presId="urn:microsoft.com/office/officeart/2005/8/layout/target3"/>
    <dgm:cxn modelId="{B5245C7F-7E71-4D28-B8D0-5ACC559F4DDB}" type="presOf" srcId="{3F00B16E-2600-4451-AE21-01B833F6FF7A}" destId="{A768B9A5-F0FF-4321-A6C3-8D05427F5313}" srcOrd="1" destOrd="0" presId="urn:microsoft.com/office/officeart/2005/8/layout/target3"/>
    <dgm:cxn modelId="{3CD7F383-EB61-43E6-B856-A3878871DB3F}" type="presOf" srcId="{3F00B16E-2600-4451-AE21-01B833F6FF7A}" destId="{46CA4D72-88B1-4016-BA15-C48B42A46120}" srcOrd="0" destOrd="0" presId="urn:microsoft.com/office/officeart/2005/8/layout/target3"/>
    <dgm:cxn modelId="{2039C18D-A139-4419-B155-A694BEDDFEE6}" srcId="{C6A88390-C485-493D-893E-C3FE2F60BD84}" destId="{3F00B16E-2600-4451-AE21-01B833F6FF7A}" srcOrd="0" destOrd="0" parTransId="{4252E8FA-2215-42E1-8EC5-A3C1D168566E}" sibTransId="{E2DC3757-9952-4FFB-B123-38BF1B91BF87}"/>
    <dgm:cxn modelId="{1323BD92-71D6-4C1B-ADE8-7B8700B3CAF7}" srcId="{B03B7DBA-36E0-4AAD-9149-F2EAF9AFA8BB}" destId="{EBBB7ECC-5687-4407-84EC-4E49723C0874}" srcOrd="0" destOrd="0" parTransId="{18BD79D4-E83F-4FDB-9F82-6EC14492360D}" sibTransId="{5622486D-5EEF-407E-9E15-50E25195D041}"/>
    <dgm:cxn modelId="{54C8CF9F-63F2-4D7D-A136-7467F426F032}" srcId="{C6A88390-C485-493D-893E-C3FE2F60BD84}" destId="{B03B7DBA-36E0-4AAD-9149-F2EAF9AFA8BB}" srcOrd="1" destOrd="0" parTransId="{A9507DC5-B9E3-46A5-B0F8-654142DED73D}" sibTransId="{C15F6531-E1AC-4727-A297-88D65A75A962}"/>
    <dgm:cxn modelId="{E5D18FA4-6AF7-459D-B354-AEABAD3E9718}" type="presOf" srcId="{24492779-E5DD-42E0-837F-703CE56C5B2C}" destId="{DA308A13-A352-44A7-BFA0-F40EAD4015D9}" srcOrd="0" destOrd="1" presId="urn:microsoft.com/office/officeart/2005/8/layout/target3"/>
    <dgm:cxn modelId="{C8D83BA7-F2F5-42E4-8B20-80C7D93CC876}" srcId="{792A80E3-6ACE-48EF-9EA6-E2822B519651}" destId="{778952F0-2C11-424B-B4B4-991704CC36B1}" srcOrd="0" destOrd="0" parTransId="{A6A930A6-743A-4E87-ADD5-29EEE389FB9C}" sibTransId="{22CBF896-9EFA-4014-BCA2-8A729E611186}"/>
    <dgm:cxn modelId="{36DEC0AC-2022-4C9D-9C89-E1FFC441F87A}" srcId="{B03B7DBA-36E0-4AAD-9149-F2EAF9AFA8BB}" destId="{13043ABE-2B82-4C2A-9BD8-0AAD9426D994}" srcOrd="1" destOrd="0" parTransId="{FBCA688D-0884-4B08-9F3A-2FC1D0E8FBBC}" sibTransId="{EF173792-6A0E-43ED-A910-8F4769234A64}"/>
    <dgm:cxn modelId="{47AE7FAE-C9A7-47BE-9389-6A66A62CF25D}" srcId="{3F00B16E-2600-4451-AE21-01B833F6FF7A}" destId="{24492779-E5DD-42E0-837F-703CE56C5B2C}" srcOrd="1" destOrd="0" parTransId="{0526E7CD-26B4-4612-AC6F-E9B394DE1A2C}" sibTransId="{4E48D306-AEE9-4050-B1D0-F3B7D25813EA}"/>
    <dgm:cxn modelId="{D55635B3-04E9-4C57-A47B-4E62406D5E84}" type="presOf" srcId="{13043ABE-2B82-4C2A-9BD8-0AAD9426D994}" destId="{C278E442-107A-409E-AB19-DF1E2358B4BF}" srcOrd="0" destOrd="1" presId="urn:microsoft.com/office/officeart/2005/8/layout/target3"/>
    <dgm:cxn modelId="{BF34EBEE-1858-4B5C-AF58-7585EAE4FB88}" srcId="{3F00B16E-2600-4451-AE21-01B833F6FF7A}" destId="{B7992F85-6206-438C-9B71-A67EFDBF29EE}" srcOrd="0" destOrd="0" parTransId="{D7B0B95F-0C9A-412B-B77E-D674F4A0D297}" sibTransId="{9A168A60-7820-4852-AD6C-51D9366D3F4F}"/>
    <dgm:cxn modelId="{7DFAE8F1-9FAC-45D1-892F-8E936B15E04C}" type="presOf" srcId="{C6A88390-C485-493D-893E-C3FE2F60BD84}" destId="{05C246D8-6836-4C64-9BE3-92DEB3699583}" srcOrd="0" destOrd="0" presId="urn:microsoft.com/office/officeart/2005/8/layout/target3"/>
    <dgm:cxn modelId="{A0F09BFF-9F7C-445A-9C12-EC18594A224E}" type="presOf" srcId="{B7992F85-6206-438C-9B71-A67EFDBF29EE}" destId="{DA308A13-A352-44A7-BFA0-F40EAD4015D9}" srcOrd="0" destOrd="0" presId="urn:microsoft.com/office/officeart/2005/8/layout/target3"/>
    <dgm:cxn modelId="{7D590F22-F95E-494C-A31F-ED17241E1DC6}" type="presParOf" srcId="{05C246D8-6836-4C64-9BE3-92DEB3699583}" destId="{3DE76B56-ED4B-4864-8881-9FC788EB9279}" srcOrd="0" destOrd="0" presId="urn:microsoft.com/office/officeart/2005/8/layout/target3"/>
    <dgm:cxn modelId="{8662EDAB-FBC5-4778-8D3A-B5E289CAAB14}" type="presParOf" srcId="{05C246D8-6836-4C64-9BE3-92DEB3699583}" destId="{9BB6BBCD-9ABD-4190-BD2B-93B3A233E97D}" srcOrd="1" destOrd="0" presId="urn:microsoft.com/office/officeart/2005/8/layout/target3"/>
    <dgm:cxn modelId="{A07B7BA1-4161-422E-92DF-A148F1AE6707}" type="presParOf" srcId="{05C246D8-6836-4C64-9BE3-92DEB3699583}" destId="{46CA4D72-88B1-4016-BA15-C48B42A46120}" srcOrd="2" destOrd="0" presId="urn:microsoft.com/office/officeart/2005/8/layout/target3"/>
    <dgm:cxn modelId="{4B5CCF8F-F540-49D0-B9AC-E9F3351D4520}" type="presParOf" srcId="{05C246D8-6836-4C64-9BE3-92DEB3699583}" destId="{788D9566-3711-49AA-BD7F-EDC68A1EB602}" srcOrd="3" destOrd="0" presId="urn:microsoft.com/office/officeart/2005/8/layout/target3"/>
    <dgm:cxn modelId="{41442929-2A8A-4791-AE28-D12AA95600C7}" type="presParOf" srcId="{05C246D8-6836-4C64-9BE3-92DEB3699583}" destId="{466A7871-4AB6-4D6B-8CD6-13800CB1E98D}" srcOrd="4" destOrd="0" presId="urn:microsoft.com/office/officeart/2005/8/layout/target3"/>
    <dgm:cxn modelId="{4326101D-C266-4F78-B4C9-4CEA7D6FBEEE}" type="presParOf" srcId="{05C246D8-6836-4C64-9BE3-92DEB3699583}" destId="{315AD292-C505-4A54-A0E6-50BE0D54C922}" srcOrd="5" destOrd="0" presId="urn:microsoft.com/office/officeart/2005/8/layout/target3"/>
    <dgm:cxn modelId="{1881E4C2-4C6C-4176-B4E2-5C313E71EEE5}" type="presParOf" srcId="{05C246D8-6836-4C64-9BE3-92DEB3699583}" destId="{B418CD4D-0BE3-4ADF-8ED1-60C835267F8C}" srcOrd="6" destOrd="0" presId="urn:microsoft.com/office/officeart/2005/8/layout/target3"/>
    <dgm:cxn modelId="{21D48FEC-C006-4DCF-BD8E-6326720896ED}" type="presParOf" srcId="{05C246D8-6836-4C64-9BE3-92DEB3699583}" destId="{69FAB9DA-963F-40F6-AA42-A6770A759361}" srcOrd="7" destOrd="0" presId="urn:microsoft.com/office/officeart/2005/8/layout/target3"/>
    <dgm:cxn modelId="{9F35ACBF-DDEB-4667-8270-533EB5A1EFCB}" type="presParOf" srcId="{05C246D8-6836-4C64-9BE3-92DEB3699583}" destId="{CAB6C151-34B9-4B56-A6D6-EAC07C997EFE}" srcOrd="8" destOrd="0" presId="urn:microsoft.com/office/officeart/2005/8/layout/target3"/>
    <dgm:cxn modelId="{3D75DFDB-2A11-4510-B2B6-F6CFBD9CE019}" type="presParOf" srcId="{05C246D8-6836-4C64-9BE3-92DEB3699583}" destId="{A768B9A5-F0FF-4321-A6C3-8D05427F5313}" srcOrd="9" destOrd="0" presId="urn:microsoft.com/office/officeart/2005/8/layout/target3"/>
    <dgm:cxn modelId="{0848A18B-49FC-47F2-857B-0E3D5DE45004}" type="presParOf" srcId="{05C246D8-6836-4C64-9BE3-92DEB3699583}" destId="{DA308A13-A352-44A7-BFA0-F40EAD4015D9}" srcOrd="10" destOrd="0" presId="urn:microsoft.com/office/officeart/2005/8/layout/target3"/>
    <dgm:cxn modelId="{6125FFAC-9E68-489C-8E3B-D6798F40DF1F}" type="presParOf" srcId="{05C246D8-6836-4C64-9BE3-92DEB3699583}" destId="{044D4136-B051-409A-8A20-97EEF2E2DE57}" srcOrd="11" destOrd="0" presId="urn:microsoft.com/office/officeart/2005/8/layout/target3"/>
    <dgm:cxn modelId="{8753E2CE-93D5-4091-B033-C89EEF2B0D35}" type="presParOf" srcId="{05C246D8-6836-4C64-9BE3-92DEB3699583}" destId="{C278E442-107A-409E-AB19-DF1E2358B4BF}" srcOrd="12" destOrd="0" presId="urn:microsoft.com/office/officeart/2005/8/layout/target3"/>
    <dgm:cxn modelId="{FC3C2E0C-B3F9-4F9C-86B7-CD5622E6019E}" type="presParOf" srcId="{05C246D8-6836-4C64-9BE3-92DEB3699583}" destId="{979BA2EA-E1EC-4C61-A3C6-0348A005A0BF}" srcOrd="13" destOrd="0" presId="urn:microsoft.com/office/officeart/2005/8/layout/target3"/>
    <dgm:cxn modelId="{D664A35D-536B-4AE9-9571-DD83906687F1}" type="presParOf" srcId="{05C246D8-6836-4C64-9BE3-92DEB3699583}" destId="{F8CED7C5-AC7B-47A9-B2C6-E12072DFE61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76B56-ED4B-4864-8881-9FC788EB9279}">
      <dsp:nvSpPr>
        <dsp:cNvPr id="0" name=""/>
        <dsp:cNvSpPr/>
      </dsp:nvSpPr>
      <dsp:spPr>
        <a:xfrm>
          <a:off x="-216035" y="0"/>
          <a:ext cx="4392487" cy="4392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A4D72-88B1-4016-BA15-C48B42A46120}">
      <dsp:nvSpPr>
        <dsp:cNvPr id="0" name=""/>
        <dsp:cNvSpPr/>
      </dsp:nvSpPr>
      <dsp:spPr>
        <a:xfrm>
          <a:off x="2099568" y="0"/>
          <a:ext cx="6408203" cy="4392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u="sng" kern="1200" dirty="0"/>
            <a:t>Поглаживание</a:t>
          </a:r>
        </a:p>
      </dsp:txBody>
      <dsp:txXfrm>
        <a:off x="2099568" y="0"/>
        <a:ext cx="3204101" cy="1317749"/>
      </dsp:txXfrm>
    </dsp:sp>
    <dsp:sp modelId="{466A7871-4AB6-4D6B-8CD6-13800CB1E98D}">
      <dsp:nvSpPr>
        <dsp:cNvPr id="0" name=""/>
        <dsp:cNvSpPr/>
      </dsp:nvSpPr>
      <dsp:spPr>
        <a:xfrm>
          <a:off x="570441" y="1317749"/>
          <a:ext cx="2855114" cy="28551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AD292-C505-4A54-A0E6-50BE0D54C922}">
      <dsp:nvSpPr>
        <dsp:cNvPr id="0" name=""/>
        <dsp:cNvSpPr/>
      </dsp:nvSpPr>
      <dsp:spPr>
        <a:xfrm>
          <a:off x="2083291" y="1296136"/>
          <a:ext cx="6408203" cy="28551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u="sng" kern="1200" dirty="0"/>
            <a:t>Растирание</a:t>
          </a:r>
        </a:p>
      </dsp:txBody>
      <dsp:txXfrm>
        <a:off x="2083291" y="1296136"/>
        <a:ext cx="3204101" cy="1317744"/>
      </dsp:txXfrm>
    </dsp:sp>
    <dsp:sp modelId="{69FAB9DA-963F-40F6-AA42-A6770A759361}">
      <dsp:nvSpPr>
        <dsp:cNvPr id="0" name=""/>
        <dsp:cNvSpPr/>
      </dsp:nvSpPr>
      <dsp:spPr>
        <a:xfrm>
          <a:off x="1339125" y="2635494"/>
          <a:ext cx="1317745" cy="13177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6C151-34B9-4B56-A6D6-EAC07C997EFE}">
      <dsp:nvSpPr>
        <dsp:cNvPr id="0" name=""/>
        <dsp:cNvSpPr/>
      </dsp:nvSpPr>
      <dsp:spPr>
        <a:xfrm>
          <a:off x="2084637" y="3074742"/>
          <a:ext cx="6408203" cy="13177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u="sng" kern="1200" dirty="0"/>
            <a:t>Вибрация</a:t>
          </a:r>
        </a:p>
      </dsp:txBody>
      <dsp:txXfrm>
        <a:off x="2084637" y="3074742"/>
        <a:ext cx="3204101" cy="1317745"/>
      </dsp:txXfrm>
    </dsp:sp>
    <dsp:sp modelId="{DA308A13-A352-44A7-BFA0-F40EAD4015D9}">
      <dsp:nvSpPr>
        <dsp:cNvPr id="0" name=""/>
        <dsp:cNvSpPr/>
      </dsp:nvSpPr>
      <dsp:spPr>
        <a:xfrm>
          <a:off x="4538546" y="0"/>
          <a:ext cx="3965236" cy="13177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Прямолинейное, зигзагообразное, попеременное, продольное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спиралевидное, кругообразное, комбинированное</a:t>
          </a:r>
        </a:p>
      </dsp:txBody>
      <dsp:txXfrm>
        <a:off x="4538546" y="0"/>
        <a:ext cx="3965236" cy="1317749"/>
      </dsp:txXfrm>
    </dsp:sp>
    <dsp:sp modelId="{C278E442-107A-409E-AB19-DF1E2358B4BF}">
      <dsp:nvSpPr>
        <dsp:cNvPr id="0" name=""/>
        <dsp:cNvSpPr/>
      </dsp:nvSpPr>
      <dsp:spPr>
        <a:xfrm>
          <a:off x="4504935" y="1440161"/>
          <a:ext cx="3981897" cy="15130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 отличие от поглаживания проводится        определённое давление на поверхность руки.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Выполняется подушечками пальцев или ладонью. Бывает зигзагообразным, спиралевидным и прямолинейным.</a:t>
          </a:r>
        </a:p>
      </dsp:txBody>
      <dsp:txXfrm>
        <a:off x="4504935" y="1440161"/>
        <a:ext cx="3981897" cy="1513021"/>
      </dsp:txXfrm>
    </dsp:sp>
    <dsp:sp modelId="{F8CED7C5-AC7B-47A9-B2C6-E12072DFE618}">
      <dsp:nvSpPr>
        <dsp:cNvPr id="0" name=""/>
        <dsp:cNvSpPr/>
      </dsp:nvSpPr>
      <dsp:spPr>
        <a:xfrm>
          <a:off x="4494426" y="3074742"/>
          <a:ext cx="3997085" cy="13177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Похлопывание, </a:t>
          </a:r>
          <a:r>
            <a:rPr lang="ru-RU" sz="1600" kern="1200" dirty="0" err="1"/>
            <a:t>рубление</a:t>
          </a:r>
          <a:r>
            <a:rPr lang="ru-RU" sz="1600" kern="1200" dirty="0"/>
            <a:t>, поколачивание, встряхивание. Оказывает сильное воздействие на нервную систему. </a:t>
          </a:r>
          <a:endParaRPr lang="ru-RU" sz="1800" kern="1200" dirty="0"/>
        </a:p>
      </dsp:txBody>
      <dsp:txXfrm>
        <a:off x="4494426" y="3074742"/>
        <a:ext cx="3997085" cy="1317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0B8A-6390-4E48-85ED-5572ECFC815B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418E-0F7B-4972-897D-E224A15E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79" y="640777"/>
            <a:ext cx="8786842" cy="257176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навыков речевого общения детей дошкольного возраста посредством использования </a:t>
            </a:r>
            <a:br>
              <a:rPr lang="ru-RU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пальчиковых игр»</a:t>
            </a:r>
            <a:endParaRPr lang="ru-RU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8877" y="3645456"/>
            <a:ext cx="6286544" cy="1872208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Гусева Н.В.,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«Чайка»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22_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63779"/>
            <a:ext cx="2405649" cy="2915938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6C702CC-1624-6218-9673-FDD300FB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535" y="5004974"/>
            <a:ext cx="2040873" cy="1448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278"/>
            <a:ext cx="6014472" cy="64294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ВО ДВОР ПОШЛИ ГУЛЯТЬ»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8152" y="2684238"/>
            <a:ext cx="3357586" cy="232840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во двор пошли гулять.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 снежную лепили,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Птичек крошками кормили,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с горы катались,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в снегу валялись.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 снегу домой пришли,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Съели суп и спать легли.</a:t>
            </a:r>
          </a:p>
        </p:txBody>
      </p:sp>
      <p:pic>
        <p:nvPicPr>
          <p:cNvPr id="5" name="Рисунок 4" descr="baddb32e631d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921" b="2921"/>
          <a:stretch>
            <a:fillRect/>
          </a:stretch>
        </p:blipFill>
        <p:spPr>
          <a:xfrm rot="21238199">
            <a:off x="449143" y="5161923"/>
            <a:ext cx="1196809" cy="1502507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1658CE-BC1F-524D-92BA-3208EEA38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01" y="2684238"/>
            <a:ext cx="2400000" cy="180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DBE93E-E587-80A2-637E-5F09C8DE1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64" y="769852"/>
            <a:ext cx="2400000" cy="18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67BE801-0273-B8EB-C9DD-92CD48AA7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89" y="741220"/>
            <a:ext cx="2400000" cy="180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0AFD8A1-29BA-3FD8-EA59-AF12A7417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7" y="741220"/>
            <a:ext cx="2400000" cy="180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7AB573A-0B3C-8F1F-22EF-BA23E14F01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02612"/>
            <a:ext cx="2400000" cy="18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7772FD1-D88B-7DF3-12D2-ECEF03CF33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01" y="4668729"/>
            <a:ext cx="2400000" cy="18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EC9E4E1-8AD4-EADD-AB44-FED54A3C25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84238"/>
            <a:ext cx="24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9A548B3C-1A3D-31BB-5733-D214779F9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86" y="4077072"/>
            <a:ext cx="1889999" cy="2520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7AAA9F-C55B-8801-4057-10794F3E2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1986966" cy="28030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28FC74-2084-C50D-83D0-0332104CD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11" y="4077072"/>
            <a:ext cx="1890000" cy="25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0D06E2-179E-A2CC-01EE-5B7BC5AD81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85" y="836712"/>
            <a:ext cx="2160000" cy="28030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7D5E65-085E-EC7F-C4E8-378DD51B2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66" y="4149000"/>
            <a:ext cx="1890000" cy="252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F0CFF9B-C0D6-767A-CBBE-82856A0C79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52" y="836712"/>
            <a:ext cx="2102306" cy="28030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DE5C93A-B497-70A9-7D4C-4F6C5EF45B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" y="4146293"/>
            <a:ext cx="1890000" cy="25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6C826E4-28AB-2AC3-F5D7-AD00D10799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9" y="836712"/>
            <a:ext cx="2052228" cy="28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0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3058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Рисунок 5" descr="liniia-7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342">
            <a:off x="7143328" y="692696"/>
            <a:ext cx="1619672" cy="1670024"/>
          </a:xfrm>
          <a:prstGeom prst="rect">
            <a:avLst/>
          </a:prstGeom>
        </p:spPr>
      </p:pic>
      <p:pic>
        <p:nvPicPr>
          <p:cNvPr id="7" name="Рисунок 6" descr="080511_0650_refreshing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086" y="3351612"/>
            <a:ext cx="2934909" cy="2934909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58196"/>
            <a:ext cx="3500462" cy="19690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2B7006-1C3F-1324-5FEF-5DFEF23E2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1612"/>
            <a:ext cx="4214564" cy="2943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27245"/>
            <a:ext cx="6257940" cy="1428760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 ребенка находится 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кончиках его пальцев»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 Сухомлинский 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3"/>
            <a:ext cx="8147248" cy="3449561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 игры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 общепринятое название занятий на развитие 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мелкой моторики у детей.</a:t>
            </a:r>
          </a:p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правило, пальчиковые игры сопровождаются рифмованными историями или сказками, чтобы занятие было интересно ребёнку.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 пальчиковой моторики и речевой функции подтверждена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исследователями Института физиологии детей и подростков.</a:t>
            </a:r>
          </a:p>
        </p:txBody>
      </p:sp>
      <p:pic>
        <p:nvPicPr>
          <p:cNvPr id="5" name="Рисунок 4" descr="bratiki.jpg"/>
          <p:cNvPicPr>
            <a:picLocks noChangeAspect="1"/>
          </p:cNvPicPr>
          <p:nvPr/>
        </p:nvPicPr>
        <p:blipFill>
          <a:blip r:embed="rId2"/>
          <a:srcRect l="7036" r="17587"/>
          <a:stretch>
            <a:fillRect/>
          </a:stretch>
        </p:blipFill>
        <p:spPr>
          <a:xfrm>
            <a:off x="6660232" y="2143116"/>
            <a:ext cx="2143140" cy="18478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7BBD1-00F0-F1DC-2FEB-6B494F1C0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455"/>
            <a:ext cx="4116328" cy="30872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971306.jpg"/>
          <p:cNvPicPr>
            <a:picLocks noChangeAspect="1"/>
          </p:cNvPicPr>
          <p:nvPr/>
        </p:nvPicPr>
        <p:blipFill>
          <a:blip r:embed="rId2" cstate="print"/>
          <a:srcRect t="26626"/>
          <a:stretch>
            <a:fillRect/>
          </a:stretch>
        </p:blipFill>
        <p:spPr>
          <a:xfrm>
            <a:off x="3178104" y="5373216"/>
            <a:ext cx="2787792" cy="1309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Значение пальчиковых игр:</a:t>
            </a:r>
            <a:br>
              <a:rPr lang="ru-RU" b="1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D239F9-1618-60E9-81D4-56D71AD7D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87" y="1124744"/>
            <a:ext cx="2432963" cy="32439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760" y="1357298"/>
            <a:ext cx="8280680" cy="4610112"/>
          </a:xfrm>
        </p:spPr>
        <p:txBody>
          <a:bodyPr>
            <a:normAutofit/>
          </a:bodyPr>
          <a:lstStyle/>
          <a:p>
            <a:pPr marL="180975" indent="-180975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Пальчиковые игры развивают мелкую моторику, что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стимулирует развитие речевых центров. Развитие мелкой </a:t>
            </a:r>
          </a:p>
          <a:p>
            <a:pPr marL="180975" indent="-180975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моторики готовит руки ребёнка к разнообразным действиям </a:t>
            </a:r>
          </a:p>
          <a:p>
            <a:pPr marL="180975" indent="-180975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 будущем: рисованию, письму, различным манипуляциям </a:t>
            </a:r>
          </a:p>
          <a:p>
            <a:pPr marL="180975" indent="-180975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 предметами и т. д.</a:t>
            </a:r>
          </a:p>
          <a:p>
            <a:pPr marL="180975" indent="-180975" algn="just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Занятия пальчиковыми играми способствуют расширению 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словарного запаса, а если стихотворение не проговаривать, 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 напевать  то и музыкального слуха.</a:t>
            </a:r>
          </a:p>
          <a:p>
            <a:pPr marL="180975" indent="-180975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Занятия пальчиковыми играми помогают достичь тесного контакта, в том числе и тактильного, между детьми, что положительно сказывается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 дальнейших отношениях между ними и наконец, такие занятия, как правило, очень нравятся малышам.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16" y="588020"/>
            <a:ext cx="8229600" cy="1285884"/>
          </a:xfrm>
        </p:spPr>
        <p:txBody>
          <a:bodyPr>
            <a:normAutofit fontScale="90000"/>
          </a:bodyPr>
          <a:lstStyle/>
          <a:p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Цель: Развитие тонких движений пальцев рук, развитие речи детей дошкольного возраста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efaa2374e3b73d1d80ae2ae6ca4f0a0b07485b22_5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878605"/>
            <a:ext cx="2149979" cy="180974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5212"/>
            <a:ext cx="8229600" cy="5110178"/>
          </a:xfrm>
        </p:spPr>
        <p:txBody>
          <a:bodyPr>
            <a:normAutofit/>
          </a:bodyPr>
          <a:lstStyle/>
          <a:p>
            <a:pPr marL="514350" indent="-514350" fontAlgn="base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мелкую мускулатуру пальцев руки, точную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координацию движений.</a:t>
            </a:r>
          </a:p>
          <a:p>
            <a:pPr marL="514350" indent="-514350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Совершенствовать зрительно-двигательную координацию и ориентировку в микро пространстве.</a:t>
            </a:r>
          </a:p>
          <a:p>
            <a:pPr marL="514350" indent="-514350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Совершенствовать умение детей учитывать сенсорные свойства предметов в различных видах деятельности: пальчиковые игры с предметами, изобразительной, конструктивной.</a:t>
            </a:r>
          </a:p>
          <a:p>
            <a:pPr marL="514350" indent="-514350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Совершенствовать умение подражать взрослому, понимать смысл речи.</a:t>
            </a:r>
          </a:p>
          <a:p>
            <a:pPr marL="514350" indent="-514350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Совершенствовать произвольное внимание, зрительную память, аналитическое восприятие речи.</a:t>
            </a:r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76C277-72C9-C4FC-0861-307706E73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8" t="29784" r="12820" b="12201"/>
          <a:stretch/>
        </p:blipFill>
        <p:spPr>
          <a:xfrm>
            <a:off x="6013378" y="5373216"/>
            <a:ext cx="2663078" cy="14216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614866" cy="57150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Виды пальчиковых игр: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857250"/>
            <a:ext cx="3824318" cy="5786438"/>
          </a:xfrm>
        </p:spPr>
        <p:txBody>
          <a:bodyPr>
            <a:normAutofit/>
          </a:bodyPr>
          <a:lstStyle/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Игры-манипуляции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воображение, 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ребенок в каждом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пальчике видит 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образ.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пальчиковые упражнения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детям изображать предметы мебели и транспорта, птиц, домашних и диких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животных, деревья, насекомых.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/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упражнения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(гимнастика мозга).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951687" y="357188"/>
            <a:ext cx="4038600" cy="64449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i="1" u="sng" dirty="0"/>
              <a:t>Пальчиковые игры, включающие </a:t>
            </a:r>
            <a:r>
              <a:rPr lang="ru-RU" sz="2000" b="1" i="1" u="sng" dirty="0" err="1"/>
              <a:t>самомассаж</a:t>
            </a:r>
            <a:r>
              <a:rPr lang="ru-RU" sz="2000" b="1" i="1" u="sng" dirty="0"/>
              <a:t> пальцев и кистей рук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применяются традиционные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массажные движения: растирание,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разминание,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пощипывание,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надавливание.</a:t>
            </a:r>
          </a:p>
          <a:p>
            <a:pPr>
              <a:buNone/>
            </a:pPr>
            <a:endParaRPr lang="ru-RU" sz="2200" b="1" dirty="0"/>
          </a:p>
          <a:p>
            <a:pPr>
              <a:buNone/>
            </a:pPr>
            <a:endParaRPr lang="ru-RU" sz="2200" b="1" dirty="0"/>
          </a:p>
          <a:p>
            <a:pPr>
              <a:buNone/>
            </a:pPr>
            <a:endParaRPr lang="ru-RU" sz="2200" b="1" dirty="0"/>
          </a:p>
          <a:p>
            <a:r>
              <a:rPr lang="ru-RU" sz="2000" b="1" i="1" u="sng" dirty="0"/>
              <a:t>Театр в руке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память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внимание,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тонус,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снимают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</a:t>
            </a:r>
            <a:r>
              <a:rPr lang="ru-RU" sz="1800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Рисунок 10" descr="141985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34" y="5333611"/>
            <a:ext cx="1797107" cy="14684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3182C8-C982-09D3-11A5-FA295B4DD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59" y="950348"/>
            <a:ext cx="1350000" cy="18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EA85A7-CFB4-F26E-1F01-B89340D05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87" y="2987570"/>
            <a:ext cx="1350000" cy="18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7265DB-8C5A-3776-C2CE-FE1986B36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27" y="1925413"/>
            <a:ext cx="1551756" cy="20690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2DBC07-40E0-12B2-B370-947FF2DDF2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64" y="4065870"/>
            <a:ext cx="1933364" cy="25778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7A58833-AA86-0CA2-094C-0C430AA7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массажные приёмы, которые используются в пальчиковых играх: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663EF48F-F938-21A3-C242-6774A1D39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355064"/>
              </p:ext>
            </p:extLst>
          </p:nvPr>
        </p:nvGraphicFramePr>
        <p:xfrm>
          <a:off x="269776" y="1844824"/>
          <a:ext cx="8604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48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023A30A1-9BAA-7B04-F371-35705E7BDDAB}"/>
              </a:ext>
            </a:extLst>
          </p:cNvPr>
          <p:cNvSpPr txBox="1">
            <a:spLocks/>
          </p:cNvSpPr>
          <p:nvPr/>
        </p:nvSpPr>
        <p:spPr>
          <a:xfrm>
            <a:off x="347168" y="1029823"/>
            <a:ext cx="8315325" cy="40631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движений пальцев      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соответствует возрасту,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речевое развитие находится в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пределах нормы и наоборот.</a:t>
            </a:r>
          </a:p>
          <a:p>
            <a:pPr marL="0" indent="0">
              <a:buFont typeface="Wingdings 2"/>
              <a:buNone/>
            </a:pP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66D3D68-94F7-513E-3FB7-00AEC841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90" y="419768"/>
            <a:ext cx="8103219" cy="1143001"/>
          </a:xfrm>
        </p:spPr>
        <p:txBody>
          <a:bodyPr>
            <a:noAutofit/>
          </a:bodyPr>
          <a:lstStyle/>
          <a:p>
            <a:pPr algn="ctr"/>
            <a:b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Учёными выявлена </a:t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а к о н о м е р н о с т ь: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CBB3D192-2B28-D313-A346-23D134DDF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288" y="1290913"/>
            <a:ext cx="1261718" cy="1257432"/>
          </a:xfrm>
          <a:prstGeom prst="curvedLeftArrow">
            <a:avLst>
              <a:gd name="adj1" fmla="val 20000"/>
              <a:gd name="adj2" fmla="val 40000"/>
              <a:gd name="adj3" fmla="val 39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B80960FE-F7E3-C351-01AE-B8986E5FEE8D}"/>
              </a:ext>
            </a:extLst>
          </p:cNvPr>
          <p:cNvSpPr>
            <a:spLocks noChangeArrowheads="1"/>
          </p:cNvSpPr>
          <p:nvPr/>
        </p:nvSpPr>
        <p:spPr bwMode="auto">
          <a:xfrm rot="21217833">
            <a:off x="1088027" y="2653234"/>
            <a:ext cx="1543102" cy="1349306"/>
          </a:xfrm>
          <a:prstGeom prst="curvedRightArrow">
            <a:avLst>
              <a:gd name="adj1" fmla="val 28231"/>
              <a:gd name="adj2" fmla="val 48231"/>
              <a:gd name="adj3" fmla="val 42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A4FBAD-AFE9-3284-4248-A26CB7FC1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38" y="4185500"/>
            <a:ext cx="3563333" cy="267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3832"/>
            <a:ext cx="7488832" cy="50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Правила разучивания пальчиковых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234" y="873911"/>
            <a:ext cx="8606190" cy="5110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Этапы разучивания игр: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Взрослый сначала показывает игру малышу сам.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Взрослый показывает игру, манипулируя пальцами и ручкой ребёнка.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Взрослый и ребёнок выполняют движения одновременно,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взрослый проговаривает текст.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выполняет движения с необходимой помощью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взрослого, который произносит текст.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выполняет движения и проговаривает текст, а взрослый подсказывает и помогает.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проводите игру холодными руками. Руки можно согреть в тёплой воде или растерев ладони.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в новой игре имеются не знакомые малышам персонажи или понятия, сначала расскажите о них, используя картинки или игрушки.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сюжет игры позволяет, можно «бегать» пальчиками по руке или спине ребёнка, щекотать, гладить и др.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Используйте максимально выразительную мимику.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Делайте в подходящих местах паузы, говорите то тише, то громче, определите, где можно говорить очень медленно, повторяйте, где возможно, движения без текста.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Выбрав две-три игры, постепенно заменяйте их новыми.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Проводите занятия весело, «не замечайте», если малыш на первых порах делает что-то неправильно, поощряйте успехи.</a:t>
            </a:r>
          </a:p>
        </p:txBody>
      </p:sp>
      <p:pic>
        <p:nvPicPr>
          <p:cNvPr id="5" name="Рисунок 4" descr="0_a1f33_808c5d1c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582" y="764704"/>
            <a:ext cx="2093772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48" y="119336"/>
            <a:ext cx="5570290" cy="500065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«Надувала кошка шар»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022" y="2942316"/>
            <a:ext cx="3143272" cy="138603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Надувала кошка шар,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котенок ей мешал.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Подошел и лапкой – топ!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кошки шарик – ХЛОП!</a:t>
            </a:r>
          </a:p>
        </p:txBody>
      </p:sp>
      <p:pic>
        <p:nvPicPr>
          <p:cNvPr id="5" name="Рисунок 4" descr="15464388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328" b="17328"/>
          <a:stretch>
            <a:fillRect/>
          </a:stretch>
        </p:blipFill>
        <p:spPr>
          <a:xfrm rot="420000">
            <a:off x="7434218" y="237073"/>
            <a:ext cx="1631224" cy="1388963"/>
          </a:xfrm>
        </p:spPr>
      </p:pic>
      <p:pic>
        <p:nvPicPr>
          <p:cNvPr id="6" name="Рисунок 5" descr="5289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16" y="4221203"/>
            <a:ext cx="2069544" cy="26367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232701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3163091" y="245794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9556" y="371402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2344" y="591966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4977" y="587633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5.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EC0E8E-F771-DEDA-A280-FEAB221C0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35" y="2241204"/>
            <a:ext cx="2640000" cy="198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E60ABF6-B426-7B9F-75D7-35C982CB4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14" y="696219"/>
            <a:ext cx="2640000" cy="198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1508A7-8227-CA76-8805-3E08A9D73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3" y="697944"/>
            <a:ext cx="2640000" cy="198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9E3D5FE-D076-7FB7-FE99-9E97AE82EF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36" y="4329320"/>
            <a:ext cx="2640000" cy="198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21DECA5-8E1C-8A24-C865-498E74B3D7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4357999"/>
            <a:ext cx="2640000" cy="198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1440</TotalTime>
  <Words>754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Constantia</vt:lpstr>
      <vt:lpstr>Times New Roman</vt:lpstr>
      <vt:lpstr>Wingdings</vt:lpstr>
      <vt:lpstr>Wingdings 2</vt:lpstr>
      <vt:lpstr>Поток</vt:lpstr>
      <vt:lpstr>«Развитие навыков речевого общения детей дошкольного возраста посредством использования  пальчиковых игр»</vt:lpstr>
      <vt:lpstr>«Ум ребенка находится  на кончиках его пальцев»  В.А. Сухомлинский  </vt:lpstr>
      <vt:lpstr>Значение пальчиковых игр: </vt:lpstr>
      <vt:lpstr>      Цель: Развитие тонких движений пальцев рук, развитие речи детей дошкольного возраста. </vt:lpstr>
      <vt:lpstr>Виды пальчиковых игр:</vt:lpstr>
      <vt:lpstr>Основные массажные приёмы, которые используются в пальчиковых играх:</vt:lpstr>
      <vt:lpstr> Учёными выявлена  з а к о н о м е р н о с т ь:</vt:lpstr>
      <vt:lpstr>Правила разучивания пальчиковых игр</vt:lpstr>
      <vt:lpstr>«Надувала кошка шар»</vt:lpstr>
      <vt:lpstr>«МЫ ВО ДВОР ПОШЛИ ГУЛЯТЬ»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«Пальчиковые игры как средство развития речи у детей раннего и младшего дошкольного возраста»</dc:title>
  <dc:creator>Volodya</dc:creator>
  <cp:lastModifiedBy>Денис Ка</cp:lastModifiedBy>
  <cp:revision>156</cp:revision>
  <dcterms:created xsi:type="dcterms:W3CDTF">2018-04-04T15:51:09Z</dcterms:created>
  <dcterms:modified xsi:type="dcterms:W3CDTF">2024-02-15T16:00:18Z</dcterms:modified>
</cp:coreProperties>
</file>