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7" r:id="rId3"/>
    <p:sldId id="282" r:id="rId4"/>
    <p:sldId id="288" r:id="rId5"/>
    <p:sldId id="259" r:id="rId6"/>
    <p:sldId id="264" r:id="rId7"/>
    <p:sldId id="265" r:id="rId8"/>
    <p:sldId id="266" r:id="rId9"/>
    <p:sldId id="267" r:id="rId10"/>
    <p:sldId id="268" r:id="rId11"/>
    <p:sldId id="280" r:id="rId12"/>
    <p:sldId id="284" r:id="rId13"/>
    <p:sldId id="270" r:id="rId14"/>
    <p:sldId id="271" r:id="rId15"/>
    <p:sldId id="272" r:id="rId16"/>
    <p:sldId id="273" r:id="rId17"/>
    <p:sldId id="287" r:id="rId18"/>
    <p:sldId id="274" r:id="rId19"/>
    <p:sldId id="275" r:id="rId20"/>
    <p:sldId id="276" r:id="rId21"/>
    <p:sldId id="289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74FFD-205C-468D-9F33-20175208178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A8ACE-C03B-45EF-86E1-1413B8D22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1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A8ACE-C03B-45EF-86E1-1413B8D226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7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04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0485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75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670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87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2373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93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2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8030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5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1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955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81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804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7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8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5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1125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F4DC5B-CD06-4F46-A2FA-7A6AF32C5C44}" type="datetimeFigureOut">
              <a:rPr lang="ru-RU" smtClean="0">
                <a:solidFill>
                  <a:srgbClr val="FEFAC9"/>
                </a:solidFill>
              </a:rPr>
              <a:pPr/>
              <a:t>18.02.2024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E4EAB79-AF3E-4232-8819-D1E2A314DA8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0336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преподаватель </a:t>
            </a:r>
            <a:r>
              <a:rPr lang="ru-RU" dirty="0" smtClean="0"/>
              <a:t>ОГПОБУ «Биробиджанский колледж культуры и искусств»</a:t>
            </a:r>
          </a:p>
          <a:p>
            <a:r>
              <a:rPr lang="ru-RU" dirty="0" smtClean="0"/>
              <a:t>Доманова Ольга В</a:t>
            </a:r>
            <a:r>
              <a:rPr lang="ru-RU" dirty="0" smtClean="0"/>
              <a:t>алерьевна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2304256"/>
          </a:xfrm>
        </p:spPr>
        <p:txBody>
          <a:bodyPr/>
          <a:lstStyle/>
          <a:p>
            <a:r>
              <a:rPr lang="ru-RU" sz="6600" dirty="0" smtClean="0">
                <a:solidFill>
                  <a:schemeClr val="bg1"/>
                </a:solidFill>
              </a:rPr>
              <a:t/>
            </a:r>
            <a:br>
              <a:rPr lang="ru-RU" sz="6600" dirty="0" smtClean="0">
                <a:solidFill>
                  <a:schemeClr val="bg1"/>
                </a:solidFill>
              </a:rPr>
            </a:br>
            <a:r>
              <a:rPr lang="ru-RU" sz="6600" dirty="0">
                <a:solidFill>
                  <a:schemeClr val="bg1"/>
                </a:solidFill>
              </a:rPr>
              <a:t/>
            </a:r>
            <a:br>
              <a:rPr lang="ru-RU" sz="6600" dirty="0">
                <a:solidFill>
                  <a:schemeClr val="bg1"/>
                </a:solidFill>
              </a:rPr>
            </a:br>
            <a:r>
              <a:rPr lang="ru-RU" sz="6600" dirty="0" smtClean="0">
                <a:solidFill>
                  <a:schemeClr val="bg1"/>
                </a:solidFill>
              </a:rPr>
              <a:t/>
            </a:r>
            <a:br>
              <a:rPr lang="ru-RU" sz="6600" dirty="0" smtClean="0">
                <a:solidFill>
                  <a:schemeClr val="bg1"/>
                </a:solidFill>
              </a:rPr>
            </a:br>
            <a:r>
              <a:rPr lang="ru-RU" sz="6600" dirty="0" smtClean="0">
                <a:solidFill>
                  <a:schemeClr val="bg1"/>
                </a:solidFill>
              </a:rPr>
              <a:t>Рисование </a:t>
            </a:r>
            <a:r>
              <a:rPr lang="ru-RU" sz="6600" dirty="0" smtClean="0">
                <a:solidFill>
                  <a:schemeClr val="bg1"/>
                </a:solidFill>
              </a:rPr>
              <a:t>интерьера мастерской 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0"/>
            <a:ext cx="3178696" cy="126876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Обратная </a:t>
            </a:r>
            <a:r>
              <a:rPr lang="ru-RU" sz="2200" dirty="0" smtClean="0">
                <a:solidFill>
                  <a:srgbClr val="002060"/>
                </a:solidFill>
              </a:rPr>
              <a:t>перспектива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>Андрей </a:t>
            </a:r>
            <a:r>
              <a:rPr lang="ru-RU" dirty="0"/>
              <a:t>Рублев икона  «Троица». 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512" y="476672"/>
            <a:ext cx="5040560" cy="5492069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1340768"/>
            <a:ext cx="3250704" cy="51845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иконописи действуют совсем другие законы перспективы</a:t>
            </a:r>
          </a:p>
          <a:p>
            <a:r>
              <a:rPr lang="ru-RU" dirty="0">
                <a:solidFill>
                  <a:schemeClr val="bg1"/>
                </a:solidFill>
              </a:rPr>
              <a:t>Раз перспектива "обратна", то обратен и принцип ее построения. </a:t>
            </a:r>
          </a:p>
          <a:p>
            <a:r>
              <a:rPr lang="ru-RU" dirty="0">
                <a:solidFill>
                  <a:schemeClr val="bg1"/>
                </a:solidFill>
              </a:rPr>
              <a:t>Чем дальше предмет, тем его изображение больше.</a:t>
            </a:r>
          </a:p>
          <a:p>
            <a:r>
              <a:rPr lang="ru-RU" dirty="0">
                <a:solidFill>
                  <a:schemeClr val="bg1"/>
                </a:solidFill>
              </a:rPr>
              <a:t> Если в "классическом" рисунке параллельные прямые встречаются за предметом, у горизонта, то в рисунке с обратной перспективой - перед предметом, над плоскостью изображения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3074" name="Picture 2" descr="C:\Users\user\Desktop\ВИДЕО\300px-Angelsatmamre-trinity-rublev-1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82453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92075"/>
            <a:ext cx="2057400" cy="81664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Сферическая перспектива 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9250" y="260648"/>
            <a:ext cx="6104543" cy="5994648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836712"/>
            <a:ext cx="2057400" cy="5904656"/>
          </a:xfrm>
        </p:spPr>
        <p:txBody>
          <a:bodyPr>
            <a:normAutofit/>
          </a:bodyPr>
          <a:lstStyle/>
          <a:p>
            <a:pPr lvl="0">
              <a:buClr>
                <a:srgbClr val="F3A447"/>
              </a:buClr>
            </a:pPr>
            <a:r>
              <a:rPr lang="ru-RU" sz="1400" dirty="0">
                <a:solidFill>
                  <a:schemeClr val="bg1"/>
                </a:solidFill>
              </a:rPr>
              <a:t>Криволинейные искажения реально существуют в видимой нами картине </a:t>
            </a:r>
            <a:r>
              <a:rPr lang="ru-RU" sz="1400" dirty="0" err="1">
                <a:solidFill>
                  <a:schemeClr val="bg1"/>
                </a:solidFill>
              </a:rPr>
              <a:t>мираСферическая</a:t>
            </a:r>
            <a:r>
              <a:rPr lang="ru-RU" sz="1400" dirty="0">
                <a:solidFill>
                  <a:schemeClr val="bg1"/>
                </a:solidFill>
              </a:rPr>
              <a:t> перспектива </a:t>
            </a:r>
            <a:r>
              <a:rPr lang="ru-RU" sz="1400" dirty="0" smtClean="0">
                <a:solidFill>
                  <a:schemeClr val="bg1"/>
                </a:solidFill>
              </a:rPr>
              <a:t>Использовалась </a:t>
            </a:r>
            <a:r>
              <a:rPr lang="ru-RU" sz="1400" dirty="0">
                <a:solidFill>
                  <a:schemeClr val="bg1"/>
                </a:solidFill>
              </a:rPr>
              <a:t>в конце XIX - начале XX вв. некоторые живописцами, осознавшими особенно характерный для XIX века формализм многих моментов линейной перспективы и стремившихся к созданию синтетического образа мира (П. Сезанн, К. С. Петров-Водкин)</a:t>
            </a:r>
          </a:p>
          <a:p>
            <a:endParaRPr lang="ru-RU" dirty="0"/>
          </a:p>
        </p:txBody>
      </p:sp>
      <p:pic>
        <p:nvPicPr>
          <p:cNvPr id="2050" name="Picture 2" descr="C:\Users\user\Desktop\ВИДЕО\0_630c8_f5e2b79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60648"/>
            <a:ext cx="609495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6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8115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Студенческая работа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196752"/>
            <a:ext cx="2057400" cy="48230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Современные рисунки перспективы интерьеров-это огромное поле деятельности для художников. В зависимости от замысла мастер может использовать не только наблюдательную перспективу, но и  различные аксонометрические проекции.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Home\Desktop\ПРЕЗЕНТ ИНТ\ИСТ ИНТ\08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r="207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8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332656"/>
            <a:ext cx="2057400" cy="619268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Луч зрения перпендикулярен плоскости одной из стен. Линии ширины и высоты будут строго вертикальны и горизонтальны, без перспективных искажений.  Все параллельные линии глубины будут иметь точку схода в главной точке</a:t>
            </a:r>
          </a:p>
        </p:txBody>
      </p:sp>
      <p:pic>
        <p:nvPicPr>
          <p:cNvPr id="7172" name="Picture 4" descr="C:\Users\Home\Desktop\ПРЕЗЕНТ ИНТ\СХЕМЫ\21633_442087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5" r="120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797152"/>
            <a:ext cx="8568952" cy="18002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Главная вертикаль расположена в углу помещения,  луч нашего зрения направлен в угол. Линии пересечения стен с полом и стен с потолком имеют две точки схода на линии горизонта. Вертикали остаются вертикальными, так как уровень горизонта находится близко к середине рисунка. Все параллельные линии предметов мебели сориентированных относительно стен имеют те же точки схода, что и линии помещения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457200" y="404664"/>
            <a:ext cx="8363272" cy="4387982"/>
          </a:xfrm>
        </p:spPr>
      </p:sp>
      <p:pic>
        <p:nvPicPr>
          <p:cNvPr id="8195" name="Picture 3" descr="C:\Users\Home\Desktop\ПРЕЗЕНТ ИНТ\СХЕМЫ\a0c826deca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44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88640"/>
            <a:ext cx="2057400" cy="6552728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>
                <a:solidFill>
                  <a:schemeClr val="tx2">
                    <a:lumMod val="90000"/>
                  </a:schemeClr>
                </a:solidFill>
              </a:rPr>
              <a:t>Сферическая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перспектива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Линия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которую направлен взгляд, оказывается проходящей через главную точку, а все линии проходящие через главную точку не имеют криволинейных искажений, они всегда прямые. все линии глубины будут иметь точку схода в главной точке и будут оставаться строго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прямыми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остальные линии будут по мере удаления от главной точки все более и более изгибаться, трансформируясь наконец в окружность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Каждая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линия не проходящая через центр, будучи продленной, является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 эллипсом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Home\Desktop\ПРЕЗЕНТ ИНТ\СХЕМЫ\image091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" b="36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Упражнение  на  построение  недостающих линий во фронтальной перспективе             ( интегрированные задания для учащихся)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99432" y="1558398"/>
            <a:ext cx="4059936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картинки для урок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1556792"/>
            <a:ext cx="4100848" cy="464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артинки для урока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970784" cy="464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6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003232" cy="5204048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968" y="5517232"/>
            <a:ext cx="8034064" cy="5760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Фронтальная перспектива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Home\Desktop\ПРЕЗЕНТ ИНТ\СХЕМЫ\image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20880" cy="44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9552" y="517290"/>
            <a:ext cx="7920880" cy="471191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445224"/>
            <a:ext cx="8178080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Угловая перспектива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Home\Desktop\ПРЕЗЕНТ ИНТ\СХЕМЫ\pic_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208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ВОПРОСЫ  НА  ПОВТОРЕНИЕ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5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1.Слово в переводе с французского  языка означает – «внутренний»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653136"/>
            <a:ext cx="6750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Этот вопрос  на развитие логики.  О чем    можно сказать?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3. </a:t>
            </a:r>
            <a:r>
              <a:rPr lang="ru-RU" sz="2400" dirty="0">
                <a:solidFill>
                  <a:schemeClr val="bg1"/>
                </a:solidFill>
              </a:rPr>
              <a:t>Хорошая, радужная, блестящая, воздушная, линейная, сквозная, обратная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105835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2.В </a:t>
            </a:r>
            <a:r>
              <a:rPr lang="ru-RU" sz="2400" dirty="0">
                <a:solidFill>
                  <a:schemeClr val="bg1"/>
                </a:solidFill>
              </a:rPr>
              <a:t>каких произведениях искусства использовалась  «обратная перспектива?» </a:t>
            </a:r>
          </a:p>
        </p:txBody>
      </p:sp>
    </p:spTree>
    <p:extLst>
      <p:ext uri="{BB962C8B-B14F-4D97-AF65-F5344CB8AC3E}">
        <p14:creationId xmlns:p14="http://schemas.microsoft.com/office/powerpoint/2010/main" val="15237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404664"/>
            <a:ext cx="4289648" cy="115212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Я предлагаю вам отгадать тему, сегодняшнего урока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1600200"/>
            <a:ext cx="3178696" cy="44196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Что за комната такая?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 большая и сверкает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 ней всего так много есть.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Краски, кисти  штук по шесть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 большое полотно разрисовано  оно. </a:t>
            </a:r>
          </a:p>
        </p:txBody>
      </p:sp>
      <p:pic>
        <p:nvPicPr>
          <p:cNvPr id="4100" name="Picture 4" descr="C:\Users\user\Desktop\КУРСЫ\УРОКИ КУРСОВ\УРОК -1 ОБОР МАТЕР ИСТ ГЕРБ\материалы\_________________4be9221d94d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8" y="692696"/>
            <a:ext cx="420087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824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</a:rPr>
              <a:t>      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На </a:t>
            </a:r>
            <a:r>
              <a:rPr lang="ru-RU" sz="2800" dirty="0">
                <a:solidFill>
                  <a:schemeClr val="bg1"/>
                </a:solidFill>
                <a:effectLst/>
              </a:rPr>
              <a:t>ваших столах у вас есть солнышко, дорисуйте детали в зависимости от своего внутреннего состояния. И   в конце урока поднимите его вверх.</a:t>
            </a:r>
            <a:r>
              <a:rPr lang="ru-RU" sz="3200" dirty="0">
                <a:solidFill>
                  <a:schemeClr val="bg1"/>
                </a:solidFill>
                <a:effectLst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02976" y="3231437"/>
            <a:ext cx="1945959" cy="197930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932040" y="2846836"/>
            <a:ext cx="1313102" cy="137425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15650" y="5139696"/>
            <a:ext cx="1577114" cy="12674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54482" y="4394743"/>
            <a:ext cx="1502767" cy="151079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969837" y="4333524"/>
            <a:ext cx="1419671" cy="149394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26450" y="2888558"/>
            <a:ext cx="1493422" cy="14184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19872" y="2060848"/>
            <a:ext cx="1512168" cy="1289779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563888" y="3494522"/>
            <a:ext cx="366358" cy="3712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245806" y="3360903"/>
            <a:ext cx="438140" cy="504864"/>
          </a:xfrm>
          <a:prstGeom prst="triangle">
            <a:avLst>
              <a:gd name="adj" fmla="val 51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930246" y="4581128"/>
            <a:ext cx="5346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10800000">
            <a:off x="3747066" y="4424536"/>
            <a:ext cx="717809" cy="300608"/>
          </a:xfrm>
          <a:prstGeom prst="triangle">
            <a:avLst>
              <a:gd name="adj" fmla="val 482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47818" y="3660743"/>
            <a:ext cx="183181" cy="595159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464875" y="3699974"/>
            <a:ext cx="219071" cy="521114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</a:rPr>
              <a:t>. Вавилов С.И. Глаз и солнце: О свете, солнце и зрении. – М.: Наука, 1981.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</a:rPr>
              <a:t>	2. Волошинов А.В. Математика и искусство. – М.: Просвещение, 1992.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</a:rPr>
              <a:t>	3. Лихачев </a:t>
            </a:r>
            <a:r>
              <a:rPr lang="ru-RU" sz="1400" dirty="0" err="1">
                <a:solidFill>
                  <a:prstClr val="black"/>
                </a:solidFill>
              </a:rPr>
              <a:t>Д.С.Русское</a:t>
            </a:r>
            <a:r>
              <a:rPr lang="ru-RU" sz="1400" dirty="0">
                <a:solidFill>
                  <a:prstClr val="black"/>
                </a:solidFill>
              </a:rPr>
              <a:t> искусство от древности до авангарда. – М.: Просвещение, 1992.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</a:rPr>
              <a:t>	4. Мочалов Л.В. пространство мира и пространство картины. – М.: Советский художник, 1983.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</a:rPr>
              <a:t>	5. </a:t>
            </a:r>
            <a:r>
              <a:rPr lang="ru-RU" sz="1400" dirty="0" err="1">
                <a:solidFill>
                  <a:prstClr val="black"/>
                </a:solidFill>
              </a:rPr>
              <a:t>Раушенбах</a:t>
            </a:r>
            <a:r>
              <a:rPr lang="ru-RU" sz="1400" dirty="0">
                <a:solidFill>
                  <a:prstClr val="black"/>
                </a:solidFill>
              </a:rPr>
              <a:t> Б.В. Геометрия картины и зрительное восприятие. – Санкт-Петербург: Азбука-	классика, 2002.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</a:rPr>
              <a:t>	6. </a:t>
            </a:r>
            <a:r>
              <a:rPr lang="ru-RU" sz="1400" dirty="0" err="1">
                <a:solidFill>
                  <a:prstClr val="black"/>
                </a:solidFill>
              </a:rPr>
              <a:t>Раушенбах</a:t>
            </a:r>
            <a:r>
              <a:rPr lang="ru-RU" sz="1400" dirty="0">
                <a:solidFill>
                  <a:prstClr val="black"/>
                </a:solidFill>
              </a:rPr>
              <a:t> Б. В. Пространственные построения в живописи: Очерк  основных    методов. - М.:     	Наука, 1980.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</a:rPr>
              <a:t>	7. </a:t>
            </a:r>
            <a:r>
              <a:rPr lang="ru-RU" sz="1400" dirty="0" err="1">
                <a:solidFill>
                  <a:prstClr val="black"/>
                </a:solidFill>
              </a:rPr>
              <a:t>Раушенбах</a:t>
            </a:r>
            <a:r>
              <a:rPr lang="ru-RU" sz="1400" dirty="0">
                <a:solidFill>
                  <a:prstClr val="black"/>
                </a:solidFill>
              </a:rPr>
              <a:t> Б. В. Системы перспектив в изобразительном искусстве: Общая теория  перспектив. - 	М.: Наука, 1986.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</a:rPr>
              <a:t>	8. Федоров М.В. Рисунок и перспектива. – М.: Искусство, 1960.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</a:rPr>
              <a:t>	9. Философия русского религиозного искусства XVI-XX вв.    Антология./Сост., общ. ред. и 	предисл. Н. К.  Гаврюшина.- М.: Прогресс, 1993.-400 с. (Сокровищница русской религиозно-	философской мысли. </a:t>
            </a:r>
            <a:r>
              <a:rPr lang="ru-RU" sz="1400" dirty="0" err="1">
                <a:solidFill>
                  <a:prstClr val="black"/>
                </a:solidFill>
              </a:rPr>
              <a:t>Вып</a:t>
            </a:r>
            <a:r>
              <a:rPr lang="ru-RU" sz="1400" dirty="0">
                <a:solidFill>
                  <a:prstClr val="black"/>
                </a:solidFill>
              </a:rPr>
              <a:t>. I)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</a:rPr>
              <a:t>	10. Флоренский П. А. Иконостас. М.: Искусство, 1994.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</a:rPr>
              <a:t>	11. </a:t>
            </a:r>
            <a:r>
              <a:rPr lang="ru-RU" sz="1400" dirty="0" err="1">
                <a:solidFill>
                  <a:prstClr val="black"/>
                </a:solidFill>
              </a:rPr>
              <a:t>Хакен</a:t>
            </a:r>
            <a:r>
              <a:rPr lang="ru-RU" sz="1400" dirty="0">
                <a:solidFill>
                  <a:prstClr val="black"/>
                </a:solidFill>
              </a:rPr>
              <a:t> Г., </a:t>
            </a:r>
            <a:r>
              <a:rPr lang="ru-RU" sz="1400" dirty="0" err="1">
                <a:solidFill>
                  <a:prstClr val="black"/>
                </a:solidFill>
              </a:rPr>
              <a:t>Хакен-Крелль</a:t>
            </a:r>
            <a:r>
              <a:rPr lang="ru-RU" sz="1400" dirty="0">
                <a:solidFill>
                  <a:prstClr val="black"/>
                </a:solidFill>
              </a:rPr>
              <a:t> М. Тайны восприятия. – М.: Институт компьютерных исследований, 	2002.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sz="1400" dirty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</a:rPr>
              <a:t>	12. Материалы сайта «Великие мастера изобразительного искусства» http://master.parnas.ru/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</a:rPr>
              <a:t>	13. Энциклопедия портала Яндекс </a:t>
            </a:r>
            <a:r>
              <a:rPr lang="en-US" sz="1400" dirty="0">
                <a:solidFill>
                  <a:prstClr val="black"/>
                </a:solidFill>
              </a:rPr>
              <a:t>http://www.yandex.ru</a:t>
            </a:r>
            <a:endParaRPr lang="ru-RU" sz="1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литература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Зарисовка интерьера мастерской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ОТКРЫТЫЙ УРОК\ПРЕЗЕНТ ИНТ\image_image_94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5750"/>
            <a:ext cx="4032448" cy="43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ОТКРЫТЫЙ УРОК\ПРЕЗЕНТ ИНТ\image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5750"/>
            <a:ext cx="3888432" cy="45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352928" cy="5104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Жанр интерьера посвящён изображению именно внутреннего пространства зданий или помещений — с их убранством, мебелью и разными вещами.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Интерьер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—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слово французское «</a:t>
            </a:r>
            <a:r>
              <a:rPr lang="ru-RU" sz="32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interieur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»- внутренний, если дословно)- внутреннее пространство общественного, жилого промышленного здания;  помещение в  здании-комната, зал, вестибюль и т.д</a:t>
            </a:r>
            <a:r>
              <a:rPr lang="ru-RU" sz="3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.</a:t>
            </a:r>
            <a:endParaRPr lang="ru-RU" sz="32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582067"/>
            <a:ext cx="842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(фр.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perspective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лат.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perspicio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ясно вижу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1</a:t>
            </a:r>
            <a:r>
              <a:rPr lang="ru-RU" sz="2000" b="1" dirty="0">
                <a:solidFill>
                  <a:schemeClr val="bg1"/>
                </a:solidFill>
              </a:rPr>
              <a:t>) явление кажущегося искажения пропорций и формы тел при их визуальном наблюдении. Например, две параллельные рельсы кажутся сходящимися на горизонте в двух точках (спереди и сзади наблюдателя);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2) способ изображения объемных тел на плоскости, передающая их собственную пространственную структуру и расположение в пространстве. В изобразительном искусстве возможно различное применение перспективы, которая используется как одно из художественных средств, усиливающих выразительность образов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260648"/>
            <a:ext cx="2057400" cy="7920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Ортогональная перспектива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980728"/>
            <a:ext cx="2057400" cy="568863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Древнем Египте использовалось ортогональное проецирование. То есть предметы рисовались прямо без сокращений в натуральную величину. Однако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ортогональные проекции никак не передавали глубину реального пространства и уже в искусстве Древнего Египта появились робкие ростки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аксонометрии.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esktop\ПРЕЗЕНТ ИНТ\ИСТ ИНТ\rospis_egiptyanin_na_stul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b="7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8147248" cy="57606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spc="0" dirty="0">
                <a:ln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Эпоха Возрождения</a:t>
            </a:r>
            <a:r>
              <a:rPr lang="ru-RU" sz="2400" spc="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pc="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653136"/>
            <a:ext cx="8363272" cy="187220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dirty="0">
                <a:solidFill>
                  <a:prstClr val="black"/>
                </a:solidFill>
              </a:rPr>
              <a:t>Перспектива, как самый сложный метод, получила своё развитие во времена эпохи Возрождения.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dirty="0">
                <a:solidFill>
                  <a:prstClr val="black"/>
                </a:solidFill>
              </a:rPr>
              <a:t>Для Возрождения наиболее характерна </a:t>
            </a:r>
            <a:r>
              <a:rPr lang="ru-RU" sz="1800" dirty="0">
                <a:solidFill>
                  <a:srgbClr val="002060"/>
                </a:solidFill>
                <a:hlinkClick r:id="" action="ppaction://noaction"/>
              </a:rPr>
              <a:t>линейная </a:t>
            </a:r>
            <a:r>
              <a:rPr lang="ru-RU" sz="1800" dirty="0">
                <a:solidFill>
                  <a:schemeClr val="bg1"/>
                </a:solidFill>
                <a:hlinkClick r:id="" action="ppaction://noaction"/>
              </a:rPr>
              <a:t>перспектива</a:t>
            </a:r>
            <a:r>
              <a:rPr lang="ru-RU" sz="1800" dirty="0">
                <a:solidFill>
                  <a:prstClr val="black"/>
                </a:solidFill>
              </a:rPr>
              <a:t>. Линия горизонта и главная точка картины стали важнейшими инструментами художника, Главная точка картины заключала в себе смысл картины, становилась смысловым центром картины.</a:t>
            </a:r>
            <a:endParaRPr lang="ru-RU" dirty="0"/>
          </a:p>
        </p:txBody>
      </p:sp>
      <p:pic>
        <p:nvPicPr>
          <p:cNvPr id="1026" name="Picture 2" descr="C:\Users\user\Desktop\ВИДЕО\freska-tainaja-vechere-leonardo-da-vinci-v-Milan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2" b="7522"/>
          <a:stretch>
            <a:fillRect/>
          </a:stretch>
        </p:blipFill>
        <p:spPr bwMode="auto">
          <a:xfrm>
            <a:off x="539750" y="620713"/>
            <a:ext cx="8135938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83568" y="4581128"/>
            <a:ext cx="8136904" cy="504056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Однако самостоятельный жанр интерьера сложился лишь в XVII веке в Голландии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085184"/>
            <a:ext cx="8219256" cy="1584176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Голландцы изображали не только жилые помещения — гостиные, спальни, залы для приёмов, но и так называемые служебные: кухни, прихожие, мастерские. Многие художники занимались торговлей (живопись была для них просто увлечением) и часто рисовали свои собственные лавки и трактиры. При этом они «оживляли» интерьер, вводя стаффаж, иными словами, фигурки людей</a:t>
            </a:r>
          </a:p>
        </p:txBody>
      </p:sp>
      <p:pic>
        <p:nvPicPr>
          <p:cNvPr id="3074" name="Picture 2" descr="C:\Users\Home\Desktop\ПРЕЗЕНТ ИНТ\ИСТ ИНТ\голландцы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7" b="19397"/>
          <a:stretch>
            <a:fillRect/>
          </a:stretch>
        </p:blipFill>
        <p:spPr bwMode="auto">
          <a:xfrm>
            <a:off x="395536" y="0"/>
            <a:ext cx="828092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275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России Х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Х век «Школа интерьера»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412776"/>
            <a:ext cx="205740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 России развитие жанра связано с именем Алексея Гавриловича Венецианова, под руководством которого в XIX веке образовалась целая школа интерьера. Основным её правилом было, по словам учителя,  «ничего не изображать иначе, чем в натуре является, и повиноваться ей одной без примеси манеры какого-нибудь художника…»</a:t>
            </a:r>
          </a:p>
        </p:txBody>
      </p:sp>
      <p:pic>
        <p:nvPicPr>
          <p:cNvPr id="4098" name="Picture 2" descr="C:\Users\Home\Desktop\ПРЕЗЕНТ ИНТ\ИСТ ИНТ\hnvhblDCFy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r="64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784</Words>
  <Application>Microsoft Office PowerPoint</Application>
  <PresentationFormat>Экран (4:3)</PresentationFormat>
  <Paragraphs>62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Бумажная</vt:lpstr>
      <vt:lpstr>1_Бумажная</vt:lpstr>
      <vt:lpstr>   Рисование интерьера мастерской </vt:lpstr>
      <vt:lpstr>Я предлагаю вам отгадать тему, сегодняшнего урока</vt:lpstr>
      <vt:lpstr>Зарисовка интерьера мастерской</vt:lpstr>
      <vt:lpstr>Презентация PowerPoint</vt:lpstr>
      <vt:lpstr>Презентация PowerPoint</vt:lpstr>
      <vt:lpstr>Ортогональная перспектива </vt:lpstr>
      <vt:lpstr>Эпоха Возрождения </vt:lpstr>
      <vt:lpstr>Однако самостоятельный жанр интерьера сложился лишь в XVII веке в Голландии</vt:lpstr>
      <vt:lpstr>В России ХIХ век «Школа интерьера»</vt:lpstr>
      <vt:lpstr>Обратная перспектива  Андрей Рублев икона  «Троица». </vt:lpstr>
      <vt:lpstr>Сферическая перспектива </vt:lpstr>
      <vt:lpstr>Студенческая работа</vt:lpstr>
      <vt:lpstr>Презентация PowerPoint</vt:lpstr>
      <vt:lpstr>Презентация PowerPoint</vt:lpstr>
      <vt:lpstr>Презентация PowerPoint</vt:lpstr>
      <vt:lpstr>Упражнение  на  построение  недостающих линий во фронтальной перспективе             ( интегрированные задания для учащихся)</vt:lpstr>
      <vt:lpstr>Презентация PowerPoint</vt:lpstr>
      <vt:lpstr>Презентация PowerPoint</vt:lpstr>
      <vt:lpstr>ВОПРОСЫ  НА  ПОВТОРЕНИЕ</vt:lpstr>
      <vt:lpstr>      На ваших столах у вас есть солнышко, дорисуйте детали в зависимости от своего внутреннего состояния. И   в конце урока поднимите его вверх. 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Интерьер </dc:title>
  <dc:creator>User</dc:creator>
  <cp:lastModifiedBy>HOME</cp:lastModifiedBy>
  <cp:revision>43</cp:revision>
  <dcterms:created xsi:type="dcterms:W3CDTF">2016-02-23T06:14:34Z</dcterms:created>
  <dcterms:modified xsi:type="dcterms:W3CDTF">2024-02-18T12:52:50Z</dcterms:modified>
</cp:coreProperties>
</file>