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2" d="100"/>
          <a:sy n="32" d="100"/>
        </p:scale>
        <p:origin x="72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6A3E8-6DDC-485C-B971-46B920C49E1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EEADB-6F88-4749-8538-556E90433E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7465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6A3E8-6DDC-485C-B971-46B920C49E1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EEADB-6F88-4749-8538-556E90433E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571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6A3E8-6DDC-485C-B971-46B920C49E1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EEADB-6F88-4749-8538-556E90433E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845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6A3E8-6DDC-485C-B971-46B920C49E1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EEADB-6F88-4749-8538-556E90433E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360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6A3E8-6DDC-485C-B971-46B920C49E1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EEADB-6F88-4749-8538-556E90433E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6868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6A3E8-6DDC-485C-B971-46B920C49E1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EEADB-6F88-4749-8538-556E90433E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19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6A3E8-6DDC-485C-B971-46B920C49E1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EEADB-6F88-4749-8538-556E90433E5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65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6A3E8-6DDC-485C-B971-46B920C49E1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EEADB-6F88-4749-8538-556E90433E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612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6A3E8-6DDC-485C-B971-46B920C49E1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EEADB-6F88-4749-8538-556E90433E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176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6A3E8-6DDC-485C-B971-46B920C49E1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EEADB-6F88-4749-8538-556E90433E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278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5A56A3E8-6DDC-485C-B971-46B920C49E1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EEADB-6F88-4749-8538-556E90433E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50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5A56A3E8-6DDC-485C-B971-46B920C49E1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B83EEADB-6F88-4749-8538-556E90433E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71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4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microsoft.com/office/2007/relationships/hdphoto" Target="../media/hdphoto8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42709" y="3364274"/>
            <a:ext cx="4828309" cy="13993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Агния Львовна </a:t>
            </a:r>
            <a:r>
              <a:rPr lang="ru-RU" dirty="0" err="1" smtClean="0"/>
              <a:t>Барто</a:t>
            </a:r>
            <a:endParaRPr lang="ru-RU" dirty="0"/>
          </a:p>
        </p:txBody>
      </p:sp>
      <p:pic>
        <p:nvPicPr>
          <p:cNvPr id="4" name="Рисунок 3" descr="&lt;strong&gt;Агния&lt;/strong&gt; Львовна &lt;strong&gt;Барто&lt;/strong&gt; — Wikilivres.r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30" y="237693"/>
            <a:ext cx="4494140" cy="4923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377" y="5361100"/>
            <a:ext cx="7760881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5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6276110" y="152400"/>
            <a:ext cx="5708072" cy="6594763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38545" y="152400"/>
            <a:ext cx="5749637" cy="6594763"/>
          </a:xfrm>
          <a:prstGeom prst="rect">
            <a:avLst/>
          </a:prstGeom>
          <a:solidFill>
            <a:schemeClr val="bg2"/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624008" y="734641"/>
            <a:ext cx="477871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ru-RU" sz="2400" spc="200" dirty="0" smtClean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Кем </a:t>
            </a:r>
            <a:r>
              <a:rPr lang="ru-RU" sz="2400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мечтала быть писательница</a:t>
            </a:r>
            <a:r>
              <a:rPr lang="ru-RU" sz="2400" spc="200" dirty="0" smtClean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?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v"/>
            </a:pPr>
            <a:endParaRPr lang="ru-RU" sz="2400" spc="2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ru-RU" sz="2400" spc="200" dirty="0" smtClean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Девичья </a:t>
            </a:r>
            <a:r>
              <a:rPr lang="ru-RU" sz="2400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фамилия писательницы</a:t>
            </a:r>
            <a:r>
              <a:rPr lang="ru-RU" sz="2400" spc="200" dirty="0" smtClean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?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v"/>
            </a:pPr>
            <a:endParaRPr lang="ru-RU" sz="2400" spc="2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ru-RU" sz="2400" spc="200" dirty="0" smtClean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Сколько </a:t>
            </a:r>
            <a:r>
              <a:rPr lang="ru-RU" sz="2400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детей было у Агнии </a:t>
            </a:r>
            <a:r>
              <a:rPr lang="ru-RU" sz="2400" spc="20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Барто</a:t>
            </a:r>
            <a:r>
              <a:rPr lang="ru-RU" sz="2400" spc="200" dirty="0" smtClean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?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v"/>
            </a:pPr>
            <a:endParaRPr lang="ru-RU" sz="2400" spc="2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ru-RU" sz="2400" spc="200" dirty="0" smtClean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Профессия</a:t>
            </a:r>
            <a:r>
              <a:rPr lang="ru-RU" sz="2400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, которую </a:t>
            </a:r>
            <a:r>
              <a:rPr lang="ru-RU" sz="2400" spc="20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Барто</a:t>
            </a:r>
            <a:r>
              <a:rPr lang="ru-RU" sz="2400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освоила во время войны</a:t>
            </a:r>
            <a:r>
              <a:rPr lang="ru-RU" sz="2400" spc="200" dirty="0" smtClean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?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v"/>
            </a:pPr>
            <a:endParaRPr lang="ru-RU" sz="2400" spc="2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ru-RU" sz="2400" spc="200" dirty="0" smtClean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Как </a:t>
            </a:r>
            <a:r>
              <a:rPr lang="ru-RU" sz="2400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имя Агнии </a:t>
            </a:r>
            <a:r>
              <a:rPr lang="ru-RU" sz="2400" spc="20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Б</a:t>
            </a:r>
            <a:r>
              <a:rPr lang="ru-RU" sz="2400" spc="20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арто</a:t>
            </a:r>
            <a:r>
              <a:rPr lang="ru-RU" sz="2400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связано с космосом?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v"/>
            </a:pPr>
            <a:endParaRPr lang="ru-RU" sz="2800" spc="2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6920347" y="714454"/>
            <a:ext cx="3182597" cy="513541"/>
          </a:xfrm>
        </p:spPr>
        <p:txBody>
          <a:bodyPr>
            <a:noAutofit/>
          </a:bodyPr>
          <a:lstStyle/>
          <a:p>
            <a:r>
              <a:rPr lang="ru-RU" sz="2400" dirty="0" smtClean="0"/>
              <a:t>Балериной</a:t>
            </a:r>
            <a:endParaRPr lang="ru-RU" sz="2400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 bwMode="blackWhite">
          <a:xfrm>
            <a:off x="6920347" y="1892799"/>
            <a:ext cx="2531433" cy="47197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 anchorCtr="1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Волова</a:t>
            </a:r>
            <a:endParaRPr lang="ru-RU" sz="2400" dirty="0"/>
          </a:p>
        </p:txBody>
      </p:sp>
      <p:sp>
        <p:nvSpPr>
          <p:cNvPr id="19" name="Заголовок 1"/>
          <p:cNvSpPr txBox="1">
            <a:spLocks/>
          </p:cNvSpPr>
          <p:nvPr/>
        </p:nvSpPr>
        <p:spPr bwMode="blackWhite">
          <a:xfrm>
            <a:off x="6920347" y="3020329"/>
            <a:ext cx="2753105" cy="466434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 anchorCtr="1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Сын и дочь </a:t>
            </a:r>
            <a:endParaRPr lang="ru-RU" sz="2400" dirty="0"/>
          </a:p>
        </p:txBody>
      </p:sp>
      <p:sp>
        <p:nvSpPr>
          <p:cNvPr id="20" name="Заголовок 1"/>
          <p:cNvSpPr txBox="1">
            <a:spLocks/>
          </p:cNvSpPr>
          <p:nvPr/>
        </p:nvSpPr>
        <p:spPr bwMode="blackWhite">
          <a:xfrm>
            <a:off x="6920348" y="4114824"/>
            <a:ext cx="2753105" cy="466434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 anchorCtr="1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токарь</a:t>
            </a:r>
            <a:endParaRPr lang="ru-RU" sz="2400" dirty="0"/>
          </a:p>
        </p:txBody>
      </p:sp>
      <p:sp>
        <p:nvSpPr>
          <p:cNvPr id="21" name="Заголовок 1"/>
          <p:cNvSpPr txBox="1">
            <a:spLocks/>
          </p:cNvSpPr>
          <p:nvPr/>
        </p:nvSpPr>
        <p:spPr bwMode="blackWhite">
          <a:xfrm>
            <a:off x="6920348" y="5209319"/>
            <a:ext cx="4362204" cy="909783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 anchorCtr="1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Самая маленькая планета «2279 </a:t>
            </a:r>
            <a:r>
              <a:rPr lang="en-US" sz="2400" dirty="0" err="1" smtClean="0"/>
              <a:t>Barto</a:t>
            </a:r>
            <a:r>
              <a:rPr lang="ru-RU" sz="2400" dirty="0" smtClean="0"/>
              <a:t>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4908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80309" y="4743164"/>
            <a:ext cx="8991600" cy="1645920"/>
          </a:xfrm>
        </p:spPr>
        <p:txBody>
          <a:bodyPr/>
          <a:lstStyle/>
          <a:p>
            <a:r>
              <a:rPr lang="ru-RU" dirty="0" smtClean="0"/>
              <a:t>Игра «слово»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239" y="1121826"/>
            <a:ext cx="3267739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8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5655" y="1516797"/>
            <a:ext cx="5187836" cy="3650948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Слово «гром» – </a:t>
            </a:r>
            <a:br>
              <a:rPr lang="ru-RU" sz="3600" dirty="0" smtClean="0"/>
            </a:br>
            <a:r>
              <a:rPr lang="ru-RU" sz="3600" dirty="0" smtClean="0"/>
              <a:t>Грохочет слово, </a:t>
            </a:r>
            <a:br>
              <a:rPr lang="ru-RU" sz="3600" dirty="0" smtClean="0"/>
            </a:br>
            <a:r>
              <a:rPr lang="ru-RU" sz="3600" dirty="0" smtClean="0"/>
              <a:t>Словно гром.</a:t>
            </a:r>
            <a:endParaRPr lang="ru-RU" sz="3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5833" y1="48889" x2="66667" y2="56667"/>
                        <a14:foregroundMark x1="74444" y1="40278" x2="79167" y2="57222"/>
                        <a14:foregroundMark x1="62222" y1="42500" x2="67778" y2="51667"/>
                        <a14:foregroundMark x1="77500" y1="42778" x2="80000" y2="52500"/>
                        <a14:foregroundMark x1="65833" y1="45278" x2="65833" y2="45278"/>
                        <a14:foregroundMark x1="65833" y1="45278" x2="65833" y2="45278"/>
                        <a14:foregroundMark x1="66667" y1="42500" x2="67500" y2="52500"/>
                        <a14:foregroundMark x1="76389" y1="41944" x2="79167" y2="5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8843" y="1516797"/>
            <a:ext cx="1115012" cy="11150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442364" y="1516797"/>
            <a:ext cx="5403272" cy="3650948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9426" y="1516797"/>
            <a:ext cx="1115012" cy="11150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08313" y="2479409"/>
            <a:ext cx="55972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cap="all" spc="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«Шесть мышат» - </a:t>
            </a:r>
          </a:p>
          <a:p>
            <a:pPr algn="ctr"/>
            <a:r>
              <a:rPr lang="ru-RU" sz="3600" cap="all" spc="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И сразу маши зашуршат.</a:t>
            </a:r>
          </a:p>
          <a:p>
            <a:pPr algn="ctr"/>
            <a:endParaRPr lang="ru-RU" sz="3600" cap="all" spc="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7822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5655" y="1516797"/>
            <a:ext cx="5187836" cy="3650948"/>
          </a:xfrm>
        </p:spPr>
        <p:txBody>
          <a:bodyPr>
            <a:normAutofit/>
          </a:bodyPr>
          <a:lstStyle/>
          <a:p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>«Кукушка на суку» – </a:t>
            </a:r>
            <a:br>
              <a:rPr lang="ru-RU" sz="3600" dirty="0" smtClean="0"/>
            </a:br>
            <a:r>
              <a:rPr lang="ru-RU" sz="3600" dirty="0" smtClean="0"/>
              <a:t>Тебе послышится «</a:t>
            </a:r>
            <a:r>
              <a:rPr lang="ru-RU" sz="3600" dirty="0" err="1" smtClean="0"/>
              <a:t>КУ-ку</a:t>
            </a:r>
            <a:r>
              <a:rPr lang="ru-RU" sz="3600" dirty="0" smtClean="0"/>
              <a:t>»</a:t>
            </a:r>
            <a:endParaRPr lang="ru-RU" sz="3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5833" y1="48889" x2="66667" y2="56667"/>
                        <a14:foregroundMark x1="74444" y1="40278" x2="79167" y2="57222"/>
                        <a14:foregroundMark x1="62222" y1="42500" x2="67778" y2="51667"/>
                        <a14:foregroundMark x1="77500" y1="42778" x2="80000" y2="52500"/>
                        <a14:foregroundMark x1="65833" y1="45278" x2="65833" y2="45278"/>
                        <a14:foregroundMark x1="65833" y1="45278" x2="65833" y2="45278"/>
                        <a14:foregroundMark x1="66667" y1="42500" x2="67500" y2="52500"/>
                        <a14:foregroundMark x1="76389" y1="41944" x2="79167" y2="5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8843" y="1516797"/>
            <a:ext cx="1115012" cy="11150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442364" y="1516797"/>
            <a:ext cx="5403272" cy="3650948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9426" y="1516797"/>
            <a:ext cx="1115012" cy="11150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08313" y="2631809"/>
            <a:ext cx="55972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cap="all" spc="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«Листопад» –</a:t>
            </a:r>
          </a:p>
          <a:p>
            <a:pPr algn="ctr"/>
            <a:r>
              <a:rPr lang="ru-RU" sz="3600" cap="all" spc="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И листья падают, летят.</a:t>
            </a:r>
          </a:p>
        </p:txBody>
      </p:sp>
    </p:spTree>
    <p:extLst>
      <p:ext uri="{BB962C8B-B14F-4D97-AF65-F5344CB8AC3E}">
        <p14:creationId xmlns:p14="http://schemas.microsoft.com/office/powerpoint/2010/main" val="255598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5655" y="1516797"/>
            <a:ext cx="5187836" cy="3803348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>«родник»- и вот возник, </a:t>
            </a:r>
            <a:br>
              <a:rPr lang="ru-RU" sz="3600" dirty="0" smtClean="0"/>
            </a:br>
            <a:r>
              <a:rPr lang="ru-RU" sz="3600" dirty="0" smtClean="0"/>
              <a:t>Бежит в зелёной чаще</a:t>
            </a:r>
            <a:br>
              <a:rPr lang="ru-RU" sz="3600" dirty="0" smtClean="0"/>
            </a:br>
            <a:r>
              <a:rPr lang="ru-RU" sz="3600" dirty="0" smtClean="0"/>
              <a:t>Весёлый ключ журчащий.</a:t>
            </a:r>
            <a:endParaRPr lang="ru-RU" sz="3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5833" y1="48889" x2="66667" y2="56667"/>
                        <a14:foregroundMark x1="74444" y1="40278" x2="79167" y2="57222"/>
                        <a14:foregroundMark x1="62222" y1="42500" x2="67778" y2="51667"/>
                        <a14:foregroundMark x1="77500" y1="42778" x2="80000" y2="52500"/>
                        <a14:foregroundMark x1="65833" y1="45278" x2="65833" y2="45278"/>
                        <a14:foregroundMark x1="65833" y1="45278" x2="65833" y2="45278"/>
                        <a14:foregroundMark x1="66667" y1="42500" x2="67500" y2="52500"/>
                        <a14:foregroundMark x1="76389" y1="41944" x2="79167" y2="5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2066" y="1378251"/>
            <a:ext cx="1142515" cy="11425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442364" y="1516797"/>
            <a:ext cx="5403272" cy="3650948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9426" y="1516797"/>
            <a:ext cx="1115012" cy="11150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42364" y="2631809"/>
            <a:ext cx="55972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cap="all" spc="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Мы и родник зовем ключом.</a:t>
            </a:r>
          </a:p>
          <a:p>
            <a:pPr algn="ctr"/>
            <a:r>
              <a:rPr lang="ru-RU" sz="3600" cap="all" spc="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Ключ от дверей тут ни при чем!</a:t>
            </a:r>
          </a:p>
        </p:txBody>
      </p:sp>
    </p:spTree>
    <p:extLst>
      <p:ext uri="{BB962C8B-B14F-4D97-AF65-F5344CB8AC3E}">
        <p14:creationId xmlns:p14="http://schemas.microsoft.com/office/powerpoint/2010/main" val="163127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489364" y="4617325"/>
            <a:ext cx="8991600" cy="1645920"/>
          </a:xfrm>
        </p:spPr>
        <p:txBody>
          <a:bodyPr/>
          <a:lstStyle/>
          <a:p>
            <a:r>
              <a:rPr lang="ru-RU" cap="none" dirty="0" err="1" smtClean="0"/>
              <a:t>Барто</a:t>
            </a:r>
            <a:r>
              <a:rPr lang="ru-RU" cap="none" dirty="0" smtClean="0"/>
              <a:t> А.Л. </a:t>
            </a:r>
            <a:r>
              <a:rPr lang="ru-RU" dirty="0" smtClean="0"/>
              <a:t>: «</a:t>
            </a:r>
            <a:r>
              <a:rPr lang="ru-RU" cap="none" dirty="0" smtClean="0"/>
              <a:t>Хочу, чтобы жили</a:t>
            </a:r>
            <a:br>
              <a:rPr lang="ru-RU" cap="none" dirty="0" smtClean="0"/>
            </a:br>
            <a:r>
              <a:rPr lang="ru-RU" cap="none" dirty="0" smtClean="0"/>
              <a:t>хорошо вы!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723" l="0" r="100000">
                        <a14:foregroundMark x1="39833" y1="20000" x2="56417" y2="16170"/>
                        <a14:foregroundMark x1="87083" y1="66170" x2="84083" y2="90213"/>
                        <a14:foregroundMark x1="89250" y1="72340" x2="93333" y2="78936"/>
                        <a14:foregroundMark x1="10250" y1="95426" x2="97083" y2="91170"/>
                        <a14:foregroundMark x1="43500" y1="41170" x2="50917" y2="55319"/>
                        <a14:foregroundMark x1="57500" y1="28936" x2="57917" y2="44468"/>
                        <a14:foregroundMark x1="60083" y1="36915" x2="60083" y2="41170"/>
                        <a14:foregroundMark x1="60500" y1="35106" x2="61250" y2="37447"/>
                        <a14:foregroundMark x1="69750" y1="41702" x2="72667" y2="48298"/>
                        <a14:foregroundMark x1="38667" y1="31277" x2="39833" y2="36489"/>
                        <a14:foregroundMark x1="60667" y1="27660" x2="60333" y2="44149"/>
                        <a14:foregroundMark x1="80500" y1="61064" x2="87083" y2="65000"/>
                        <a14:backgroundMark x1="22417" y1="15213" x2="9917" y2="45000"/>
                        <a14:backgroundMark x1="6167" y1="7660" x2="3250" y2="61915"/>
                        <a14:backgroundMark x1="6583" y1="85000" x2="12083" y2="85957"/>
                        <a14:backgroundMark x1="73750" y1="9149" x2="97750" y2="55851"/>
                        <a14:backgroundMark x1="78250" y1="68085" x2="78917" y2="76596"/>
                        <a14:backgroundMark x1="90000" y1="79362" x2="93750" y2="82234"/>
                        <a14:backgroundMark x1="64083" y1="41170" x2="64667" y2="49255"/>
                        <a14:backgroundMark x1="61167" y1="43404" x2="61167" y2="47128"/>
                        <a14:backgroundMark x1="61500" y1="30957" x2="61750" y2="32766"/>
                        <a14:backgroundMark x1="61750" y1="37872" x2="61167" y2="39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4472" y="840576"/>
            <a:ext cx="4821383" cy="377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3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35" y="242090"/>
            <a:ext cx="10050174" cy="645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0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407" t="35936" r="47592" b="6541"/>
          <a:stretch/>
        </p:blipFill>
        <p:spPr>
          <a:xfrm>
            <a:off x="2855258" y="2078181"/>
            <a:ext cx="6147878" cy="4045528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064333" y="632183"/>
            <a:ext cx="7729728" cy="89181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Мысленно перенесемся в Жизнь </a:t>
            </a:r>
            <a:r>
              <a:rPr lang="ru-RU" dirty="0" err="1" smtClean="0"/>
              <a:t>А.Л.Барто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907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7974" t="32526" r="12668" b="12394"/>
          <a:stretch/>
        </p:blipFill>
        <p:spPr>
          <a:xfrm>
            <a:off x="2022763" y="1814946"/>
            <a:ext cx="2687783" cy="37886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52882" t="-1702"/>
          <a:stretch/>
        </p:blipFill>
        <p:spPr>
          <a:xfrm>
            <a:off x="4710546" y="1704109"/>
            <a:ext cx="6137562" cy="461542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466108" y="393835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Первые стихи </a:t>
            </a:r>
            <a:r>
              <a:rPr lang="ru-RU" dirty="0" err="1" smtClean="0"/>
              <a:t>А.Барто</a:t>
            </a:r>
            <a:r>
              <a:rPr lang="ru-RU" dirty="0" smtClean="0"/>
              <a:t> начинала писать еще в детстве, в первых классах гимназии.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2420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3872" y="258110"/>
            <a:ext cx="7729728" cy="15706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Агния была не только писательницей, но и после окончания хореографического училища попала в балетную труппу.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693" t="18704" r="31534" b="7300"/>
          <a:stretch/>
        </p:blipFill>
        <p:spPr>
          <a:xfrm>
            <a:off x="1108918" y="1987798"/>
            <a:ext cx="6761017" cy="43294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61273" t="31697" r="8000" b="9394"/>
          <a:stretch/>
        </p:blipFill>
        <p:spPr>
          <a:xfrm>
            <a:off x="7342909" y="2119745"/>
            <a:ext cx="2576946" cy="370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97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8009" y="604474"/>
            <a:ext cx="7729728" cy="1188720"/>
          </a:xfrm>
        </p:spPr>
        <p:txBody>
          <a:bodyPr/>
          <a:lstStyle/>
          <a:p>
            <a:r>
              <a:rPr lang="ru-RU" dirty="0" smtClean="0"/>
              <a:t>На ее стихотворениях выросло не одно поколение.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6043"/>
          <a:stretch/>
        </p:blipFill>
        <p:spPr>
          <a:xfrm>
            <a:off x="2148009" y="4345198"/>
            <a:ext cx="3504646" cy="22162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564" y="1884699"/>
            <a:ext cx="3990109" cy="23689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54" y="1884699"/>
            <a:ext cx="4285673" cy="2410691"/>
          </a:xfrm>
          <a:prstGeom prst="rect">
            <a:avLst/>
          </a:prstGeom>
        </p:spPr>
      </p:pic>
      <p:pic>
        <p:nvPicPr>
          <p:cNvPr id="1026" name="Picture 2" descr="https://i.ytimg.com/vi/oktawNA4GTg/maxresdefaul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2" t="57960" r="2440" b="2611"/>
          <a:stretch/>
        </p:blipFill>
        <p:spPr bwMode="auto">
          <a:xfrm>
            <a:off x="6012873" y="4345198"/>
            <a:ext cx="3655911" cy="223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42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78972" y="4575762"/>
            <a:ext cx="9621982" cy="164592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Весёлое путешествие по творчеству Агнии Львовны </a:t>
            </a:r>
            <a:r>
              <a:rPr lang="ru-RU" dirty="0" err="1" smtClean="0"/>
              <a:t>Барто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444" l="1250" r="98281">
                        <a14:foregroundMark x1="49375" y1="35278" x2="48594" y2="85556"/>
                        <a14:foregroundMark x1="22656" y1="64306" x2="31484" y2="90278"/>
                        <a14:backgroundMark x1="41875" y1="23889" x2="36250" y2="44167"/>
                        <a14:backgroundMark x1="53828" y1="26389" x2="64375" y2="45139"/>
                        <a14:backgroundMark x1="38438" y1="40000" x2="39766" y2="56111"/>
                        <a14:backgroundMark x1="60938" y1="38333" x2="58984" y2="61667"/>
                        <a14:backgroundMark x1="37266" y1="57500" x2="37031" y2="60972"/>
                        <a14:backgroundMark x1="57813" y1="58472" x2="58828" y2="63611"/>
                        <a14:backgroundMark x1="36250" y1="61944" x2="35313" y2="62917"/>
                        <a14:backgroundMark x1="36250" y1="77361" x2="49531" y2="99861"/>
                        <a14:backgroundMark x1="59375" y1="71528" x2="50547" y2="95833"/>
                        <a14:backgroundMark x1="35938" y1="69167" x2="38438" y2="97222"/>
                        <a14:backgroundMark x1="36094" y1="68056" x2="38203" y2="752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7709" y="-554184"/>
            <a:ext cx="8799707" cy="494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5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40327" y="140953"/>
            <a:ext cx="4875692" cy="1141497"/>
          </a:xfrm>
        </p:spPr>
        <p:txBody>
          <a:bodyPr/>
          <a:lstStyle/>
          <a:p>
            <a:r>
              <a:rPr lang="ru-RU" dirty="0" smtClean="0"/>
              <a:t>Уронили мишку на пол…</a:t>
            </a:r>
            <a:endParaRPr lang="ru-RU" dirty="0"/>
          </a:p>
        </p:txBody>
      </p:sp>
      <p:sp>
        <p:nvSpPr>
          <p:cNvPr id="6" name="Заголовок 2"/>
          <p:cNvSpPr txBox="1">
            <a:spLocks/>
          </p:cNvSpPr>
          <p:nvPr/>
        </p:nvSpPr>
        <p:spPr bwMode="blackWhite">
          <a:xfrm>
            <a:off x="540327" y="1933597"/>
            <a:ext cx="4875692" cy="114149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Идёт бычок, качается…</a:t>
            </a:r>
            <a:endParaRPr lang="ru-RU" dirty="0"/>
          </a:p>
        </p:txBody>
      </p:sp>
      <p:sp>
        <p:nvSpPr>
          <p:cNvPr id="7" name="Заголовок 2"/>
          <p:cNvSpPr txBox="1">
            <a:spLocks/>
          </p:cNvSpPr>
          <p:nvPr/>
        </p:nvSpPr>
        <p:spPr bwMode="blackWhite">
          <a:xfrm>
            <a:off x="540327" y="3800272"/>
            <a:ext cx="4875692" cy="114149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Наша Таня громко плачет..</a:t>
            </a:r>
            <a:endParaRPr lang="ru-RU" dirty="0"/>
          </a:p>
        </p:txBody>
      </p:sp>
      <p:sp>
        <p:nvSpPr>
          <p:cNvPr id="8" name="Заголовок 2"/>
          <p:cNvSpPr txBox="1">
            <a:spLocks/>
          </p:cNvSpPr>
          <p:nvPr/>
        </p:nvSpPr>
        <p:spPr bwMode="blackWhite">
          <a:xfrm>
            <a:off x="540327" y="5571084"/>
            <a:ext cx="4875692" cy="114149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Самолёт построим сами..</a:t>
            </a: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blackWhite">
          <a:xfrm>
            <a:off x="6154585" y="120800"/>
            <a:ext cx="5035158" cy="116165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 anchorCtr="1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cap="none" dirty="0"/>
              <a:t>о</a:t>
            </a:r>
            <a:r>
              <a:rPr lang="ru-RU" cap="none" dirty="0" smtClean="0"/>
              <a:t>торвали мишке лапу, все равно его не брошу, потому что он хороший!</a:t>
            </a:r>
            <a:endParaRPr lang="ru-RU" cap="none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528" b="88056" l="47917" r="91563"/>
                    </a14:imgEffect>
                  </a14:imgLayer>
                </a14:imgProps>
              </a:ext>
            </a:extLst>
          </a:blip>
          <a:srcRect l="47727" t="10707" r="4848" b="8889"/>
          <a:stretch/>
        </p:blipFill>
        <p:spPr>
          <a:xfrm>
            <a:off x="10662483" y="120800"/>
            <a:ext cx="1477399" cy="1878610"/>
          </a:xfrm>
          <a:prstGeom prst="rect">
            <a:avLst/>
          </a:prstGeom>
        </p:spPr>
      </p:pic>
      <p:sp>
        <p:nvSpPr>
          <p:cNvPr id="12" name="Заголовок 2"/>
          <p:cNvSpPr txBox="1">
            <a:spLocks/>
          </p:cNvSpPr>
          <p:nvPr/>
        </p:nvSpPr>
        <p:spPr bwMode="blackWhite">
          <a:xfrm>
            <a:off x="6158186" y="1933598"/>
            <a:ext cx="4875692" cy="114149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cap="none" dirty="0"/>
              <a:t>в</a:t>
            </a:r>
            <a:r>
              <a:rPr lang="ru-RU" cap="none" dirty="0" smtClean="0"/>
              <a:t>здыхает на ходу. Ой, доска кончается, сейчас я упаду!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792" b="76875" l="51563" r="95938">
                        <a14:foregroundMark x1="70469" y1="56875" x2="77656" y2="58333"/>
                        <a14:foregroundMark x1="61875" y1="57083" x2="64375" y2="62292"/>
                        <a14:foregroundMark x1="85156" y1="25208" x2="86406" y2="33750"/>
                      </a14:backgroundRemoval>
                    </a14:imgEffect>
                  </a14:imgLayer>
                </a14:imgProps>
              </a:ext>
            </a:extLst>
          </a:blip>
          <a:srcRect l="50454" t="15303" r="5682" b="22879"/>
          <a:stretch/>
        </p:blipFill>
        <p:spPr>
          <a:xfrm>
            <a:off x="10498060" y="2249120"/>
            <a:ext cx="1584565" cy="1547199"/>
          </a:xfrm>
          <a:prstGeom prst="rect">
            <a:avLst/>
          </a:prstGeom>
        </p:spPr>
      </p:pic>
      <p:sp>
        <p:nvSpPr>
          <p:cNvPr id="14" name="Заголовок 2"/>
          <p:cNvSpPr txBox="1">
            <a:spLocks/>
          </p:cNvSpPr>
          <p:nvPr/>
        </p:nvSpPr>
        <p:spPr bwMode="blackWhite">
          <a:xfrm>
            <a:off x="6154585" y="3800272"/>
            <a:ext cx="4875692" cy="114149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 anchorCtr="1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cap="none" dirty="0"/>
              <a:t>у</a:t>
            </a:r>
            <a:r>
              <a:rPr lang="ru-RU" cap="none" dirty="0" smtClean="0"/>
              <a:t>ронила в речку мячик. –Тише </a:t>
            </a:r>
            <a:r>
              <a:rPr lang="ru-RU" cap="none" dirty="0"/>
              <a:t>Т</a:t>
            </a:r>
            <a:r>
              <a:rPr lang="ru-RU" cap="none" dirty="0" smtClean="0"/>
              <a:t>анечка, не плачь: не утонет в речке мяч!</a:t>
            </a:r>
            <a:endParaRPr lang="ru-RU" cap="none" dirty="0"/>
          </a:p>
        </p:txBody>
      </p:sp>
      <p:sp>
        <p:nvSpPr>
          <p:cNvPr id="15" name="Заголовок 2"/>
          <p:cNvSpPr txBox="1">
            <a:spLocks/>
          </p:cNvSpPr>
          <p:nvPr/>
        </p:nvSpPr>
        <p:spPr bwMode="blackWhite">
          <a:xfrm>
            <a:off x="6154585" y="5571084"/>
            <a:ext cx="4875692" cy="114149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 anchorCtr="1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cap="none" dirty="0" smtClean="0"/>
              <a:t>Понесемся над лесами. Понесемся над лесами. А потом вернёмся к маме!</a:t>
            </a:r>
            <a:endParaRPr lang="ru-RU" cap="none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4" b="45533" l="0" r="88728">
                        <a14:foregroundMark x1="7327" y1="31576" x2="13768" y2="13462"/>
                        <a14:foregroundMark x1="19807" y1="12159" x2="18438" y2="20161"/>
                      </a14:backgroundRemoval>
                    </a14:imgEffect>
                  </a14:imgLayer>
                </a14:imgProps>
              </a:ext>
            </a:extLst>
          </a:blip>
          <a:srcRect l="-1" r="1236" b="43324"/>
          <a:stretch/>
        </p:blipFill>
        <p:spPr>
          <a:xfrm>
            <a:off x="10585917" y="5688218"/>
            <a:ext cx="1835629" cy="136719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83" b="86806" l="15328" r="48525">
                        <a14:foregroundMark x1="23361" y1="65417" x2="22459" y2="77083"/>
                        <a14:foregroundMark x1="24426" y1="78611" x2="33607" y2="80972"/>
                        <a14:foregroundMark x1="41393" y1="76806" x2="46066" y2="74861"/>
                        <a14:foregroundMark x1="42951" y1="67361" x2="46475" y2="73056"/>
                        <a14:foregroundMark x1="21803" y1="68472" x2="18852" y2="76806"/>
                        <a14:foregroundMark x1="21803" y1="79444" x2="28689" y2="80556"/>
                        <a14:foregroundMark x1="38033" y1="81667" x2="44918" y2="83194"/>
                        <a14:foregroundMark x1="42951" y1="77083" x2="47131" y2="79444"/>
                      </a14:backgroundRemoval>
                    </a14:imgEffect>
                  </a14:imgLayer>
                </a14:imgProps>
              </a:ext>
            </a:extLst>
          </a:blip>
          <a:srcRect l="16641" t="29221" r="50621" b="8892"/>
          <a:stretch/>
        </p:blipFill>
        <p:spPr>
          <a:xfrm>
            <a:off x="10335623" y="3739680"/>
            <a:ext cx="1641563" cy="183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9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636" y="2617587"/>
            <a:ext cx="5035158" cy="1161650"/>
          </a:xfrm>
        </p:spPr>
        <p:txBody>
          <a:bodyPr/>
          <a:lstStyle/>
          <a:p>
            <a:r>
              <a:rPr lang="ru-RU" dirty="0" smtClean="0"/>
              <a:t>Нет, напрасно мы решили…</a:t>
            </a:r>
            <a:endParaRPr lang="ru-RU" dirty="0"/>
          </a:p>
        </p:txBody>
      </p:sp>
      <p:sp>
        <p:nvSpPr>
          <p:cNvPr id="5" name="Заголовок 2"/>
          <p:cNvSpPr txBox="1">
            <a:spLocks/>
          </p:cNvSpPr>
          <p:nvPr/>
        </p:nvSpPr>
        <p:spPr bwMode="blackWhite">
          <a:xfrm>
            <a:off x="450411" y="503726"/>
            <a:ext cx="5000383" cy="114149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Я люблю свою лошадку…</a:t>
            </a: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blackWhite">
          <a:xfrm>
            <a:off x="412214" y="5256047"/>
            <a:ext cx="5035158" cy="116165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У меня живёт козленок…</a:t>
            </a: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blackWhite">
          <a:xfrm>
            <a:off x="6306984" y="503726"/>
            <a:ext cx="5035158" cy="116165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 anchorCtr="1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cap="none" dirty="0" smtClean="0"/>
              <a:t>Причешу её шерстку гладко, гребешком приглажу хвостик и верхом поеду в гости.</a:t>
            </a:r>
            <a:endParaRPr lang="ru-RU" cap="none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63" b="87372" l="50277" r="83948"/>
                    </a14:imgEffect>
                  </a14:imgLayer>
                </a14:imgProps>
              </a:ext>
            </a:extLst>
          </a:blip>
          <a:srcRect l="48256" t="2963" r="14843" b="10906"/>
          <a:stretch/>
        </p:blipFill>
        <p:spPr>
          <a:xfrm>
            <a:off x="10419468" y="596198"/>
            <a:ext cx="1662720" cy="209805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 bwMode="blackWhite">
          <a:xfrm>
            <a:off x="6306984" y="2617587"/>
            <a:ext cx="5035158" cy="116165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 anchorCtr="1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cap="none" dirty="0" smtClean="0"/>
              <a:t>Прокатить кота в машине, кот кататься не привык – опрокинул грузовик.</a:t>
            </a:r>
            <a:endParaRPr lang="ru-RU" cap="none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667" b="85333" l="250" r="44875">
                        <a14:foregroundMark x1="7750" y1="71000" x2="12625" y2="78667"/>
                        <a14:foregroundMark x1="11250" y1="57667" x2="22875" y2="62500"/>
                        <a14:foregroundMark x1="13250" y1="39000" x2="29250" y2="41833"/>
                        <a14:foregroundMark x1="39500" y1="53833" x2="37250" y2="58167"/>
                        <a14:foregroundMark x1="8625" y1="40000" x2="9875" y2="45000"/>
                        <a14:foregroundMark x1="16500" y1="52500" x2="20250" y2="54667"/>
                        <a14:foregroundMark x1="11750" y1="80167" x2="15875" y2="80000"/>
                      </a14:backgroundRemoval>
                    </a14:imgEffect>
                  </a14:imgLayer>
                </a14:imgProps>
              </a:ext>
            </a:extLst>
          </a:blip>
          <a:srcRect l="3377" t="20061" r="55532" b="15697"/>
          <a:stretch/>
        </p:blipFill>
        <p:spPr>
          <a:xfrm>
            <a:off x="10615351" y="3192042"/>
            <a:ext cx="1576649" cy="1848726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 bwMode="blackWhite">
          <a:xfrm>
            <a:off x="6306984" y="5136530"/>
            <a:ext cx="5035158" cy="1400684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 anchorCtr="1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cap="none" dirty="0" smtClean="0"/>
              <a:t>Я сама его пасу, я козлёнка в сад зелёный рано утром отнесу. Он заблудится в саду – я в траве его найду.</a:t>
            </a:r>
            <a:endParaRPr lang="ru-RU" cap="none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1636" y="5047184"/>
            <a:ext cx="2424545" cy="181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5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00199" y="4451072"/>
            <a:ext cx="8991600" cy="1645920"/>
          </a:xfrm>
        </p:spPr>
        <p:txBody>
          <a:bodyPr/>
          <a:lstStyle/>
          <a:p>
            <a:r>
              <a:rPr lang="ru-RU" dirty="0" smtClean="0"/>
              <a:t>Факты из жизни Агнии </a:t>
            </a:r>
            <a:r>
              <a:rPr lang="ru-RU" dirty="0" err="1" smtClean="0"/>
              <a:t>Барто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3828" y1="82746" x2="68620" y2="99648"/>
                        <a14:foregroundMark x1="58073" y1="96127" x2="63542" y2="996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3894" y="829840"/>
            <a:ext cx="3264209" cy="362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72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Посылка</Template>
  <TotalTime>1599</TotalTime>
  <Words>309</Words>
  <Application>Microsoft Office PowerPoint</Application>
  <PresentationFormat>Широкоэкранный</PresentationFormat>
  <Paragraphs>46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Corbel</vt:lpstr>
      <vt:lpstr>Gill Sans MT</vt:lpstr>
      <vt:lpstr>Wingdings</vt:lpstr>
      <vt:lpstr>Parcel</vt:lpstr>
      <vt:lpstr>Агния Львовна Барто</vt:lpstr>
      <vt:lpstr>Мысленно перенесемся в Жизнь А.Л.Барто</vt:lpstr>
      <vt:lpstr>Первые стихи А.Барто начинала писать еще в детстве, в первых классах гимназии.</vt:lpstr>
      <vt:lpstr>Агния была не только писательницей, но и после окончания хореографического училища попала в балетную труппу. </vt:lpstr>
      <vt:lpstr>На ее стихотворениях выросло не одно поколение.</vt:lpstr>
      <vt:lpstr>Весёлое путешествие по творчеству Агнии Львовны Барто</vt:lpstr>
      <vt:lpstr>Уронили мишку на пол…</vt:lpstr>
      <vt:lpstr>Нет, напрасно мы решили…</vt:lpstr>
      <vt:lpstr>Факты из жизни Агнии Барто</vt:lpstr>
      <vt:lpstr>Балериной</vt:lpstr>
      <vt:lpstr>Игра «слово»</vt:lpstr>
      <vt:lpstr>Слово «гром» –  Грохочет слово,  Словно гром.</vt:lpstr>
      <vt:lpstr> «Кукушка на суку» –  Тебе послышится «КУ-ку»</vt:lpstr>
      <vt:lpstr> «родник»- и вот возник,  Бежит в зелёной чаще Весёлый ключ журчащий.</vt:lpstr>
      <vt:lpstr>Барто А.Л. : «Хочу, чтобы жили хорошо вы!»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Агния Львовна Барто</dc:title>
  <dc:creator>Lenovo</dc:creator>
  <cp:lastModifiedBy>Lenovo</cp:lastModifiedBy>
  <cp:revision>15</cp:revision>
  <dcterms:created xsi:type="dcterms:W3CDTF">2023-02-14T09:13:23Z</dcterms:created>
  <dcterms:modified xsi:type="dcterms:W3CDTF">2023-02-15T11:52:52Z</dcterms:modified>
</cp:coreProperties>
</file>