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71" r:id="rId12"/>
    <p:sldId id="273" r:id="rId13"/>
    <p:sldId id="274" r:id="rId14"/>
    <p:sldId id="266" r:id="rId15"/>
    <p:sldId id="269" r:id="rId16"/>
    <p:sldId id="267" r:id="rId17"/>
    <p:sldId id="268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A3A"/>
    <a:srgbClr val="EBEBEB"/>
    <a:srgbClr val="AFA8A0"/>
    <a:srgbClr val="979F91"/>
    <a:srgbClr val="F0F0ED"/>
    <a:srgbClr val="EEEEEE"/>
    <a:srgbClr val="CBCBCB"/>
    <a:srgbClr val="B4938F"/>
    <a:srgbClr val="C5BDBA"/>
    <a:srgbClr val="E4D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162C-D3AA-4347-A971-3899A38B70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BBDC-CB0F-4EB4-87E3-C1C93E16736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162C-D3AA-4347-A971-3899A38B70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BBDC-CB0F-4EB4-87E3-C1C93E16736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162C-D3AA-4347-A971-3899A38B70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BBDC-CB0F-4EB4-87E3-C1C93E16736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162C-D3AA-4347-A971-3899A38B70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BBDC-CB0F-4EB4-87E3-C1C93E16736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162C-D3AA-4347-A971-3899A38B70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BBDC-CB0F-4EB4-87E3-C1C93E16736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162C-D3AA-4347-A971-3899A38B702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BBDC-CB0F-4EB4-87E3-C1C93E16736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162C-D3AA-4347-A971-3899A38B702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BBDC-CB0F-4EB4-87E3-C1C93E16736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162C-D3AA-4347-A971-3899A38B702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BBDC-CB0F-4EB4-87E3-C1C93E16736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162C-D3AA-4347-A971-3899A38B702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BBDC-CB0F-4EB4-87E3-C1C93E16736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162C-D3AA-4347-A971-3899A38B702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BBDC-CB0F-4EB4-87E3-C1C93E16736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162C-D3AA-4347-A971-3899A38B702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BBDC-CB0F-4EB4-87E3-C1C93E16736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E162C-D3AA-4347-A971-3899A38B70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BBDC-CB0F-4EB4-87E3-C1C93E16736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jpeg"/><Relationship Id="rId2" Type="http://schemas.microsoft.com/office/2007/relationships/hdphoto" Target="../media/image21.jpe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jpeg"/><Relationship Id="rId2" Type="http://schemas.microsoft.com/office/2007/relationships/hdphoto" Target="../media/image21.jpe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B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2516" y="1947054"/>
            <a:ext cx="9300241" cy="1534319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Старый </a:t>
            </a:r>
            <a:r>
              <a:rPr lang="ru-RU" sz="5400" b="1" dirty="0" err="1" smtClean="0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Бердигестях</a:t>
            </a:r>
            <a:endParaRPr lang="ru-RU" sz="5400" b="1" dirty="0">
              <a:solidFill>
                <a:schemeClr val="bg1"/>
              </a:solidFill>
              <a:latin typeface="Candara Light" panose="020E0502030303020204" pitchFamily="34" charset="0"/>
              <a:cs typeface="Candara Light" panose="020E0502030303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591998"/>
            <a:ext cx="4752975" cy="1655762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20000"/>
              </a:lnSpc>
            </a:pPr>
            <a:r>
              <a:rPr lang="ru-RU" sz="1900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Создатель: </a:t>
            </a:r>
            <a:r>
              <a:rPr lang="ru-RU" sz="1900" dirty="0" err="1" smtClean="0">
                <a:solidFill>
                  <a:schemeClr val="bg1"/>
                </a:solidFill>
                <a:latin typeface="Candara Light" panose="020E0502030303020204" pitchFamily="34" charset="0"/>
              </a:rPr>
              <a:t>Заровняева</a:t>
            </a:r>
            <a:r>
              <a:rPr lang="ru-RU" sz="1900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 Анжелина </a:t>
            </a:r>
            <a:r>
              <a:rPr lang="ru-RU" sz="1900" dirty="0" err="1" smtClean="0">
                <a:solidFill>
                  <a:schemeClr val="bg1"/>
                </a:solidFill>
                <a:latin typeface="Candara Light" panose="020E0502030303020204" pitchFamily="34" charset="0"/>
              </a:rPr>
              <a:t>уч</a:t>
            </a:r>
            <a:r>
              <a:rPr lang="ru-RU" sz="1900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 – </a:t>
            </a:r>
            <a:r>
              <a:rPr lang="ru-RU" sz="1900" dirty="0" err="1" smtClean="0">
                <a:solidFill>
                  <a:schemeClr val="bg1"/>
                </a:solidFill>
                <a:latin typeface="Candara Light" panose="020E0502030303020204" pitchFamily="34" charset="0"/>
              </a:rPr>
              <a:t>ца</a:t>
            </a:r>
            <a:r>
              <a:rPr lang="ru-RU" sz="1900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 11 класса</a:t>
            </a:r>
            <a:endParaRPr lang="ru-RU" sz="1900" dirty="0" smtClean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1900" dirty="0">
                <a:solidFill>
                  <a:schemeClr val="bg1"/>
                </a:solidFill>
                <a:latin typeface="Candara Light" panose="020E0502030303020204" pitchFamily="34" charset="0"/>
              </a:rPr>
              <a:t>Руководитель: Антонова А.Н, </a:t>
            </a:r>
            <a:r>
              <a:rPr lang="ru-RU" sz="1900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Григорьева Т.В,  </a:t>
            </a:r>
            <a:r>
              <a:rPr lang="ru-RU" sz="1900" dirty="0">
                <a:solidFill>
                  <a:schemeClr val="bg1"/>
                </a:solidFill>
                <a:latin typeface="Candara Light" panose="020E0502030303020204" pitchFamily="34" charset="0"/>
              </a:rPr>
              <a:t>Кривошапкин Д.Н. </a:t>
            </a:r>
            <a:r>
              <a:rPr lang="ru-RU" sz="1900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-педагоги </a:t>
            </a:r>
            <a:r>
              <a:rPr lang="ru-RU" sz="1900" dirty="0" err="1">
                <a:solidFill>
                  <a:schemeClr val="bg1"/>
                </a:solidFill>
                <a:latin typeface="Candara Light" panose="020E0502030303020204" pitchFamily="34" charset="0"/>
              </a:rPr>
              <a:t>доп.образования</a:t>
            </a:r>
            <a:endParaRPr lang="ru-RU" sz="1900" dirty="0" smtClean="0">
              <a:solidFill>
                <a:schemeClr val="bg1"/>
              </a:solidFill>
              <a:effectLst/>
              <a:latin typeface="Candara Light" panose="020E0502030303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1900" dirty="0">
                <a:solidFill>
                  <a:schemeClr val="bg1"/>
                </a:solidFill>
                <a:latin typeface="Candara Light" panose="020E0502030303020204" pitchFamily="34" charset="0"/>
              </a:rPr>
              <a:t> </a:t>
            </a:r>
            <a:endParaRPr lang="ru-RU" sz="1900" dirty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85725" y="3372644"/>
            <a:ext cx="11353800" cy="132556"/>
          </a:xfrm>
          <a:prstGeom prst="rect">
            <a:avLst/>
          </a:prstGeom>
          <a:solidFill>
            <a:srgbClr val="9B8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11915776" y="4686329"/>
            <a:ext cx="276224" cy="2171671"/>
          </a:xfrm>
          <a:prstGeom prst="rect">
            <a:avLst/>
          </a:prstGeom>
          <a:solidFill>
            <a:srgbClr val="9B8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05130" y="3505200"/>
            <a:ext cx="6947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andara Light" panose="020E0502030303020204" pitchFamily="34" charset="0"/>
              </a:rPr>
              <a:t>Создание диорамы архитектурного облика  села </a:t>
            </a:r>
            <a:r>
              <a:rPr lang="ru-RU" sz="1600" b="1" dirty="0" err="1">
                <a:solidFill>
                  <a:schemeClr val="bg1"/>
                </a:solidFill>
                <a:latin typeface="Candara Light" panose="020E0502030303020204" pitchFamily="34" charset="0"/>
              </a:rPr>
              <a:t>Бердигестях</a:t>
            </a:r>
            <a:r>
              <a:rPr lang="ru-RU" sz="1600" b="1" dirty="0">
                <a:solidFill>
                  <a:schemeClr val="bg1"/>
                </a:solidFill>
                <a:latin typeface="Candara Light" panose="020E0502030303020204" pitchFamily="34" charset="0"/>
              </a:rPr>
              <a:t> в 1970-1980 </a:t>
            </a:r>
            <a:r>
              <a:rPr lang="ru-RU" sz="1600" b="1" dirty="0" err="1">
                <a:solidFill>
                  <a:schemeClr val="bg1"/>
                </a:solidFill>
                <a:latin typeface="Candara Light" panose="020E0502030303020204" pitchFamily="34" charset="0"/>
              </a:rPr>
              <a:t>гг</a:t>
            </a:r>
            <a:endParaRPr lang="ru-RU" sz="16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98361" y="180975"/>
            <a:ext cx="276224" cy="277833"/>
          </a:xfrm>
          <a:prstGeom prst="rect">
            <a:avLst/>
          </a:prstGeom>
          <a:solidFill>
            <a:srgbClr val="9B8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40028" y1="69429" x2="40028" y2="69429"/>
                        <a14:backgroundMark x1="71330" y1="79076" x2="72576" y2="86141"/>
                        <a14:backgroundMark x1="83102" y1="73777" x2="76593" y2="78668"/>
                        <a14:backgroundMark x1="78393" y1="73641" x2="77562" y2="77989"/>
                        <a14:backgroundMark x1="76731" y1="73913" x2="76731" y2="73913"/>
                        <a14:backgroundMark x1="74792" y1="74321" x2="74792" y2="74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580" y="1123950"/>
            <a:ext cx="4522470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9" name="Picture 3" descr="C:\Users\Admin\Desktop\Федорова Полина\2a7a7bd8-0a4a-46d1-88e9-8bad5df1b04c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84810"/>
            <a:ext cx="4787900" cy="43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е поле 2"/>
          <p:cNvSpPr txBox="1"/>
          <p:nvPr/>
        </p:nvSpPr>
        <p:spPr>
          <a:xfrm>
            <a:off x="1254125" y="5429250"/>
            <a:ext cx="96837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  <a:cs typeface="Bookman Old Style" panose="02050604050505020204" pitchFamily="18" charset="0"/>
                <a:sym typeface="+mn-ea"/>
              </a:rPr>
              <a:t>Первое двухэтажное здание полной средней школы  1961 года постройки. сейчас вместо него стоит спортивный комплекс «Бэргэн»</a:t>
            </a:r>
            <a:endParaRPr lang="ru-RU" dirty="0">
              <a:solidFill>
                <a:srgbClr val="5C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/>
          </a:p>
        </p:txBody>
      </p:sp>
      <p:pic>
        <p:nvPicPr>
          <p:cNvPr id="4" name="Изображение 3" descr="2023-12-14 (2)"/>
          <p:cNvPicPr>
            <a:picLocks noChangeAspect="1"/>
          </p:cNvPicPr>
          <p:nvPr/>
        </p:nvPicPr>
        <p:blipFill>
          <a:blip r:embed="rId2"/>
          <a:srcRect l="21094" t="38235" r="18125" b="5882"/>
          <a:stretch>
            <a:fillRect/>
          </a:stretch>
        </p:blipFill>
        <p:spPr>
          <a:xfrm>
            <a:off x="5067300" y="384810"/>
            <a:ext cx="6917690" cy="44316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0468" y="1003375"/>
            <a:ext cx="351002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улица Октябрьская в прошлом</a:t>
            </a:r>
            <a:endParaRPr lang="ru-RU" sz="1600" b="1" dirty="0" smtClean="0"/>
          </a:p>
          <a:p>
            <a:pPr algn="ctr"/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</a:rPr>
              <a:t>(вид со стороны нынешнего спортзала </a:t>
            </a:r>
            <a:endParaRPr lang="ru-RU" sz="1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</a:rPr>
              <a:t>Улусной гимназии)</a:t>
            </a:r>
            <a:endParaRPr lang="ru-RU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0000" b="74783"/>
          <a:stretch>
            <a:fillRect/>
          </a:stretch>
        </p:blipFill>
        <p:spPr bwMode="auto">
          <a:xfrm>
            <a:off x="1813524" y="332656"/>
            <a:ext cx="523694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0101"/>
          <a:stretch>
            <a:fillRect/>
          </a:stretch>
        </p:blipFill>
        <p:spPr>
          <a:xfrm>
            <a:off x="1813524" y="3501008"/>
            <a:ext cx="5240469" cy="30538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7973" y="4509120"/>
            <a:ext cx="351002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улица Октябрьская в наше время</a:t>
            </a:r>
            <a:endParaRPr lang="ru-RU" sz="1600" b="1" dirty="0" smtClean="0"/>
          </a:p>
          <a:p>
            <a:pPr algn="ctr"/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</a:rPr>
              <a:t>(вид со стороны нынешнего спортзала </a:t>
            </a:r>
            <a:endParaRPr lang="ru-RU" sz="1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</a:rPr>
              <a:t>Улусной гимназии)</a:t>
            </a:r>
            <a:endParaRPr lang="ru-RU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7207" r="60811" b="19385"/>
          <a:stretch>
            <a:fillRect/>
          </a:stretch>
        </p:blipFill>
        <p:spPr bwMode="auto">
          <a:xfrm rot="5400000">
            <a:off x="2790355" y="-480592"/>
            <a:ext cx="2892901" cy="471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744072" y="1484784"/>
            <a:ext cx="3782224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+mj-lt"/>
                <a:cs typeface="Times New Roman" panose="02020603050405020304" charset="0"/>
              </a:rPr>
              <a:t>Здание Правления Горного </a:t>
            </a:r>
            <a:r>
              <a:rPr lang="ru-RU" sz="1600" b="1" dirty="0" err="1" smtClean="0">
                <a:latin typeface="+mj-lt"/>
                <a:cs typeface="Times New Roman" panose="02020603050405020304" charset="0"/>
              </a:rPr>
              <a:t>Райпо</a:t>
            </a:r>
            <a:endParaRPr lang="ru-RU" sz="1600" b="1" dirty="0" smtClean="0">
              <a:latin typeface="+mj-lt"/>
              <a:cs typeface="Times New Roman" panose="02020603050405020304" charset="0"/>
            </a:endParaRPr>
          </a:p>
          <a:p>
            <a:pPr algn="ctr"/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</a:rPr>
              <a:t>(вид со стороны реки </a:t>
            </a:r>
            <a:r>
              <a:rPr lang="ru-RU" sz="1400" dirty="0" err="1" smtClean="0">
                <a:latin typeface="Times New Roman" panose="02020603050405020304" charset="0"/>
                <a:cs typeface="Times New Roman" panose="02020603050405020304" charset="0"/>
              </a:rPr>
              <a:t>Матта</a:t>
            </a:r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ru-RU" sz="1600" b="1" dirty="0">
              <a:latin typeface="+mj-lt"/>
              <a:cs typeface="Times New Roman" panose="0202060305040502030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9" t="33779" r="44115" b="33780"/>
          <a:stretch>
            <a:fillRect/>
          </a:stretch>
        </p:blipFill>
        <p:spPr>
          <a:xfrm>
            <a:off x="1876147" y="3645024"/>
            <a:ext cx="4716305" cy="27363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70785" y="4581128"/>
            <a:ext cx="3782224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+mj-lt"/>
                <a:cs typeface="Times New Roman" panose="02020603050405020304" charset="0"/>
              </a:rPr>
              <a:t>Ныне территория БСОШ с </a:t>
            </a:r>
            <a:r>
              <a:rPr lang="ru-RU" sz="1600" b="1" dirty="0" err="1" smtClean="0">
                <a:latin typeface="+mj-lt"/>
                <a:cs typeface="Times New Roman" panose="02020603050405020304" charset="0"/>
              </a:rPr>
              <a:t>уиоп</a:t>
            </a:r>
            <a:endParaRPr lang="ru-RU" sz="1600" b="1" dirty="0" smtClean="0">
              <a:latin typeface="+mj-lt"/>
              <a:cs typeface="Times New Roman" panose="02020603050405020304" charset="0"/>
            </a:endParaRPr>
          </a:p>
          <a:p>
            <a:pPr algn="ctr"/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</a:rPr>
              <a:t>(вид со стороны реки </a:t>
            </a:r>
            <a:r>
              <a:rPr lang="ru-RU" sz="1400" dirty="0" err="1" smtClean="0">
                <a:latin typeface="Times New Roman" panose="02020603050405020304" charset="0"/>
                <a:cs typeface="Times New Roman" panose="02020603050405020304" charset="0"/>
              </a:rPr>
              <a:t>Матта</a:t>
            </a:r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ru-RU" sz="1600" b="1" dirty="0">
              <a:latin typeface="+mj-lt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387350" y="831850"/>
            <a:ext cx="61969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>
                <a:solidFill>
                  <a:schemeClr val="tx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3)выбор территории, которую будем реализовать</a:t>
            </a:r>
            <a:endParaRPr lang="ru-RU" altLang="en-US" sz="2000">
              <a:solidFill>
                <a:schemeClr val="tx1"/>
              </a:solidFill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105535" y="1873250"/>
            <a:ext cx="47612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4) выбор масштаба.</a:t>
            </a:r>
            <a:endParaRPr lang="ru-RU" alt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r>
              <a:rPr lang="ru-RU" alt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реальный размер получился 516:285. масштаб мы выбрали 1:250</a:t>
            </a:r>
            <a:endParaRPr lang="ru-RU" alt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pic>
        <p:nvPicPr>
          <p:cNvPr id="7" name="Изображение 6" descr="2023-12-12_17-50-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8650" y="127635"/>
            <a:ext cx="5537835" cy="35420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72250" y="1107440"/>
            <a:ext cx="3924300" cy="192341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8034655" y="757555"/>
            <a:ext cx="575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solidFill>
                  <a:srgbClr val="FF0000"/>
                </a:solidFill>
              </a:rPr>
              <a:t>516</a:t>
            </a:r>
            <a:endParaRPr lang="ru-RU" altLang="en-US">
              <a:solidFill>
                <a:srgbClr val="FF0000"/>
              </a:solidFill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6058535" y="17945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solidFill>
                  <a:srgbClr val="FF0000"/>
                </a:solidFill>
              </a:rPr>
              <a:t>285</a:t>
            </a:r>
            <a:endParaRPr lang="ru-RU" altLang="en-US">
              <a:solidFill>
                <a:srgbClr val="FF0000"/>
              </a:solidFill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5866765" y="415925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5)Выбор места постановки диограмы. Самым лучшим местом оказался сквер «Старый Бердигестях»</a:t>
            </a:r>
            <a:endParaRPr lang="ru-RU" altLang="en-US"/>
          </a:p>
        </p:txBody>
      </p:sp>
      <p:pic>
        <p:nvPicPr>
          <p:cNvPr id="13" name="Изображение 12" descr="2023-11-29_22-04-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3542665"/>
            <a:ext cx="5005705" cy="28663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lenovo\OneDrive\Рабочий стол\презент\photo1698456761 (1).jpegphoto1698456761 (1)"/>
          <p:cNvPicPr>
            <a:picLocks noChangeAspect="1"/>
          </p:cNvPicPr>
          <p:nvPr/>
        </p:nvPicPr>
        <p:blipFill rotWithShape="1">
          <a:blip r:embed="rId1"/>
          <a:srcRect t="25443" b="25443"/>
          <a:stretch>
            <a:fillRect/>
          </a:stretch>
        </p:blipFill>
        <p:spPr>
          <a:xfrm>
            <a:off x="6623050" y="160655"/>
            <a:ext cx="3291205" cy="2874645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1649074" y="-1"/>
            <a:ext cx="219075" cy="2905125"/>
          </a:xfrm>
          <a:prstGeom prst="rect">
            <a:avLst/>
          </a:prstGeom>
          <a:solidFill>
            <a:srgbClr val="9B8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 flipV="1">
            <a:off x="528707" y="1276350"/>
            <a:ext cx="23094" cy="4962525"/>
          </a:xfrm>
          <a:prstGeom prst="line">
            <a:avLst/>
          </a:prstGeom>
          <a:ln>
            <a:solidFill>
              <a:srgbClr val="E0E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49" y="160509"/>
            <a:ext cx="443148" cy="38687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323974" y="6336742"/>
            <a:ext cx="9382125" cy="85333"/>
          </a:xfrm>
          <a:prstGeom prst="rect">
            <a:avLst/>
          </a:prstGeom>
          <a:solidFill>
            <a:srgbClr val="AFA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971550" y="547370"/>
            <a:ext cx="55111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>
                <a:solidFill>
                  <a:schemeClr val="bg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6) создание домиков в программе «</a:t>
            </a:r>
            <a:r>
              <a:rPr lang="en-US" altLang="ru-RU" sz="2000">
                <a:solidFill>
                  <a:schemeClr val="bg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B</a:t>
            </a:r>
            <a:r>
              <a:rPr lang="en-US" altLang="en-US" sz="2000">
                <a:solidFill>
                  <a:schemeClr val="bg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lender</a:t>
            </a:r>
            <a:r>
              <a:rPr lang="ru-RU" altLang="en-US" sz="2000">
                <a:solidFill>
                  <a:schemeClr val="bg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». после этого корректировка размеров с масштабом.</a:t>
            </a:r>
            <a:endParaRPr lang="ru-RU" altLang="en-US" sz="2000">
              <a:solidFill>
                <a:schemeClr val="bg1"/>
              </a:solidFill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536950" y="3116580"/>
            <a:ext cx="53467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>
                <a:solidFill>
                  <a:schemeClr val="bg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7) печать на 3</a:t>
            </a:r>
            <a:r>
              <a:rPr lang="en-US" altLang="en-US" sz="2000">
                <a:solidFill>
                  <a:schemeClr val="bg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D</a:t>
            </a:r>
            <a:r>
              <a:rPr lang="ru-RU" altLang="en-US" sz="2000">
                <a:solidFill>
                  <a:schemeClr val="bg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 принтере «</a:t>
            </a:r>
            <a:r>
              <a:rPr lang="en-US" altLang="ru-RU" sz="2000">
                <a:solidFill>
                  <a:schemeClr val="bg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Ender 2</a:t>
            </a:r>
            <a:r>
              <a:rPr lang="ru-RU" altLang="en-US" sz="2000">
                <a:solidFill>
                  <a:schemeClr val="bg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»</a:t>
            </a:r>
            <a:endParaRPr lang="ru-RU" altLang="en-US" sz="2000">
              <a:solidFill>
                <a:schemeClr val="bg1"/>
              </a:solidFill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pic>
        <p:nvPicPr>
          <p:cNvPr id="8" name="Изображение 7" descr="074eee87-0192-44b5-aa6c-a60a04e3620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" y="2023110"/>
            <a:ext cx="3006090" cy="3010535"/>
          </a:xfrm>
          <a:prstGeom prst="rect">
            <a:avLst/>
          </a:prstGeom>
        </p:spPr>
      </p:pic>
      <p:pic>
        <p:nvPicPr>
          <p:cNvPr id="10" name="Изображение 9" descr="WhatsApp Image 2023-12-14 at 01.38.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150" y="3291840"/>
            <a:ext cx="3543300" cy="2657475"/>
          </a:xfrm>
          <a:prstGeom prst="rect">
            <a:avLst/>
          </a:prstGeom>
        </p:spPr>
      </p:pic>
      <p:pic>
        <p:nvPicPr>
          <p:cNvPr id="14" name="Изображение 13" descr="WhatsApp Image 2023-12-14 at 01.38.16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850" y="3596640"/>
            <a:ext cx="3993515" cy="2995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Изображение 5" descr="dbcb32e1e9c322a611e3eedd6e3798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7325" y="1276350"/>
            <a:ext cx="4587875" cy="68580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797050" y="895985"/>
            <a:ext cx="7378065" cy="380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2000">
                <a:latin typeface="Bookman Old Style" panose="02050604050505020204" pitchFamily="18" charset="0"/>
                <a:cs typeface="Bookman Old Style" panose="02050604050505020204" pitchFamily="18" charset="0"/>
              </a:rPr>
              <a:t>8) проектировка трибуны в блендере</a:t>
            </a:r>
            <a:endParaRPr lang="ru-RU" altLang="en-US" sz="2000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pic>
        <p:nvPicPr>
          <p:cNvPr id="4" name="Изображение 3" descr="2023-12-13_21-21-27"/>
          <p:cNvPicPr>
            <a:picLocks noChangeAspect="1"/>
          </p:cNvPicPr>
          <p:nvPr/>
        </p:nvPicPr>
        <p:blipFill>
          <a:blip r:embed="rId2"/>
          <a:srcRect l="33333" t="16250" r="34818" b="34324"/>
          <a:stretch>
            <a:fillRect/>
          </a:stretch>
        </p:blipFill>
        <p:spPr>
          <a:xfrm>
            <a:off x="666750" y="1957070"/>
            <a:ext cx="4987290" cy="4353560"/>
          </a:xfrm>
          <a:prstGeom prst="rect">
            <a:avLst/>
          </a:prstGeom>
        </p:spPr>
      </p:pic>
      <p:pic>
        <p:nvPicPr>
          <p:cNvPr id="5" name="Изображение 4" descr="2023-12-13_21-21-18"/>
          <p:cNvPicPr>
            <a:picLocks noChangeAspect="1"/>
          </p:cNvPicPr>
          <p:nvPr/>
        </p:nvPicPr>
        <p:blipFill>
          <a:blip r:embed="rId3"/>
          <a:srcRect l="27526" t="19833" r="38203" b="30741"/>
          <a:stretch>
            <a:fillRect/>
          </a:stretch>
        </p:blipFill>
        <p:spPr>
          <a:xfrm>
            <a:off x="6245225" y="1957705"/>
            <a:ext cx="5946140" cy="44335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Изображение 2" descr="Снимок экрана 2023-12-13 2120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450" y="0"/>
            <a:ext cx="8560435" cy="68580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7143750" y="2762250"/>
            <a:ext cx="5461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>
                <a:solidFill>
                  <a:schemeClr val="bg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9) постановка домов на места, соединяем с трибуной</a:t>
            </a:r>
            <a:endParaRPr lang="ru-RU" altLang="en-US" sz="2400">
              <a:solidFill>
                <a:schemeClr val="bg1"/>
              </a:solidFill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3581400"/>
            <a:ext cx="3124200" cy="3276600"/>
          </a:xfrm>
          <a:prstGeom prst="rect">
            <a:avLst/>
          </a:prstGeom>
          <a:solidFill>
            <a:srgbClr val="AFA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43344" r="53628" b="515"/>
          <a:stretch>
            <a:fillRect/>
          </a:stretch>
        </p:blipFill>
        <p:spPr>
          <a:xfrm>
            <a:off x="528955" y="1276985"/>
            <a:ext cx="4367530" cy="3814445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264997" y="1276335"/>
            <a:ext cx="3076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Bookman Old Style" panose="02050604050505020204" pitchFamily="18" charset="0"/>
              </a:rPr>
              <a:t>Введение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6680" y="2259965"/>
            <a:ext cx="6082665" cy="3416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Важно сохранить то, что пришло к нам из прошлого, то, что имеет историю, особую неповторимую эстетику и уникальность. Для себя, своего самосознания, для преемственности поколений, для сохранения красоты прошлого. </a:t>
            </a:r>
            <a:endParaRPr lang="ru-RU" dirty="0" smtClean="0">
              <a:effectLst/>
              <a:latin typeface="Bookman Old Style" panose="02050604050505020204" pitchFamily="18" charset="0"/>
            </a:endParaRPr>
          </a:p>
          <a:p>
            <a:r>
              <a:rPr lang="ru-RU" dirty="0" smtClean="0">
                <a:latin typeface="Bookman Old Style" panose="02050604050505020204" pitchFamily="18" charset="0"/>
              </a:rPr>
              <a:t>В связи с этим у меня возникла идея создания макета архитектурного памятника старого </a:t>
            </a:r>
            <a:r>
              <a:rPr lang="ru-RU" dirty="0" err="1" smtClean="0">
                <a:latin typeface="Bookman Old Style" panose="02050604050505020204" pitchFamily="18" charset="0"/>
              </a:rPr>
              <a:t>Бердигестяха</a:t>
            </a:r>
            <a:r>
              <a:rPr lang="ru-RU" dirty="0" smtClean="0">
                <a:latin typeface="Bookman Old Style" panose="02050604050505020204" pitchFamily="18" charset="0"/>
              </a:rPr>
              <a:t>, на территории исторического квартала. Проект позволит сохранить и передать архитектурную историю и культуру села, а также понять, как развивалось его пространство со временем.</a:t>
            </a:r>
            <a:endParaRPr lang="ru-RU" dirty="0" smtClean="0">
              <a:effectLst/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649074" y="-1"/>
            <a:ext cx="219075" cy="2905125"/>
          </a:xfrm>
          <a:prstGeom prst="rect">
            <a:avLst/>
          </a:prstGeom>
          <a:solidFill>
            <a:srgbClr val="9B8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 flipV="1">
            <a:off x="528707" y="1276350"/>
            <a:ext cx="23094" cy="4962525"/>
          </a:xfrm>
          <a:prstGeom prst="line">
            <a:avLst/>
          </a:prstGeom>
          <a:ln>
            <a:solidFill>
              <a:srgbClr val="E0E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49" y="160509"/>
            <a:ext cx="443148" cy="38687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323974" y="6336742"/>
            <a:ext cx="9382125" cy="85333"/>
          </a:xfrm>
          <a:prstGeom prst="rect">
            <a:avLst/>
          </a:prstGeom>
          <a:solidFill>
            <a:srgbClr val="AFA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85106a279f1792cab48f7bc9dda8a9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0920" y="132080"/>
            <a:ext cx="4739005" cy="6593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685" y="1382395"/>
            <a:ext cx="779843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Bookman Old Style" panose="02050604050505020204" pitchFamily="18" charset="0"/>
              </a:rPr>
              <a:t>Данный </a:t>
            </a:r>
            <a:r>
              <a:rPr lang="ru-RU" sz="2000" dirty="0">
                <a:latin typeface="Bookman Old Style" panose="02050604050505020204" pitchFamily="18" charset="0"/>
              </a:rPr>
              <a:t>проект даст возможность подрастающему поколению:</a:t>
            </a:r>
            <a:endParaRPr lang="ru-RU" sz="2000" dirty="0" smtClean="0">
              <a:effectLst/>
              <a:latin typeface="Bookman Old Style" panose="02050604050505020204" pitchFamily="18" charset="0"/>
            </a:endParaRPr>
          </a:p>
          <a:p>
            <a:r>
              <a:rPr lang="ru-RU" sz="2000" dirty="0">
                <a:latin typeface="Bookman Old Style" panose="02050604050505020204" pitchFamily="18" charset="0"/>
              </a:rPr>
              <a:t>- узнать и открыть для себя историю становления и развития нашего села, сравнить на сколько время ее преобразовало в то каким мы его видим сейчас</a:t>
            </a:r>
            <a:endParaRPr lang="ru-RU" sz="2000" dirty="0">
              <a:latin typeface="Bookman Old Style" panose="02050604050505020204" pitchFamily="18" charset="0"/>
            </a:endParaRPr>
          </a:p>
          <a:p>
            <a:endParaRPr lang="ru-RU" sz="2000" dirty="0" smtClean="0">
              <a:effectLst/>
              <a:latin typeface="Bookman Old Style" panose="02050604050505020204" pitchFamily="18" charset="0"/>
            </a:endParaRPr>
          </a:p>
          <a:p>
            <a:r>
              <a:rPr lang="ru-RU" sz="2000" dirty="0">
                <a:latin typeface="Bookman Old Style" panose="02050604050505020204" pitchFamily="18" charset="0"/>
              </a:rPr>
              <a:t> -развитию патриотизма, любви к родине, духовности, повысить интерес к истории родного края, бережному отношению к окружающему, к толерантности. </a:t>
            </a:r>
            <a:endParaRPr lang="ru-RU" sz="2000" dirty="0">
              <a:latin typeface="Bookman Old Style" panose="02050604050505020204" pitchFamily="18" charset="0"/>
            </a:endParaRPr>
          </a:p>
          <a:p>
            <a:endParaRPr lang="ru-RU" sz="2000" dirty="0" smtClean="0">
              <a:effectLst/>
              <a:latin typeface="Bookman Old Style" panose="02050604050505020204" pitchFamily="18" charset="0"/>
            </a:endParaRPr>
          </a:p>
          <a:p>
            <a:r>
              <a:rPr lang="ru-RU" sz="2000" dirty="0">
                <a:latin typeface="Bookman Old Style" panose="02050604050505020204" pitchFamily="18" charset="0"/>
              </a:rPr>
              <a:t>А для жителей старшего возраста станет приятным воспоминанием, своего детства и юности. Актуальность также обусловлена тем, что знание истории своего края, его прошлого помогает лучше оценить настоящее и понять, что нас ждёт в будущем. </a:t>
            </a:r>
            <a:r>
              <a:rPr lang="ru-RU" sz="1600" dirty="0">
                <a:latin typeface="Bookman Old Style" panose="02050604050505020204" pitchFamily="18" charset="0"/>
              </a:rPr>
              <a:t> </a:t>
            </a:r>
            <a:endParaRPr lang="ru-RU" sz="1600" dirty="0" smtClean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1695" y="249019"/>
            <a:ext cx="48291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Bookman Old Style" panose="02050604050505020204" pitchFamily="18" charset="0"/>
                <a:cs typeface="Bookman Old Style" panose="02050604050505020204" pitchFamily="18" charset="0"/>
              </a:rPr>
              <a:t>Актуальность</a:t>
            </a:r>
            <a:r>
              <a:rPr lang="ru-RU" sz="3200" dirty="0" smtClean="0">
                <a:latin typeface="Bookman Old Style" panose="02050604050505020204" pitchFamily="18" charset="0"/>
                <a:cs typeface="Bookman Old Style" panose="02050604050505020204" pitchFamily="18" charset="0"/>
              </a:rPr>
              <a:t> проекта</a:t>
            </a:r>
            <a:r>
              <a:rPr lang="ru-RU" sz="3200" dirty="0" smtClean="0"/>
              <a:t>.</a:t>
            </a:r>
            <a:endParaRPr lang="ru-RU" sz="3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-230505" y="945515"/>
            <a:ext cx="7573010" cy="80645"/>
          </a:xfrm>
          <a:prstGeom prst="rect">
            <a:avLst/>
          </a:prstGeom>
          <a:solidFill>
            <a:srgbClr val="B4938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dbcb32e1e9c322a611e3eedd6e3798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4125" y="1096010"/>
            <a:ext cx="4587875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10175" y="1096208"/>
            <a:ext cx="6082559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Bookman Old Style" panose="02050604050505020204" pitchFamily="18" charset="0"/>
                <a:cs typeface="Bookman Old Style" panose="02050604050505020204" pitchFamily="18" charset="0"/>
              </a:rPr>
              <a:t>Цель проекта:</a:t>
            </a:r>
            <a:endParaRPr lang="ru-RU" sz="2400" dirty="0" smtClean="0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pPr algn="r"/>
            <a:endParaRPr lang="ru-RU" sz="2400" dirty="0" smtClean="0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pPr algn="r"/>
            <a:r>
              <a:rPr lang="ru-RU" sz="2000" dirty="0" smtClean="0">
                <a:latin typeface="Bookman Old Style" panose="02050604050505020204" pitchFamily="18" charset="0"/>
                <a:cs typeface="Bookman Old Style" panose="02050604050505020204" pitchFamily="18" charset="0"/>
              </a:rPr>
              <a:t> создание диорамы «Старый </a:t>
            </a:r>
            <a:r>
              <a:rPr lang="ru-RU" sz="2000" dirty="0" err="1" smtClean="0">
                <a:latin typeface="Bookman Old Style" panose="02050604050505020204" pitchFamily="18" charset="0"/>
                <a:cs typeface="Bookman Old Style" panose="02050604050505020204" pitchFamily="18" charset="0"/>
              </a:rPr>
              <a:t>Бердигестях</a:t>
            </a:r>
            <a:r>
              <a:rPr lang="ru-RU" sz="2000" dirty="0" smtClean="0">
                <a:latin typeface="Bookman Old Style" panose="02050604050505020204" pitchFamily="18" charset="0"/>
                <a:cs typeface="Bookman Old Style" panose="02050604050505020204" pitchFamily="18" charset="0"/>
              </a:rPr>
              <a:t>» </a:t>
            </a:r>
            <a:r>
              <a:rPr lang="ru-RU" sz="2000" dirty="0" smtClean="0">
                <a:latin typeface="Bookman Old Style" panose="02050604050505020204" pitchFamily="18" charset="0"/>
              </a:rPr>
              <a:t> </a:t>
            </a:r>
            <a:endParaRPr lang="ru-RU" sz="2000" dirty="0" smtClean="0">
              <a:effectLst/>
              <a:latin typeface="Bookman Old Style" panose="02050604050505020204" pitchFamily="18" charset="0"/>
            </a:endParaRPr>
          </a:p>
          <a:p>
            <a:pPr algn="r"/>
            <a:endParaRPr lang="ru-RU" sz="2000" dirty="0" smtClean="0">
              <a:effectLst/>
              <a:latin typeface="Bookman Old Style" panose="020506040505050202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 flipV="1">
            <a:off x="528707" y="1276350"/>
            <a:ext cx="23094" cy="4962525"/>
          </a:xfrm>
          <a:prstGeom prst="line">
            <a:avLst/>
          </a:prstGeom>
          <a:ln>
            <a:solidFill>
              <a:srgbClr val="E0E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49" y="160509"/>
            <a:ext cx="443148" cy="38687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28955" y="2313940"/>
            <a:ext cx="8221345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sz="2000" dirty="0" smtClean="0">
                <a:latin typeface="Bookman Old Style" panose="02050604050505020204" pitchFamily="18" charset="0"/>
                <a:sym typeface="+mn-ea"/>
              </a:rPr>
              <a:t>Задачи проекта:</a:t>
            </a:r>
            <a:endParaRPr lang="ru-RU" sz="2000" dirty="0" smtClean="0">
              <a:latin typeface="Bookman Old Style" panose="02050604050505020204" pitchFamily="18" charset="0"/>
              <a:sym typeface="+mn-ea"/>
            </a:endParaRPr>
          </a:p>
          <a:p>
            <a:endParaRPr lang="ru-RU" sz="2000" dirty="0" smtClean="0">
              <a:latin typeface="Bookman Old Style" panose="02050604050505020204" pitchFamily="18" charset="0"/>
            </a:endParaRPr>
          </a:p>
          <a:p>
            <a:r>
              <a:rPr lang="ru-RU" sz="2000" dirty="0" smtClean="0">
                <a:latin typeface="Bookman Old Style" panose="02050604050505020204" pitchFamily="18" charset="0"/>
                <a:sym typeface="+mn-ea"/>
              </a:rPr>
              <a:t>-  Изучение литературно- краеведческих источников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r>
              <a:rPr lang="ru-RU" sz="2000" dirty="0" smtClean="0">
                <a:latin typeface="Bookman Old Style" panose="02050604050505020204" pitchFamily="18" charset="0"/>
                <a:sym typeface="+mn-ea"/>
              </a:rPr>
              <a:t>-  Сбор и изучение фотоматериала по теме проекта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r>
              <a:rPr lang="ru-RU" sz="2000" dirty="0" smtClean="0">
                <a:latin typeface="Bookman Old Style" panose="02050604050505020204" pitchFamily="18" charset="0"/>
                <a:sym typeface="+mn-ea"/>
              </a:rPr>
              <a:t>- Создание эскиза будущей диорамы с масштабированием и соотношением с реальными размерами зданий прошлого столетия. 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r>
              <a:rPr lang="ru-RU" sz="2000" dirty="0" smtClean="0">
                <a:latin typeface="Bookman Old Style" panose="02050604050505020204" pitchFamily="18" charset="0"/>
                <a:sym typeface="+mn-ea"/>
              </a:rPr>
              <a:t>- Разработка электронного варианта в графическом редакторе «Блендер» 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r>
              <a:rPr lang="ru-RU" sz="2000" dirty="0" smtClean="0">
                <a:latin typeface="Bookman Old Style" panose="02050604050505020204" pitchFamily="18" charset="0"/>
                <a:sym typeface="+mn-ea"/>
              </a:rPr>
              <a:t>- Создание диорамы «Старый </a:t>
            </a:r>
            <a:r>
              <a:rPr lang="ru-RU" sz="2000" dirty="0" err="1" smtClean="0">
                <a:latin typeface="Bookman Old Style" panose="02050604050505020204" pitchFamily="18" charset="0"/>
                <a:sym typeface="+mn-ea"/>
              </a:rPr>
              <a:t>Бердигестях</a:t>
            </a:r>
            <a:r>
              <a:rPr lang="ru-RU" sz="2000" dirty="0" smtClean="0">
                <a:latin typeface="Bookman Old Style" panose="02050604050505020204" pitchFamily="18" charset="0"/>
                <a:sym typeface="+mn-ea"/>
              </a:rPr>
              <a:t>»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endParaRPr lang="ru-RU" sz="2000" dirty="0" smtClean="0">
              <a:latin typeface="Bookman Old Style" panose="02050604050505020204" pitchFamily="18" charset="0"/>
            </a:endParaRPr>
          </a:p>
          <a:p>
            <a:endParaRPr lang="ru-RU" dirty="0"/>
          </a:p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49350" y="-349250"/>
            <a:ext cx="279400" cy="7378700"/>
          </a:xfrm>
          <a:prstGeom prst="rect">
            <a:avLst/>
          </a:prstGeom>
          <a:solidFill>
            <a:srgbClr val="AFA8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247640" y="1142365"/>
            <a:ext cx="6396355" cy="4337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Горный улус был основан в 25 июня 1931 году постановлением ЯЦИК из земель и наслегов Западно-</a:t>
            </a:r>
            <a:r>
              <a:rPr lang="ru-RU" sz="2400" dirty="0" err="1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Кангаласского</a:t>
            </a:r>
            <a:r>
              <a:rPr lang="ru-RU" sz="2400" dirty="0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 и </a:t>
            </a:r>
            <a:r>
              <a:rPr lang="ru-RU" sz="2400" dirty="0" err="1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Намского</a:t>
            </a:r>
            <a:r>
              <a:rPr lang="ru-RU" sz="2400" dirty="0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 районов. С этой даты начинается история нового административного улуса. К этому времени в республике шло объединение частных хозяйств в колхозы. Строятся школа, первая больница. Позднее, в 1940 году, образованный за счет разукрупнения 2-го </a:t>
            </a:r>
            <a:r>
              <a:rPr lang="ru-RU" sz="2400" dirty="0" err="1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Одунинского</a:t>
            </a:r>
            <a:r>
              <a:rPr lang="ru-RU" sz="2400" dirty="0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 и </a:t>
            </a:r>
            <a:r>
              <a:rPr lang="ru-RU" sz="2400" dirty="0" err="1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Мытахского</a:t>
            </a:r>
            <a:r>
              <a:rPr lang="ru-RU" sz="2400" dirty="0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 наслегов </a:t>
            </a:r>
            <a:r>
              <a:rPr lang="ru-RU" sz="2400" dirty="0" err="1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Бердигестяхский</a:t>
            </a:r>
            <a:r>
              <a:rPr lang="ru-RU" sz="2400" dirty="0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 наслег становится улусным центром. История строительства в </a:t>
            </a:r>
            <a:r>
              <a:rPr lang="ru-RU" sz="2400" dirty="0" err="1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Бердигестяхе</a:t>
            </a:r>
            <a:r>
              <a:rPr lang="ru-RU" sz="2400" dirty="0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, то как менялся облик села, проходит параллельно с историей нашего улуса и наслега.  </a:t>
            </a:r>
            <a:endParaRPr lang="ru-RU" sz="2400" dirty="0">
              <a:solidFill>
                <a:schemeClr val="bg1"/>
              </a:solidFill>
              <a:latin typeface="Candara Light" panose="020E0502030303020204" pitchFamily="34" charset="0"/>
              <a:cs typeface="Candara Light" panose="020E0502030303020204" pitchFamily="34" charset="0"/>
            </a:endParaRPr>
          </a:p>
          <a:p>
            <a:endParaRPr lang="ru-RU" sz="2400" dirty="0">
              <a:solidFill>
                <a:schemeClr val="bg1"/>
              </a:solidFill>
              <a:latin typeface="Candara Light" panose="020E0502030303020204" pitchFamily="34" charset="0"/>
              <a:cs typeface="Candara Light" panose="020E0502030303020204" pitchFamily="34" charset="0"/>
            </a:endParaRPr>
          </a:p>
        </p:txBody>
      </p:sp>
      <p:pic>
        <p:nvPicPr>
          <p:cNvPr id="4" name="Изображение 3" descr="IMG_1035-23-07-19-05-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515" y="723265"/>
            <a:ext cx="4810125" cy="2705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" y="3008630"/>
            <a:ext cx="3441700" cy="2601595"/>
          </a:xfrm>
          <a:prstGeom prst="rect">
            <a:avLst/>
          </a:prstGeom>
          <a:ln>
            <a:solidFill>
              <a:srgbClr val="B4938F"/>
            </a:solidFill>
          </a:ln>
        </p:spPr>
      </p:pic>
      <p:sp>
        <p:nvSpPr>
          <p:cNvPr id="6" name="Текстовое поле 5"/>
          <p:cNvSpPr txBox="1"/>
          <p:nvPr/>
        </p:nvSpPr>
        <p:spPr>
          <a:xfrm>
            <a:off x="6534150" y="32385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600" b="1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О горном улусе</a:t>
            </a:r>
            <a:endParaRPr lang="ru-RU" altLang="en-US" sz="3600" b="1">
              <a:solidFill>
                <a:schemeClr val="bg1"/>
              </a:solidFill>
              <a:latin typeface="Candara Light" panose="020E0502030303020204" pitchFamily="34" charset="0"/>
              <a:cs typeface="Candara Light" panose="020E0502030303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e08202711e0338fcfe2a94ffbe5ec2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540" y="910590"/>
            <a:ext cx="484695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78175" y="910590"/>
            <a:ext cx="865822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latin typeface="Bookman Old Style" panose="02050604050505020204" pitchFamily="18" charset="0"/>
              </a:rPr>
              <a:t>Диорама - это лентообразная, изогнутая полукругом живописная картина с передним предметным планом (сооружения, реальные и бутафорские предметы). Также вид живописи с нанесением изображения на просвечивающую поверхность. В настоящее время термин диорама используется для обозначения аналога панорамы, занимающую часть окружности. В первой половине XIX века диорама являлась самостоятельным направлением. Диораму можно считать непосредственным предшественником кинематографа</a:t>
            </a:r>
            <a:endParaRPr lang="ru-RU" sz="2000" dirty="0">
              <a:latin typeface="Bookman Old Style" panose="02050604050505020204" pitchFamily="18" charset="0"/>
            </a:endParaRPr>
          </a:p>
          <a:p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45795" y="1798320"/>
            <a:ext cx="1968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>
                <a:latin typeface="Bookman Old Style" panose="02050604050505020204" pitchFamily="18" charset="0"/>
                <a:cs typeface="Bookman Old Style" panose="02050604050505020204" pitchFamily="18" charset="0"/>
              </a:rPr>
              <a:t>Диорама</a:t>
            </a:r>
            <a:endParaRPr lang="ru-RU" altLang="en-US" sz="2800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9025" y="196215"/>
            <a:ext cx="485965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Bookman Old Style" panose="02050604050505020204" pitchFamily="18" charset="0"/>
                <a:cs typeface="Bookman Old Style" panose="02050604050505020204" pitchFamily="18" charset="0"/>
              </a:rPr>
              <a:t>План реализации проекта</a:t>
            </a:r>
            <a:endParaRPr lang="ru-RU" sz="2800" dirty="0" smtClean="0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endParaRPr lang="ru-RU" sz="2800" dirty="0" smtClean="0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1000" y="1380748"/>
            <a:ext cx="91059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+mj-lt"/>
              <a:buAutoNum type="arabicParenR"/>
            </a:pPr>
            <a:r>
              <a:rPr lang="ru-RU" sz="2000" dirty="0" smtClean="0">
                <a:latin typeface="Bookman Old Style" panose="02050604050505020204" pitchFamily="18" charset="0"/>
                <a:cs typeface="Bookman Old Style" panose="02050604050505020204" pitchFamily="18" charset="0"/>
              </a:rPr>
              <a:t>Сбор материалов </a:t>
            </a:r>
            <a:r>
              <a:rPr lang="ru-RU" sz="2000" dirty="0">
                <a:latin typeface="Bookman Old Style" panose="02050604050505020204" pitchFamily="18" charset="0"/>
                <a:cs typeface="Bookman Old Style" panose="02050604050505020204" pitchFamily="18" charset="0"/>
              </a:rPr>
              <a:t>(работа в библиотеке, интернет). </a:t>
            </a:r>
            <a:endParaRPr lang="ru-RU" sz="2000" dirty="0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7240" y="2143760"/>
            <a:ext cx="92995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Bookman Old Style" panose="02050604050505020204" pitchFamily="18" charset="0"/>
                <a:cs typeface="Bookman Old Style" panose="02050604050505020204" pitchFamily="18" charset="0"/>
              </a:rPr>
              <a:t>2)</a:t>
            </a:r>
            <a:r>
              <a:rPr lang="ru-RU" sz="2000" dirty="0">
                <a:latin typeface="Bookman Old Style" panose="02050604050505020204" pitchFamily="18" charset="0"/>
                <a:cs typeface="Bookman Old Style" panose="02050604050505020204" pitchFamily="18" charset="0"/>
              </a:rPr>
              <a:t> Анализ, подведение результатов работы.  Изучение собранных материалов.  Работа над материалами.</a:t>
            </a:r>
            <a:endParaRPr lang="ru-RU" sz="2000" dirty="0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5690" y="3368675"/>
            <a:ext cx="84112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Bookman Old Style" panose="02050604050505020204" pitchFamily="18" charset="0"/>
                <a:cs typeface="Bookman Old Style" panose="02050604050505020204" pitchFamily="18" charset="0"/>
              </a:rPr>
              <a:t>3)</a:t>
            </a:r>
            <a:r>
              <a:rPr lang="ru-RU" sz="2000" dirty="0">
                <a:latin typeface="Bookman Old Style" panose="02050604050505020204" pitchFamily="18" charset="0"/>
                <a:cs typeface="Bookman Old Style" panose="02050604050505020204" pitchFamily="18" charset="0"/>
              </a:rPr>
              <a:t> Эскиз будущего диорамы с масштабированием и соотношением с реальными размерами зданий. </a:t>
            </a:r>
            <a:r>
              <a:rPr lang="ru-RU" sz="2000" dirty="0" smtClean="0">
                <a:latin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endParaRPr lang="ru-RU" sz="2000" dirty="0" smtClean="0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38125" y="4443095"/>
            <a:ext cx="112388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>
                <a:latin typeface="Bookman Old Style" panose="02050604050505020204" pitchFamily="18" charset="0"/>
                <a:cs typeface="Bookman Old Style" panose="02050604050505020204" pitchFamily="18" charset="0"/>
              </a:rPr>
              <a:t>4)Работа над электронным вариантом макета диорамы, на основе собранных материалов, в графическом редакторе «Блендер»</a:t>
            </a:r>
            <a:endParaRPr lang="ru-RU" altLang="en-US" sz="2000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483350" y="5517515"/>
            <a:ext cx="52571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>
                <a:latin typeface="Bookman Old Style" panose="02050604050505020204" pitchFamily="18" charset="0"/>
                <a:cs typeface="Bookman Old Style" panose="02050604050505020204" pitchFamily="18" charset="0"/>
              </a:rPr>
              <a:t>5)Печать на 3</a:t>
            </a:r>
            <a:r>
              <a:rPr lang="en-US" altLang="ru-RU" sz="2000">
                <a:latin typeface="Bookman Old Style" panose="02050604050505020204" pitchFamily="18" charset="0"/>
                <a:cs typeface="Bookman Old Style" panose="02050604050505020204" pitchFamily="18" charset="0"/>
              </a:rPr>
              <a:t>D</a:t>
            </a:r>
            <a:r>
              <a:rPr lang="ru-RU" altLang="ru-RU" sz="2000">
                <a:latin typeface="Bookman Old Style" panose="02050604050505020204" pitchFamily="18" charset="0"/>
                <a:cs typeface="Bookman Old Style" panose="02050604050505020204" pitchFamily="18" charset="0"/>
              </a:rPr>
              <a:t> принтере </a:t>
            </a:r>
            <a:r>
              <a:rPr lang="en-US" altLang="ru-RU" sz="2000">
                <a:latin typeface="Bookman Old Style" panose="02050604050505020204" pitchFamily="18" charset="0"/>
                <a:cs typeface="Bookman Old Style" panose="02050604050505020204" pitchFamily="18" charset="0"/>
              </a:rPr>
              <a:t>Ender 2.</a:t>
            </a:r>
            <a:r>
              <a:rPr lang="ru-RU" altLang="ru-RU" sz="2000">
                <a:latin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endParaRPr lang="ru-RU" altLang="ru-RU" sz="2000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412750" y="5988050"/>
            <a:ext cx="5054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>
                <a:latin typeface="Bookman Old Style" panose="02050604050505020204" pitchFamily="18" charset="0"/>
                <a:cs typeface="Bookman Old Style" panose="02050604050505020204" pitchFamily="18" charset="0"/>
              </a:rPr>
              <a:t>6)Изготовление диорамы памятника </a:t>
            </a:r>
            <a:endParaRPr lang="ru-RU" altLang="en-US" sz="2000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07950" y="-273050"/>
            <a:ext cx="1803400" cy="1422400"/>
          </a:xfrm>
          <a:prstGeom prst="rect">
            <a:avLst/>
          </a:prstGeom>
          <a:solidFill>
            <a:srgbClr val="AFA8A0"/>
          </a:solidFill>
          <a:ln>
            <a:solidFill>
              <a:srgbClr val="554D4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10" name="Изображение 9" descr="Фотообои Лес в тумане купить на Стену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550" y="526415"/>
            <a:ext cx="2770505" cy="277050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66690" y="6407150"/>
            <a:ext cx="7188200" cy="304800"/>
          </a:xfrm>
          <a:prstGeom prst="rect">
            <a:avLst/>
          </a:prstGeom>
          <a:solidFill>
            <a:srgbClr val="AFA8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4253865" y="453961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>
                <a:latin typeface="Bookman Old Style" panose="02050604050505020204" pitchFamily="18" charset="0"/>
                <a:cs typeface="Bookman Old Style" panose="02050604050505020204" pitchFamily="18" charset="0"/>
              </a:rPr>
              <a:t>Практическое описание проекта</a:t>
            </a:r>
            <a:endParaRPr lang="ru-RU" altLang="en-US" sz="2400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pic>
        <p:nvPicPr>
          <p:cNvPr id="4" name="Изображение 3" descr="2023-12-12_20-14-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3155" y="-581660"/>
            <a:ext cx="4785360" cy="50768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33700" y="5369560"/>
            <a:ext cx="8572500" cy="675640"/>
          </a:xfrm>
          <a:prstGeom prst="rect">
            <a:avLst/>
          </a:prstGeom>
          <a:solidFill>
            <a:srgbClr val="AFA8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6" name="Изображение 5" descr="2023-12-12_20-18-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247015"/>
            <a:ext cx="7065645" cy="429260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2933700" y="5523230"/>
            <a:ext cx="6704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solidFill>
                  <a:schemeClr val="bg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1)рисовка эскиза, потом чертежа трибуны диограмы.</a:t>
            </a:r>
            <a:endParaRPr lang="ru-RU" altLang="en-US">
              <a:solidFill>
                <a:schemeClr val="bg1"/>
              </a:solidFill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5" y="3723640"/>
            <a:ext cx="2151380" cy="30010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A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3677285" y="10477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 b="1">
                <a:solidFill>
                  <a:schemeClr val="bg1"/>
                </a:solidFill>
                <a:latin typeface="Candara Light" panose="020E0502030303020204" pitchFamily="34" charset="0"/>
                <a:cs typeface="Candara Light" panose="020E0502030303020204" pitchFamily="34" charset="0"/>
              </a:rPr>
              <a:t>2) Сбор информации</a:t>
            </a:r>
            <a:endParaRPr lang="ru-RU" altLang="en-US" sz="2800" b="1">
              <a:solidFill>
                <a:schemeClr val="bg1"/>
              </a:solidFill>
              <a:latin typeface="Candara Light" panose="020E0502030303020204" pitchFamily="34" charset="0"/>
              <a:cs typeface="Candara Light" panose="020E0502030303020204" pitchFamily="34" charset="0"/>
            </a:endParaRPr>
          </a:p>
        </p:txBody>
      </p:sp>
      <p:pic>
        <p:nvPicPr>
          <p:cNvPr id="4" name="Изображение 3" descr="Сканировать10009"/>
          <p:cNvPicPr>
            <a:picLocks noChangeAspect="1"/>
          </p:cNvPicPr>
          <p:nvPr/>
        </p:nvPicPr>
        <p:blipFill>
          <a:blip r:embed="rId1"/>
          <a:srcRect l="20846" t="9358" r="25529" b="13750"/>
          <a:stretch>
            <a:fillRect/>
          </a:stretch>
        </p:blipFill>
        <p:spPr>
          <a:xfrm rot="5400000">
            <a:off x="1600835" y="-184150"/>
            <a:ext cx="1988185" cy="403352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799330" y="1325245"/>
            <a:ext cx="32270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solidFill>
                  <a:schemeClr val="bg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Чертеж 2-хквартирного дома.</a:t>
            </a:r>
            <a:endParaRPr lang="ru-RU" altLang="en-US">
              <a:solidFill>
                <a:schemeClr val="bg1"/>
              </a:solidFill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r>
              <a:rPr lang="ru-RU" altLang="en-US">
                <a:solidFill>
                  <a:schemeClr val="bg1"/>
                </a:solidFill>
                <a:latin typeface="Bookman Old Style" panose="02050604050505020204" pitchFamily="18" charset="0"/>
                <a:cs typeface="Bookman Old Style" panose="02050604050505020204" pitchFamily="18" charset="0"/>
              </a:rPr>
              <a:t>коврова 8.</a:t>
            </a:r>
            <a:endParaRPr lang="ru-RU" altLang="en-US">
              <a:solidFill>
                <a:schemeClr val="bg1"/>
              </a:solidFill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pic>
        <p:nvPicPr>
          <p:cNvPr id="6" name="Изображение 5" descr="2023-12-14"/>
          <p:cNvPicPr>
            <a:picLocks noChangeAspect="1"/>
          </p:cNvPicPr>
          <p:nvPr/>
        </p:nvPicPr>
        <p:blipFill>
          <a:blip r:embed="rId2"/>
          <a:srcRect l="45365" t="51618" r="31094" b="23137"/>
          <a:stretch>
            <a:fillRect/>
          </a:stretch>
        </p:blipFill>
        <p:spPr>
          <a:xfrm>
            <a:off x="8408035" y="838835"/>
            <a:ext cx="2870200" cy="1635125"/>
          </a:xfrm>
          <a:prstGeom prst="rect">
            <a:avLst/>
          </a:prstGeom>
        </p:spPr>
      </p:pic>
      <p:pic>
        <p:nvPicPr>
          <p:cNvPr id="3074" name="Picture 2" descr="C:\Users\Admin\Desktop\Федорова Полина\7b99f8e0-482e-474e-b15f-3a1b107b5579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t="26825" r="6800" b="16157"/>
          <a:stretch>
            <a:fillRect/>
          </a:stretch>
        </p:blipFill>
        <p:spPr bwMode="auto">
          <a:xfrm>
            <a:off x="228025" y="3038917"/>
            <a:ext cx="5011228" cy="246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Федорова Полина\f13b89a4-479c-4032-9955-178cc71435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7" b="11365"/>
          <a:stretch>
            <a:fillRect/>
          </a:stretch>
        </p:blipFill>
        <p:spPr bwMode="auto">
          <a:xfrm>
            <a:off x="7192888" y="2977525"/>
            <a:ext cx="3522379" cy="253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овое поле 8"/>
          <p:cNvSpPr txBox="1"/>
          <p:nvPr/>
        </p:nvSpPr>
        <p:spPr>
          <a:xfrm>
            <a:off x="391160" y="5659120"/>
            <a:ext cx="82194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Здание туберкулезного диспансера введено в эксплуатацию  в 1957 году. В эти годы построены жилые дома по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ул.Гагарина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Эти дома имеют  интересные наличники окон.</a:t>
            </a:r>
            <a:endParaRPr lang="ru-RU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4328</Words>
  <Application>WPS Presentation</Application>
  <PresentationFormat>Широкоэкранный</PresentationFormat>
  <Paragraphs>113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2" baseType="lpstr">
      <vt:lpstr>Arial</vt:lpstr>
      <vt:lpstr>SimSun</vt:lpstr>
      <vt:lpstr>Wingdings</vt:lpstr>
      <vt:lpstr>Courier New</vt:lpstr>
      <vt:lpstr>Candara Light</vt:lpstr>
      <vt:lpstr>Bookman Old Style</vt:lpstr>
      <vt:lpstr>Calibri</vt:lpstr>
      <vt:lpstr>Microsoft YaHei</vt:lpstr>
      <vt:lpstr>Arial Unicode MS</vt:lpstr>
      <vt:lpstr>Calibri Light</vt:lpstr>
      <vt:lpstr>Bahnschrift</vt:lpstr>
      <vt:lpstr>Bahnschrift Light</vt:lpstr>
      <vt:lpstr>Bahnschrift SemiBold SemiConden</vt:lpstr>
      <vt:lpstr>Corbel Light</vt:lpstr>
      <vt:lpstr>Comic Sans MS</vt:lpstr>
      <vt:lpstr>Constantia</vt:lpstr>
      <vt:lpstr>Franklin Gothic Heavy</vt:lpstr>
      <vt:lpstr>Cambria Math</vt:lpstr>
      <vt:lpstr>Modern No. 20</vt:lpstr>
      <vt:lpstr>Times New Roman</vt:lpstr>
      <vt:lpstr>Microsoft JhengHei Light</vt:lpstr>
      <vt:lpstr>Sitka Subheading</vt:lpstr>
      <vt:lpstr>Swis721 WGL4 BT</vt:lpstr>
      <vt:lpstr>Sitka Small</vt:lpstr>
      <vt:lpstr>Тема Office</vt:lpstr>
      <vt:lpstr>Старый Бердигестях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Старый Бердигестях</dc:title>
  <dc:creator>Сайдыы Суола</dc:creator>
  <cp:lastModifiedBy>WPS_1678949016</cp:lastModifiedBy>
  <cp:revision>11</cp:revision>
  <dcterms:created xsi:type="dcterms:W3CDTF">2023-12-13T06:31:00Z</dcterms:created>
  <dcterms:modified xsi:type="dcterms:W3CDTF">2023-12-13T18:11:00Z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56DA53AF0F7E430885826A8CBEEFED68_13</vt:lpwstr>
  </property>
  <property fmtid="{D5CDD505-2E9C-101B-9397-08002B2CF9AE}" pid="3" name="KSOProductBuildVer">
    <vt:lpwstr>1049-12.2.0.13359</vt:lpwstr>
  </property>
</Properties>
</file>