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44C3"/>
    <a:srgbClr val="D38717"/>
    <a:srgbClr val="2E03E5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0" autoAdjust="0"/>
  </p:normalViewPr>
  <p:slideViewPr>
    <p:cSldViewPr snapToGrid="0">
      <p:cViewPr varScale="1">
        <p:scale>
          <a:sx n="91" d="100"/>
          <a:sy n="91" d="100"/>
        </p:scale>
        <p:origin x="28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40079-F433-4FDB-B813-B2330E93D2D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D28CB-E3ED-4BF8-9DAE-406365164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82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18F-46BE-48B1-9CC4-4B9FD87002C6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4DFD-5936-4952-808A-61C82FF3E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8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18F-46BE-48B1-9CC4-4B9FD87002C6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4DFD-5936-4952-808A-61C82FF3E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1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18F-46BE-48B1-9CC4-4B9FD87002C6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4DFD-5936-4952-808A-61C82FF3E7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1874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18F-46BE-48B1-9CC4-4B9FD87002C6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4DFD-5936-4952-808A-61C82FF3E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678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18F-46BE-48B1-9CC4-4B9FD87002C6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4DFD-5936-4952-808A-61C82FF3E7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904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18F-46BE-48B1-9CC4-4B9FD87002C6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4DFD-5936-4952-808A-61C82FF3E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993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18F-46BE-48B1-9CC4-4B9FD87002C6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4DFD-5936-4952-808A-61C82FF3E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31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18F-46BE-48B1-9CC4-4B9FD87002C6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4DFD-5936-4952-808A-61C82FF3E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52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18F-46BE-48B1-9CC4-4B9FD87002C6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4DFD-5936-4952-808A-61C82FF3E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18F-46BE-48B1-9CC4-4B9FD87002C6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4DFD-5936-4952-808A-61C82FF3E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9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18F-46BE-48B1-9CC4-4B9FD87002C6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4DFD-5936-4952-808A-61C82FF3E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18F-46BE-48B1-9CC4-4B9FD87002C6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4DFD-5936-4952-808A-61C82FF3E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18F-46BE-48B1-9CC4-4B9FD87002C6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4DFD-5936-4952-808A-61C82FF3E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89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18F-46BE-48B1-9CC4-4B9FD87002C6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4DFD-5936-4952-808A-61C82FF3E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4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18F-46BE-48B1-9CC4-4B9FD87002C6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4DFD-5936-4952-808A-61C82FF3E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65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18F-46BE-48B1-9CC4-4B9FD87002C6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4DFD-5936-4952-808A-61C82FF3E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3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BB18F-46BE-48B1-9CC4-4B9FD87002C6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824DFD-5936-4952-808A-61C82FF3E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9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844" y="968991"/>
            <a:ext cx="8807859" cy="308078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 по английскому языку</a:t>
            </a:r>
            <a:b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учеников 5ых классов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3371" y="4309084"/>
            <a:ext cx="6801638" cy="16413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Иванникова Наталья Владимировна</a:t>
            </a:r>
          </a:p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учитель средней школы № 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507B9-6D74-173C-14FA-2E2A01C7C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509" y="172871"/>
            <a:ext cx="5259443" cy="1150961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en-US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11. </a:t>
            </a: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Отгадайте загадки</a:t>
            </a:r>
            <a:r>
              <a:rPr lang="en-US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36728" y="1481710"/>
            <a:ext cx="1132764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 I’m tall and green, I’m in the garden </a:t>
            </a:r>
            <a:r>
              <a:rPr lang="ru-RU" sz="2800" dirty="0">
                <a:solidFill>
                  <a:srgbClr val="2626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 It does not have legs, but It goes</a:t>
            </a:r>
            <a:r>
              <a:rPr lang="ru-RU" sz="2800" dirty="0">
                <a:solidFill>
                  <a:srgbClr val="2626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…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I have got four legs but I can’t walk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…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Two brothers, but they don’t see each other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 It’s white, cold and sweet. All children like it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…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 Five sons with one name 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 It gives us milk and butter too. It’s very kind and likes to moo 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https://thypix.com/wp-content/uploads/2021/04/tree-clipart-transparent-13-768x8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0878" y="1129803"/>
            <a:ext cx="851619" cy="903736"/>
          </a:xfrm>
          <a:prstGeom prst="rect">
            <a:avLst/>
          </a:prstGeom>
          <a:noFill/>
        </p:spPr>
      </p:pic>
      <p:pic>
        <p:nvPicPr>
          <p:cNvPr id="30725" name="Picture 5" descr="https://gas-kvas.com/uploads/posts/2023-02/1676415158_gas-kvas-com-p-vremya-detskii-risunok-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1512" y="2047163"/>
            <a:ext cx="740481" cy="734002"/>
          </a:xfrm>
          <a:prstGeom prst="rect">
            <a:avLst/>
          </a:prstGeom>
          <a:noFill/>
        </p:spPr>
      </p:pic>
      <p:pic>
        <p:nvPicPr>
          <p:cNvPr id="30727" name="Picture 7" descr="https://drasler.ru/wp-content/uploads/2019/05/%D0%9A%D0%B0%D1%80%D1%82%D0%B8%D0%BD%D0%BA%D0%B0-%D0%B4%D0%BB%D1%8F-%D0%B4%D0%B5%D1%82%D0%B5%D0%B9-%D1%81%D1%82%D1%83%D0%BB-%D0%BD%D0%B0-%D0%BF%D1%80%D0%BE%D0%B7%D1%80%D0%B0%D1%87%D0%BD%D0%BE%D0%BC-%D1%84%D0%BE%D0%BD%D0%B5-%D1%81%D0%B1%D0%BE%D1%80%D0%BA%D0%B0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4824" y="2308414"/>
            <a:ext cx="1542198" cy="1042845"/>
          </a:xfrm>
          <a:prstGeom prst="rect">
            <a:avLst/>
          </a:prstGeom>
          <a:noFill/>
        </p:spPr>
      </p:pic>
      <p:pic>
        <p:nvPicPr>
          <p:cNvPr id="30729" name="Picture 9" descr="https://gas-kvas.com/uploads/posts/2023-03/1678089686_gas-kvas-com-p-krasivie-glaza-risunok-na-prozrachnom-fone-1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3564" y="3454465"/>
            <a:ext cx="1392071" cy="557976"/>
          </a:xfrm>
          <a:prstGeom prst="rect">
            <a:avLst/>
          </a:prstGeom>
          <a:noFill/>
        </p:spPr>
      </p:pic>
      <p:pic>
        <p:nvPicPr>
          <p:cNvPr id="30733" name="Picture 13" descr="https://txtooo.ru/upload/iblock/295/2953e764a659095f5a6c1a30f687f84a.png"/>
          <p:cNvPicPr>
            <a:picLocks noChangeAspect="1" noChangeArrowheads="1"/>
          </p:cNvPicPr>
          <p:nvPr/>
        </p:nvPicPr>
        <p:blipFill>
          <a:blip r:embed="rId6" cstate="print"/>
          <a:srcRect l="24974" b="51651"/>
          <a:stretch>
            <a:fillRect/>
          </a:stretch>
        </p:blipFill>
        <p:spPr bwMode="auto">
          <a:xfrm>
            <a:off x="7758783" y="4105871"/>
            <a:ext cx="1808298" cy="971095"/>
          </a:xfrm>
          <a:prstGeom prst="rect">
            <a:avLst/>
          </a:prstGeom>
          <a:noFill/>
        </p:spPr>
      </p:pic>
      <p:pic>
        <p:nvPicPr>
          <p:cNvPr id="30735" name="Picture 15" descr="https://papik.pro/uploads/posts/2023-01/1675148046_papik-pro-p-risunok-otpechatok-nozhek-i-ruchek-malishe-1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2497" y="4723627"/>
            <a:ext cx="1197109" cy="788149"/>
          </a:xfrm>
          <a:prstGeom prst="rect">
            <a:avLst/>
          </a:prstGeom>
          <a:noFill/>
        </p:spPr>
      </p:pic>
      <p:pic>
        <p:nvPicPr>
          <p:cNvPr id="30737" name="Picture 17" descr="https://birmilyonnokta.com/view/upload/images/company/2020/12/31/12/106311/c508266f021e1fd8f1ffecd3187d58a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69604" y="5070860"/>
            <a:ext cx="1903529" cy="1379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28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507B9-6D74-173C-14FA-2E2A01C7C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09349"/>
            <a:ext cx="10895967" cy="1150961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en-US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Составьте слова из перепутанных букв.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77923" y="1798896"/>
            <a:ext cx="694671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atr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dmara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tihsory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hatms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ineglsh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6)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urssain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E6986C-5C81-76F0-EF7A-D2C3A234B178}"/>
              </a:ext>
            </a:extLst>
          </p:cNvPr>
          <p:cNvSpPr txBox="1"/>
          <p:nvPr/>
        </p:nvSpPr>
        <p:spPr>
          <a:xfrm>
            <a:off x="3869796" y="3060748"/>
            <a:ext cx="222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ED574-41AD-09C9-D97F-3DF0FA0744DC}"/>
              </a:ext>
            </a:extLst>
          </p:cNvPr>
          <p:cNvSpPr txBox="1"/>
          <p:nvPr/>
        </p:nvSpPr>
        <p:spPr>
          <a:xfrm>
            <a:off x="3855720" y="2475973"/>
            <a:ext cx="180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58721-19D9-3CD5-7754-161B16047B22}"/>
              </a:ext>
            </a:extLst>
          </p:cNvPr>
          <p:cNvSpPr txBox="1"/>
          <p:nvPr/>
        </p:nvSpPr>
        <p:spPr>
          <a:xfrm>
            <a:off x="3900276" y="1957819"/>
            <a:ext cx="110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423F2A-CF0A-1DD5-1C3E-D3A4EB4C760E}"/>
              </a:ext>
            </a:extLst>
          </p:cNvPr>
          <p:cNvSpPr txBox="1"/>
          <p:nvPr/>
        </p:nvSpPr>
        <p:spPr>
          <a:xfrm>
            <a:off x="3900276" y="3691721"/>
            <a:ext cx="222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2BB658-705A-E25F-A85C-2A87940BA129}"/>
              </a:ext>
            </a:extLst>
          </p:cNvPr>
          <p:cNvSpPr txBox="1"/>
          <p:nvPr/>
        </p:nvSpPr>
        <p:spPr>
          <a:xfrm>
            <a:off x="3900276" y="4322600"/>
            <a:ext cx="222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861FAA-EC84-6838-6AA0-2962DC67878F}"/>
              </a:ext>
            </a:extLst>
          </p:cNvPr>
          <p:cNvSpPr txBox="1"/>
          <p:nvPr/>
        </p:nvSpPr>
        <p:spPr>
          <a:xfrm>
            <a:off x="3900276" y="4953573"/>
            <a:ext cx="222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RUSSIAN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6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507B9-6D74-173C-14FA-2E2A01C7C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09349"/>
            <a:ext cx="10895967" cy="1150961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13.</a:t>
            </a:r>
            <a:r>
              <a:rPr lang="ru-RU" sz="3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Найдите лишнее слово в каждой строчке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77923" y="3553222"/>
            <a:ext cx="69467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59557" y="1476533"/>
            <a:ext cx="9198591" cy="389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Maths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pencil, PE, History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Red, yellow, blue, fish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Russia, English, French, German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Pen, school bag, drama, pencil case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Desk, teacher, blackboard, book case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Year, month, week, pupil 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858D8A6-516B-867B-54E6-BEE8D8C2ADB9}"/>
              </a:ext>
            </a:extLst>
          </p:cNvPr>
          <p:cNvCxnSpPr>
            <a:cxnSpLocks/>
          </p:cNvCxnSpPr>
          <p:nvPr/>
        </p:nvCxnSpPr>
        <p:spPr>
          <a:xfrm>
            <a:off x="2180492" y="1929384"/>
            <a:ext cx="87219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8BF4B3B-66A3-91B6-B4D5-02159E71AC6E}"/>
              </a:ext>
            </a:extLst>
          </p:cNvPr>
          <p:cNvCxnSpPr>
            <a:cxnSpLocks/>
          </p:cNvCxnSpPr>
          <p:nvPr/>
        </p:nvCxnSpPr>
        <p:spPr>
          <a:xfrm>
            <a:off x="3736848" y="2575560"/>
            <a:ext cx="579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FD223DC-8397-6D87-2E54-A0A186EC2035}"/>
              </a:ext>
            </a:extLst>
          </p:cNvPr>
          <p:cNvCxnSpPr/>
          <p:nvPr/>
        </p:nvCxnSpPr>
        <p:spPr>
          <a:xfrm>
            <a:off x="1033272" y="3215640"/>
            <a:ext cx="960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E10599C-4C8B-A304-63B7-40E96D42BEEC}"/>
              </a:ext>
            </a:extLst>
          </p:cNvPr>
          <p:cNvCxnSpPr>
            <a:cxnSpLocks/>
          </p:cNvCxnSpPr>
          <p:nvPr/>
        </p:nvCxnSpPr>
        <p:spPr>
          <a:xfrm>
            <a:off x="3544824" y="3830221"/>
            <a:ext cx="9631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096494B-088D-9F24-3E28-E70B59850AB3}"/>
              </a:ext>
            </a:extLst>
          </p:cNvPr>
          <p:cNvCxnSpPr>
            <a:cxnSpLocks/>
          </p:cNvCxnSpPr>
          <p:nvPr/>
        </p:nvCxnSpPr>
        <p:spPr>
          <a:xfrm>
            <a:off x="1993392" y="4514088"/>
            <a:ext cx="960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60824D8-39A1-3271-1C31-24CDAB57F42B}"/>
              </a:ext>
            </a:extLst>
          </p:cNvPr>
          <p:cNvCxnSpPr>
            <a:cxnSpLocks/>
          </p:cNvCxnSpPr>
          <p:nvPr/>
        </p:nvCxnSpPr>
        <p:spPr>
          <a:xfrm>
            <a:off x="3965448" y="5126736"/>
            <a:ext cx="8077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86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77923" y="3553222"/>
            <a:ext cx="69467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800" name="Picture 8" descr="https://gas-kvas.com/uploads/posts/2023-01/1673474041_gas-kvas-com-p-detskii-risunok-koshechka-7.png"/>
          <p:cNvPicPr>
            <a:picLocks noChangeAspect="1" noChangeArrowheads="1"/>
          </p:cNvPicPr>
          <p:nvPr/>
        </p:nvPicPr>
        <p:blipFill>
          <a:blip r:embed="rId2" cstate="print"/>
          <a:srcRect l="27121" r="28363"/>
          <a:stretch>
            <a:fillRect/>
          </a:stretch>
        </p:blipFill>
        <p:spPr bwMode="auto">
          <a:xfrm>
            <a:off x="232012" y="577039"/>
            <a:ext cx="1692322" cy="2693421"/>
          </a:xfrm>
          <a:prstGeom prst="rect">
            <a:avLst/>
          </a:prstGeom>
          <a:noFill/>
        </p:spPr>
      </p:pic>
      <p:pic>
        <p:nvPicPr>
          <p:cNvPr id="33804" name="Picture 12" descr="https://gas-kvas.com/uploads/posts/2023-01/1673466862_gas-kvas-com-p-lyagushka-detskii-risunok-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955" y="3606990"/>
            <a:ext cx="2862562" cy="2493560"/>
          </a:xfrm>
          <a:prstGeom prst="rect">
            <a:avLst/>
          </a:prstGeom>
          <a:noFill/>
        </p:spPr>
      </p:pic>
      <p:pic>
        <p:nvPicPr>
          <p:cNvPr id="33808" name="Picture 16" descr="https://polinka.top/uploads/posts/2023-06/1685673697_polinka-top-p-martishka-kartinka-dlya-detei-instagram-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0191" y="-272955"/>
            <a:ext cx="3643918" cy="3548418"/>
          </a:xfrm>
          <a:prstGeom prst="rect">
            <a:avLst/>
          </a:prstGeom>
          <a:noFill/>
        </p:spPr>
      </p:pic>
      <p:pic>
        <p:nvPicPr>
          <p:cNvPr id="33810" name="Picture 18" descr="https://gas-kvas.com/uploads/posts/2023-02/1675648716_gas-kvas-com-p-cherepakha-zhivotnoe-risunok-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0369" y="238285"/>
            <a:ext cx="3118856" cy="1807658"/>
          </a:xfrm>
          <a:prstGeom prst="rect">
            <a:avLst/>
          </a:prstGeom>
          <a:noFill/>
        </p:spPr>
      </p:pic>
      <p:pic>
        <p:nvPicPr>
          <p:cNvPr id="33812" name="Picture 20" descr="https://pofoto.club/uploads/posts/2021-12/1639924101_14-pofoto-club-p-vorobei-foto-dlya-detei-na-prozrachnom-fon-2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908010" y="2443144"/>
            <a:ext cx="2465495" cy="1482195"/>
          </a:xfrm>
          <a:prstGeom prst="rect">
            <a:avLst/>
          </a:prstGeom>
          <a:noFill/>
        </p:spPr>
      </p:pic>
      <p:pic>
        <p:nvPicPr>
          <p:cNvPr id="33816" name="Picture 24" descr="https://i.pinimg.com/originals/dd/25/55/dd2555e8bd3114739ceb44e7d331558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9" y="4024975"/>
            <a:ext cx="3677255" cy="2594189"/>
          </a:xfrm>
          <a:prstGeom prst="rect">
            <a:avLst/>
          </a:prstGeom>
          <a:noFill/>
        </p:spPr>
      </p:pic>
      <p:sp>
        <p:nvSpPr>
          <p:cNvPr id="33818" name="AutoShape 26" descr="https://thumbs.dreamstime.com/z/leuk-varkensbeeldverhaal-571526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20" name="AutoShape 28" descr="https://thumbs.dreamstime.com/z/leuk-varkensbeeldverhaal-571526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22" name="AutoShape 30" descr="https://thumbs.dreamstime.com/z/leuk-varkensbeeldverhaal-571526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24" name="AutoShape 32" descr="https://free-png.ru/wp-content/uploads/2021/05/free-png.ru-4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26" name="AutoShape 34" descr="https://free-png.ru/wp-content/uploads/2021/05/free-png.ru-4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28" name="Picture 36" descr="https://3mu.ru/wp-content/uploads/2018/07/svinya-1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53016" y="0"/>
            <a:ext cx="3138984" cy="2219122"/>
          </a:xfrm>
          <a:prstGeom prst="rect">
            <a:avLst/>
          </a:prstGeom>
          <a:noFill/>
        </p:spPr>
      </p:pic>
      <p:pic>
        <p:nvPicPr>
          <p:cNvPr id="33830" name="Picture 38" descr="https://img-fotki.yandex.ru/get/9806/23869276.12b/0_a9711_90fb79d7_X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77667" y="2593075"/>
            <a:ext cx="3314333" cy="3637128"/>
          </a:xfrm>
          <a:prstGeom prst="rect">
            <a:avLst/>
          </a:prstGeom>
          <a:noFill/>
        </p:spPr>
      </p:pic>
      <p:pic>
        <p:nvPicPr>
          <p:cNvPr id="33832" name="Picture 40" descr="https://gas-kvas.com/uploads/posts/2023-02/1676611640_gas-kvas-com-p-tigrenok-risunok-detskii-risunok-3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403877">
            <a:off x="6919416" y="1146414"/>
            <a:ext cx="3152631" cy="3152631"/>
          </a:xfrm>
          <a:prstGeom prst="rect">
            <a:avLst/>
          </a:prstGeom>
          <a:noFill/>
        </p:spPr>
      </p:pic>
      <p:pic>
        <p:nvPicPr>
          <p:cNvPr id="33834" name="Picture 42" descr="https://papik.pro/uploads/posts/2021-12/1639289769_34-papik-pro-p-kenguru-klipart-35.png"/>
          <p:cNvPicPr>
            <a:picLocks noChangeAspect="1" noChangeArrowheads="1"/>
          </p:cNvPicPr>
          <p:nvPr/>
        </p:nvPicPr>
        <p:blipFill>
          <a:blip r:embed="rId11" cstate="print"/>
          <a:srcRect l="19799" t="17086" r="22714"/>
          <a:stretch>
            <a:fillRect/>
          </a:stretch>
        </p:blipFill>
        <p:spPr bwMode="auto">
          <a:xfrm>
            <a:off x="7137779" y="4026091"/>
            <a:ext cx="2086470" cy="3009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28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C4BCF46-1E9F-B5CF-E10C-C638E80B6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73" y="22746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1. В следующих словах, обозначающих названия животных, пропущены гласные буквы. Восстановите их. </a:t>
            </a:r>
            <a:endParaRPr lang="ru-RU" sz="2800" dirty="0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6433476A-5B21-BDDF-6804-36471123437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4118359"/>
              </p:ext>
            </p:extLst>
          </p:nvPr>
        </p:nvGraphicFramePr>
        <p:xfrm>
          <a:off x="361375" y="1679903"/>
          <a:ext cx="8330183" cy="456565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710905">
                  <a:extLst>
                    <a:ext uri="{9D8B030D-6E8A-4147-A177-3AD203B41FA5}">
                      <a16:colId xmlns:a16="http://schemas.microsoft.com/office/drawing/2014/main" val="393373394"/>
                    </a:ext>
                  </a:extLst>
                </a:gridCol>
                <a:gridCol w="2311065">
                  <a:extLst>
                    <a:ext uri="{9D8B030D-6E8A-4147-A177-3AD203B41FA5}">
                      <a16:colId xmlns:a16="http://schemas.microsoft.com/office/drawing/2014/main" val="730290652"/>
                    </a:ext>
                  </a:extLst>
                </a:gridCol>
                <a:gridCol w="1648202">
                  <a:extLst>
                    <a:ext uri="{9D8B030D-6E8A-4147-A177-3AD203B41FA5}">
                      <a16:colId xmlns:a16="http://schemas.microsoft.com/office/drawing/2014/main" val="441653408"/>
                    </a:ext>
                  </a:extLst>
                </a:gridCol>
                <a:gridCol w="2660011">
                  <a:extLst>
                    <a:ext uri="{9D8B030D-6E8A-4147-A177-3AD203B41FA5}">
                      <a16:colId xmlns:a16="http://schemas.microsoft.com/office/drawing/2014/main" val="3023634992"/>
                    </a:ext>
                  </a:extLst>
                </a:gridCol>
              </a:tblGrid>
              <a:tr h="33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a) LN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L</a:t>
                      </a: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io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k) BRD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k) B</a:t>
                      </a:r>
                      <a:r>
                        <a:rPr lang="en-US" sz="2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07647594"/>
                  </a:ext>
                </a:extLst>
              </a:tr>
              <a:tr h="33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b) MNK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 M</a:t>
                      </a: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NK</a:t>
                      </a:r>
                      <a:r>
                        <a:rPr lang="en-US" sz="2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ey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l) DG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l) D</a:t>
                      </a: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532459432"/>
                  </a:ext>
                </a:extLst>
              </a:tr>
              <a:tr h="33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c) GRFF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 G</a:t>
                      </a:r>
                      <a:r>
                        <a:rPr lang="en-US" sz="2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FF</a:t>
                      </a: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m) LPRD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m) L</a:t>
                      </a:r>
                      <a:r>
                        <a:rPr lang="en-US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eo</a:t>
                      </a:r>
                      <a:r>
                        <a:rPr lang="ru-RU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endParaRPr lang="ru-RU" sz="28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56537186"/>
                  </a:ext>
                </a:extLst>
              </a:tr>
              <a:tr h="33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d) RHN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d) RH</a:t>
                      </a:r>
                      <a:r>
                        <a:rPr lang="en-US" sz="2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n) CML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n) C</a:t>
                      </a:r>
                      <a:r>
                        <a:rPr lang="en-US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28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062342618"/>
                  </a:ext>
                </a:extLst>
              </a:tr>
              <a:tr h="33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e) CRCDL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e) CR</a:t>
                      </a: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o) RBBT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o) R</a:t>
                      </a:r>
                      <a:r>
                        <a:rPr lang="en-US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BB</a:t>
                      </a:r>
                      <a:r>
                        <a:rPr lang="en-US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28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875160798"/>
                  </a:ext>
                </a:extLst>
              </a:tr>
              <a:tr h="33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f) DLPHN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f) D</a:t>
                      </a: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LPH</a:t>
                      </a:r>
                      <a:r>
                        <a:rPr lang="en-US" sz="2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p) TGR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p) T</a:t>
                      </a:r>
                      <a:r>
                        <a:rPr lang="en-US" sz="2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100627887"/>
                  </a:ext>
                </a:extLst>
              </a:tr>
              <a:tr h="33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g) TGR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g) T</a:t>
                      </a:r>
                      <a:r>
                        <a:rPr lang="en-US" sz="2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q) KNGR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q) K</a:t>
                      </a: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oo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647727976"/>
                  </a:ext>
                </a:extLst>
              </a:tr>
              <a:tr h="33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h) LPHNT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h) </a:t>
                      </a: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NT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r) CT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r) C</a:t>
                      </a: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345000394"/>
                  </a:ext>
                </a:extLst>
              </a:tr>
              <a:tr h="33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i) DCK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i) D</a:t>
                      </a: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CK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s) PRRT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s) P</a:t>
                      </a: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RR</a:t>
                      </a: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723597787"/>
                  </a:ext>
                </a:extLst>
              </a:tr>
              <a:tr h="33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j) SNK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j) SN</a:t>
                      </a: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t) PG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t) P</a:t>
                      </a:r>
                      <a:r>
                        <a:rPr lang="en-US" sz="2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076744056"/>
                  </a:ext>
                </a:extLst>
              </a:tr>
            </a:tbl>
          </a:graphicData>
        </a:graphic>
      </p:graphicFrame>
      <p:pic>
        <p:nvPicPr>
          <p:cNvPr id="1033" name="Picture 9">
            <a:extLst>
              <a:ext uri="{FF2B5EF4-FFF2-40B4-BE49-F238E27FC236}">
                <a16:creationId xmlns:a16="http://schemas.microsoft.com/office/drawing/2014/main" id="{431A045F-203A-6E9A-1B86-91AE8758D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382" y="2312664"/>
            <a:ext cx="3540670" cy="260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C9220E-6AFD-F5BE-A3B1-82ED66BD688B}"/>
              </a:ext>
            </a:extLst>
          </p:cNvPr>
          <p:cNvSpPr/>
          <p:nvPr/>
        </p:nvSpPr>
        <p:spPr>
          <a:xfrm>
            <a:off x="2057400" y="1736175"/>
            <a:ext cx="2313432" cy="4232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D166ED-871A-13AD-1BD1-08CB6D1A01C7}"/>
              </a:ext>
            </a:extLst>
          </p:cNvPr>
          <p:cNvSpPr/>
          <p:nvPr/>
        </p:nvSpPr>
        <p:spPr>
          <a:xfrm>
            <a:off x="2057400" y="2101055"/>
            <a:ext cx="2313432" cy="4232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8D282E-7AF5-8D15-12EB-74CFD1204C7C}"/>
              </a:ext>
            </a:extLst>
          </p:cNvPr>
          <p:cNvSpPr/>
          <p:nvPr/>
        </p:nvSpPr>
        <p:spPr>
          <a:xfrm>
            <a:off x="2057400" y="2524272"/>
            <a:ext cx="2313432" cy="4232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9ECBBD0-D777-02CE-21DC-5436D2C63BF4}"/>
              </a:ext>
            </a:extLst>
          </p:cNvPr>
          <p:cNvSpPr/>
          <p:nvPr/>
        </p:nvSpPr>
        <p:spPr>
          <a:xfrm>
            <a:off x="2057400" y="2945424"/>
            <a:ext cx="2313432" cy="4232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C4384F-41A7-0B2A-2BD0-CBDF4E32AFCC}"/>
              </a:ext>
            </a:extLst>
          </p:cNvPr>
          <p:cNvSpPr/>
          <p:nvPr/>
        </p:nvSpPr>
        <p:spPr>
          <a:xfrm>
            <a:off x="2057400" y="3367173"/>
            <a:ext cx="2313432" cy="4346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8B5AD1E-D6DA-985D-B1D0-969460B003EE}"/>
              </a:ext>
            </a:extLst>
          </p:cNvPr>
          <p:cNvSpPr/>
          <p:nvPr/>
        </p:nvSpPr>
        <p:spPr>
          <a:xfrm>
            <a:off x="2057400" y="3805088"/>
            <a:ext cx="2313432" cy="4232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267F731-B048-6F34-4B01-AE952AEDAD9A}"/>
              </a:ext>
            </a:extLst>
          </p:cNvPr>
          <p:cNvSpPr/>
          <p:nvPr/>
        </p:nvSpPr>
        <p:spPr>
          <a:xfrm>
            <a:off x="2057400" y="4228305"/>
            <a:ext cx="2313432" cy="4232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EF08AE-2C6C-A323-26FF-F5CAB65D3667}"/>
              </a:ext>
            </a:extLst>
          </p:cNvPr>
          <p:cNvSpPr/>
          <p:nvPr/>
        </p:nvSpPr>
        <p:spPr>
          <a:xfrm>
            <a:off x="2057400" y="4658137"/>
            <a:ext cx="2313432" cy="4232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EDE0CC1-22E3-96F7-4EFD-29252EFCE282}"/>
              </a:ext>
            </a:extLst>
          </p:cNvPr>
          <p:cNvSpPr/>
          <p:nvPr/>
        </p:nvSpPr>
        <p:spPr>
          <a:xfrm>
            <a:off x="2057400" y="5081354"/>
            <a:ext cx="2313432" cy="4232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08D409C-24CF-CE76-D08E-BC4FE9FE54F4}"/>
              </a:ext>
            </a:extLst>
          </p:cNvPr>
          <p:cNvSpPr/>
          <p:nvPr/>
        </p:nvSpPr>
        <p:spPr>
          <a:xfrm>
            <a:off x="2057400" y="5504571"/>
            <a:ext cx="2313432" cy="4232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E15FF4C-4931-F5BB-BB3B-408321A1FA1F}"/>
              </a:ext>
            </a:extLst>
          </p:cNvPr>
          <p:cNvSpPr/>
          <p:nvPr/>
        </p:nvSpPr>
        <p:spPr>
          <a:xfrm>
            <a:off x="5998465" y="1677838"/>
            <a:ext cx="2693094" cy="4232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975D2D9-79D2-D34D-2624-CBC020793877}"/>
              </a:ext>
            </a:extLst>
          </p:cNvPr>
          <p:cNvSpPr/>
          <p:nvPr/>
        </p:nvSpPr>
        <p:spPr>
          <a:xfrm>
            <a:off x="5998464" y="2101055"/>
            <a:ext cx="2693094" cy="4232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6406BA0-EF1B-18AB-8F8A-18BD096B4675}"/>
              </a:ext>
            </a:extLst>
          </p:cNvPr>
          <p:cNvSpPr/>
          <p:nvPr/>
        </p:nvSpPr>
        <p:spPr>
          <a:xfrm>
            <a:off x="5998464" y="2522207"/>
            <a:ext cx="2693094" cy="4232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A9CFC05-6538-1BDE-1AFF-6D1F5D3935D5}"/>
              </a:ext>
            </a:extLst>
          </p:cNvPr>
          <p:cNvSpPr/>
          <p:nvPr/>
        </p:nvSpPr>
        <p:spPr>
          <a:xfrm>
            <a:off x="5998464" y="2945424"/>
            <a:ext cx="2693094" cy="4232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DDD0EE1-3CF1-7586-314D-54286C35F314}"/>
              </a:ext>
            </a:extLst>
          </p:cNvPr>
          <p:cNvSpPr/>
          <p:nvPr/>
        </p:nvSpPr>
        <p:spPr>
          <a:xfrm>
            <a:off x="5998464" y="3367173"/>
            <a:ext cx="2693094" cy="4232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B484602-A598-44B4-B1A4-F5EB0D297E0F}"/>
              </a:ext>
            </a:extLst>
          </p:cNvPr>
          <p:cNvSpPr/>
          <p:nvPr/>
        </p:nvSpPr>
        <p:spPr>
          <a:xfrm>
            <a:off x="6005228" y="3795116"/>
            <a:ext cx="2693094" cy="4232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F72326C-ABBE-CF14-E83A-C2FB736B9DDF}"/>
              </a:ext>
            </a:extLst>
          </p:cNvPr>
          <p:cNvSpPr/>
          <p:nvPr/>
        </p:nvSpPr>
        <p:spPr>
          <a:xfrm>
            <a:off x="6005228" y="4218333"/>
            <a:ext cx="2693094" cy="4232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42A157F-17B1-4DD8-1FDF-5BF41224982A}"/>
              </a:ext>
            </a:extLst>
          </p:cNvPr>
          <p:cNvSpPr/>
          <p:nvPr/>
        </p:nvSpPr>
        <p:spPr>
          <a:xfrm>
            <a:off x="6005228" y="4627894"/>
            <a:ext cx="2686330" cy="4534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728DA03-58C0-DF28-5AC1-DD8037D12076}"/>
              </a:ext>
            </a:extLst>
          </p:cNvPr>
          <p:cNvSpPr/>
          <p:nvPr/>
        </p:nvSpPr>
        <p:spPr>
          <a:xfrm>
            <a:off x="6011992" y="5066232"/>
            <a:ext cx="2686330" cy="4534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4F4D8CE-4C01-85FC-3B71-0A3D3E3A3D2D}"/>
              </a:ext>
            </a:extLst>
          </p:cNvPr>
          <p:cNvSpPr/>
          <p:nvPr/>
        </p:nvSpPr>
        <p:spPr>
          <a:xfrm>
            <a:off x="6011992" y="5484566"/>
            <a:ext cx="2686330" cy="4534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F600B-B3F8-B565-E502-78A3096DD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38" y="227463"/>
            <a:ext cx="8596668" cy="10144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 2. Соотнесите профессии и глаголы-действия. 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610AC29-B23F-AF4A-8C7E-DAACCB6CAF6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46123127"/>
              </p:ext>
            </p:extLst>
          </p:nvPr>
        </p:nvGraphicFramePr>
        <p:xfrm>
          <a:off x="676274" y="1618488"/>
          <a:ext cx="10801493" cy="449571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923959">
                  <a:extLst>
                    <a:ext uri="{9D8B030D-6E8A-4147-A177-3AD203B41FA5}">
                      <a16:colId xmlns:a16="http://schemas.microsoft.com/office/drawing/2014/main" val="3663182571"/>
                    </a:ext>
                  </a:extLst>
                </a:gridCol>
                <a:gridCol w="2756199">
                  <a:extLst>
                    <a:ext uri="{9D8B030D-6E8A-4147-A177-3AD203B41FA5}">
                      <a16:colId xmlns:a16="http://schemas.microsoft.com/office/drawing/2014/main" val="495286683"/>
                    </a:ext>
                  </a:extLst>
                </a:gridCol>
                <a:gridCol w="3121335">
                  <a:extLst>
                    <a:ext uri="{9D8B030D-6E8A-4147-A177-3AD203B41FA5}">
                      <a16:colId xmlns:a16="http://schemas.microsoft.com/office/drawing/2014/main" val="1971351044"/>
                    </a:ext>
                  </a:extLst>
                </a:gridCol>
              </a:tblGrid>
              <a:tr h="899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A </a:t>
                      </a:r>
                      <a:r>
                        <a:rPr lang="ru-RU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policeman</a:t>
                      </a: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ru-RU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people</a:t>
                      </a: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makes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13582510"/>
                  </a:ext>
                </a:extLst>
              </a:tr>
              <a:tr h="899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A </a:t>
                      </a:r>
                      <a:r>
                        <a:rPr lang="ru-RU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baker</a:t>
                      </a: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ru-RU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bread</a:t>
                      </a: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helps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5796100"/>
                  </a:ext>
                </a:extLst>
              </a:tr>
              <a:tr h="899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A </a:t>
                      </a:r>
                      <a:r>
                        <a:rPr lang="ru-RU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gardener</a:t>
                      </a: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ru-RU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flowers</a:t>
                      </a: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waters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01271199"/>
                  </a:ext>
                </a:extLst>
              </a:tr>
              <a:tr h="899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A </a:t>
                      </a:r>
                      <a:r>
                        <a:rPr lang="ru-RU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taxi</a:t>
                      </a: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driver</a:t>
                      </a: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ru-RU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taxis</a:t>
                      </a: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rives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12535233"/>
                  </a:ext>
                </a:extLst>
              </a:tr>
              <a:tr h="899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A </a:t>
                      </a:r>
                      <a:r>
                        <a:rPr lang="ru-RU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pilot</a:t>
                      </a: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lies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716967"/>
                  </a:ext>
                </a:extLst>
              </a:tr>
            </a:tbl>
          </a:graphicData>
        </a:graphic>
      </p:graphicFrame>
      <p:cxnSp>
        <p:nvCxnSpPr>
          <p:cNvPr id="4" name="Соединитель: уступ 3">
            <a:extLst>
              <a:ext uri="{FF2B5EF4-FFF2-40B4-BE49-F238E27FC236}">
                <a16:creationId xmlns:a16="http://schemas.microsoft.com/office/drawing/2014/main" id="{93C471FC-3A58-5A99-4928-E2494FF95E7A}"/>
              </a:ext>
            </a:extLst>
          </p:cNvPr>
          <p:cNvCxnSpPr/>
          <p:nvPr/>
        </p:nvCxnSpPr>
        <p:spPr>
          <a:xfrm>
            <a:off x="5855572" y="1944047"/>
            <a:ext cx="2305789" cy="1031165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id="{B6D54116-5B4B-F123-87D9-FB96377DB35D}"/>
              </a:ext>
            </a:extLst>
          </p:cNvPr>
          <p:cNvCxnSpPr/>
          <p:nvPr/>
        </p:nvCxnSpPr>
        <p:spPr>
          <a:xfrm flipV="1">
            <a:off x="5882185" y="2019870"/>
            <a:ext cx="2251881" cy="1146411"/>
          </a:xfrm>
          <a:prstGeom prst="bentConnector3">
            <a:avLst>
              <a:gd name="adj1" fmla="val 66970"/>
            </a:avLst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36EC798-4D5C-2397-0D5C-9642CCF2B2E8}"/>
              </a:ext>
            </a:extLst>
          </p:cNvPr>
          <p:cNvCxnSpPr>
            <a:cxnSpLocks/>
          </p:cNvCxnSpPr>
          <p:nvPr/>
        </p:nvCxnSpPr>
        <p:spPr>
          <a:xfrm>
            <a:off x="5868537" y="3821373"/>
            <a:ext cx="2343322" cy="161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9A497CB-8613-CD6C-0817-CD8D8274EA03}"/>
              </a:ext>
            </a:extLst>
          </p:cNvPr>
          <p:cNvCxnSpPr>
            <a:cxnSpLocks/>
          </p:cNvCxnSpPr>
          <p:nvPr/>
        </p:nvCxnSpPr>
        <p:spPr>
          <a:xfrm flipV="1">
            <a:off x="5854890" y="4692737"/>
            <a:ext cx="2329673" cy="209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51B1A09-35DB-3BB9-3C45-EAC77E3CEF42}"/>
              </a:ext>
            </a:extLst>
          </p:cNvPr>
          <p:cNvCxnSpPr>
            <a:cxnSpLocks/>
          </p:cNvCxnSpPr>
          <p:nvPr/>
        </p:nvCxnSpPr>
        <p:spPr>
          <a:xfrm flipV="1">
            <a:off x="5841242" y="5589076"/>
            <a:ext cx="2302377" cy="650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98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711B6-26FA-7EF7-4E12-48FBB133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53" y="350292"/>
            <a:ext cx="8596668" cy="6732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</a:t>
            </a:r>
            <a:r>
              <a:rPr lang="en-US" sz="28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8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Вычеркните лишнее слово</a:t>
            </a:r>
            <a:r>
              <a:rPr lang="en-US" sz="28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DA418C-6EBB-9FFF-2B6E-19831AE72275}"/>
              </a:ext>
            </a:extLst>
          </p:cNvPr>
          <p:cNvSpPr txBox="1"/>
          <p:nvPr/>
        </p:nvSpPr>
        <p:spPr>
          <a:xfrm>
            <a:off x="555463" y="1114340"/>
            <a:ext cx="9994256" cy="5049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January, May, February, December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September, October, Winter, November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rain, November, snow, wind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March, June, July, August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winter, nice, summer, autumn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D946312-9FF4-EEAA-50E6-92CF21ACF7E3}"/>
              </a:ext>
            </a:extLst>
          </p:cNvPr>
          <p:cNvCxnSpPr/>
          <p:nvPr/>
        </p:nvCxnSpPr>
        <p:spPr>
          <a:xfrm>
            <a:off x="3227286" y="178035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0073CF6-6DF5-7FE1-DE74-A4F168D94182}"/>
              </a:ext>
            </a:extLst>
          </p:cNvPr>
          <p:cNvCxnSpPr>
            <a:cxnSpLocks/>
          </p:cNvCxnSpPr>
          <p:nvPr/>
        </p:nvCxnSpPr>
        <p:spPr>
          <a:xfrm>
            <a:off x="5923129" y="2770496"/>
            <a:ext cx="1558665" cy="13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2A94DB0-46CB-EF0F-02D4-167A40273AA8}"/>
              </a:ext>
            </a:extLst>
          </p:cNvPr>
          <p:cNvCxnSpPr>
            <a:cxnSpLocks/>
          </p:cNvCxnSpPr>
          <p:nvPr/>
        </p:nvCxnSpPr>
        <p:spPr>
          <a:xfrm>
            <a:off x="2358310" y="3763279"/>
            <a:ext cx="2336520" cy="171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C764A39-68D5-A264-F130-47DE553C390B}"/>
              </a:ext>
            </a:extLst>
          </p:cNvPr>
          <p:cNvCxnSpPr>
            <a:cxnSpLocks/>
          </p:cNvCxnSpPr>
          <p:nvPr/>
        </p:nvCxnSpPr>
        <p:spPr>
          <a:xfrm>
            <a:off x="1249862" y="4784950"/>
            <a:ext cx="1397804" cy="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32CEA4A-86CB-3BA3-CF51-F29D1936FC1A}"/>
              </a:ext>
            </a:extLst>
          </p:cNvPr>
          <p:cNvCxnSpPr>
            <a:cxnSpLocks/>
          </p:cNvCxnSpPr>
          <p:nvPr/>
        </p:nvCxnSpPr>
        <p:spPr>
          <a:xfrm>
            <a:off x="2957880" y="5811399"/>
            <a:ext cx="832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00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BB684-190F-9E3D-C20B-1C02B5B5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82" y="22746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4. Составьте предложения из данных слов: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B6DB7-73E9-0572-84EE-F415853D33EB}"/>
              </a:ext>
            </a:extLst>
          </p:cNvPr>
          <p:cNvSpPr txBox="1"/>
          <p:nvPr/>
        </p:nvSpPr>
        <p:spPr>
          <a:xfrm>
            <a:off x="498412" y="1242705"/>
            <a:ext cx="9573636" cy="5256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4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my cats, nice, are.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a, pupil, am, I.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can, The, girl, well, sing.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my, likes, sister, play, computer, games, to.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26262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e) do, where, you, live?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FB4D0-41F0-317F-5992-A54CF84437A7}"/>
              </a:ext>
            </a:extLst>
          </p:cNvPr>
          <p:cNvSpPr txBox="1"/>
          <p:nvPr/>
        </p:nvSpPr>
        <p:spPr>
          <a:xfrm>
            <a:off x="4989316" y="1411102"/>
            <a:ext cx="3980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cats are nice.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AFBB4-5046-46F8-DF98-0FF12FE768C0}"/>
              </a:ext>
            </a:extLst>
          </p:cNvPr>
          <p:cNvSpPr txBox="1"/>
          <p:nvPr/>
        </p:nvSpPr>
        <p:spPr>
          <a:xfrm>
            <a:off x="4373620" y="2353442"/>
            <a:ext cx="3980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a pupil.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8C10C4-CC65-11F7-FB30-3E0E32E2B3BA}"/>
              </a:ext>
            </a:extLst>
          </p:cNvPr>
          <p:cNvSpPr txBox="1"/>
          <p:nvPr/>
        </p:nvSpPr>
        <p:spPr>
          <a:xfrm>
            <a:off x="6364094" y="3295782"/>
            <a:ext cx="46635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girl can sing well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F2B63-7DA2-48CB-FB9A-3CAE09888F08}"/>
              </a:ext>
            </a:extLst>
          </p:cNvPr>
          <p:cNvSpPr txBox="1"/>
          <p:nvPr/>
        </p:nvSpPr>
        <p:spPr>
          <a:xfrm>
            <a:off x="1005320" y="4970521"/>
            <a:ext cx="880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sister likes to play computer games.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F37C-41ED-B39D-6A67-40E292CE377D}"/>
              </a:ext>
            </a:extLst>
          </p:cNvPr>
          <p:cNvSpPr txBox="1"/>
          <p:nvPr/>
        </p:nvSpPr>
        <p:spPr>
          <a:xfrm>
            <a:off x="5571484" y="5702802"/>
            <a:ext cx="4240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do you live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8403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926A1-04EA-EB91-AB87-91BF7CC67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5. </a:t>
            </a:r>
            <a:r>
              <a:rPr lang="ru-RU" sz="28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Угадайте последнее слово</a:t>
            </a:r>
            <a:r>
              <a:rPr lang="ru-RU" sz="28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6A75BA-D49B-D54C-0237-9743829442FB}"/>
              </a:ext>
            </a:extLst>
          </p:cNvPr>
          <p:cNvSpPr txBox="1"/>
          <p:nvPr/>
        </p:nvSpPr>
        <p:spPr>
          <a:xfrm>
            <a:off x="320040" y="1636776"/>
            <a:ext cx="1052993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dirty="0">
                <a:solidFill>
                  <a:srgbClr val="262626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Лечу впервые самолетом, А за окошком осень</a:t>
            </a:r>
            <a:r>
              <a:rPr lang="ru-RU" sz="2400" b="1" dirty="0">
                <a:solidFill>
                  <a:srgbClr val="262626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62626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AUTUMN</a:t>
            </a:r>
            <a:r>
              <a:rPr lang="ru-RU" sz="2400" b="1" dirty="0">
                <a:solidFill>
                  <a:srgbClr val="262626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solidFill>
                  <a:srgbClr val="262626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2400" b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400" b="1" dirty="0">
                <a:solidFill>
                  <a:srgbClr val="262626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Капель звенит: динь-динь, динь-динь. Пришла весна – иначе</a:t>
            </a:r>
            <a:r>
              <a:rPr lang="en-US" sz="2400" b="1" dirty="0">
                <a:solidFill>
                  <a:srgbClr val="262626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SPRING</a:t>
            </a:r>
            <a:endParaRPr lang="ru-RU" sz="2400" b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400" b="1" dirty="0">
                <a:solidFill>
                  <a:srgbClr val="262626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Уже зима! Одень-ка свитер! Зима – иначе будет</a:t>
            </a:r>
            <a:r>
              <a:rPr lang="en-US" sz="2400" b="1" dirty="0">
                <a:solidFill>
                  <a:srgbClr val="262626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WINTER</a:t>
            </a:r>
            <a:endParaRPr lang="ru-RU" sz="2400" b="1" dirty="0">
              <a:solidFill>
                <a:srgbClr val="262626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ru-RU" sz="2400" b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400" b="1" dirty="0">
                <a:solidFill>
                  <a:srgbClr val="262626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Лучший сезон, знаете сами</a:t>
            </a:r>
            <a:r>
              <a:rPr lang="en-US" sz="2400" b="1" dirty="0">
                <a:solidFill>
                  <a:srgbClr val="262626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! </a:t>
            </a:r>
            <a:r>
              <a:rPr lang="ru-RU" sz="2400" b="1" dirty="0">
                <a:solidFill>
                  <a:srgbClr val="262626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Конечно, лето – это</a:t>
            </a:r>
            <a:r>
              <a:rPr lang="en-US" sz="2400" b="1" dirty="0">
                <a:solidFill>
                  <a:srgbClr val="262626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SUMMER</a:t>
            </a:r>
            <a:endParaRPr lang="ru-RU" sz="2400" b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400" b="1" dirty="0">
                <a:solidFill>
                  <a:srgbClr val="262626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Вот пришел к нам первый гость. Первый по-английски</a:t>
            </a:r>
            <a:r>
              <a:rPr lang="en-US" sz="2400" b="1" dirty="0">
                <a:solidFill>
                  <a:srgbClr val="262626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FIRST</a:t>
            </a:r>
            <a:endParaRPr lang="ru-RU" sz="2400" b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18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gas-kvas.com/uploads/posts/2023-02/1676528196_gas-kvas-com-p-kartinki-risunki-detskie-tsveti-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2972" y="2360495"/>
            <a:ext cx="1113667" cy="834380"/>
          </a:xfrm>
          <a:prstGeom prst="rect">
            <a:avLst/>
          </a:prstGeom>
          <a:noFill/>
        </p:spPr>
      </p:pic>
      <p:pic>
        <p:nvPicPr>
          <p:cNvPr id="12292" name="Picture 4" descr="https://abrakadabra.fun/uploads/posts/2022-01/thumbs/1642934984_27-abrakadabra-fun-p-osennii-list-png-na-prozrachnom-fone-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978" y="1198115"/>
            <a:ext cx="1454861" cy="1496688"/>
          </a:xfrm>
          <a:prstGeom prst="rect">
            <a:avLst/>
          </a:prstGeom>
          <a:noFill/>
        </p:spPr>
      </p:pic>
      <p:pic>
        <p:nvPicPr>
          <p:cNvPr id="12294" name="Picture 6" descr="https://tochka-rosta-sokolniki.ru/800/600/https/internatslob43.my1.ru/novosti/snezhin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3486" y="3111692"/>
            <a:ext cx="1012485" cy="914400"/>
          </a:xfrm>
          <a:prstGeom prst="rect">
            <a:avLst/>
          </a:prstGeom>
          <a:noFill/>
        </p:spPr>
      </p:pic>
      <p:pic>
        <p:nvPicPr>
          <p:cNvPr id="12298" name="Picture 10" descr="https://coolsen.ru/wp-content/uploads/2021/11/117-20211109_125630-2048x20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6685" y="4380932"/>
            <a:ext cx="1323023" cy="1296537"/>
          </a:xfrm>
          <a:prstGeom prst="rect">
            <a:avLst/>
          </a:prstGeom>
          <a:noFill/>
        </p:spPr>
      </p:pic>
      <p:pic>
        <p:nvPicPr>
          <p:cNvPr id="12300" name="Picture 12" descr="https://inetru.net/wp-content/uploads/2018/09/numbers-printable-04-1-1024x102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9516" y="5325447"/>
            <a:ext cx="827064" cy="827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959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507B9-6D74-173C-14FA-2E2A01C7C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50" y="35029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6. Закончите список слов: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F1F45-083E-912D-CD67-D5ECCC4F5E38}"/>
              </a:ext>
            </a:extLst>
          </p:cNvPr>
          <p:cNvSpPr txBox="1"/>
          <p:nvPr/>
        </p:nvSpPr>
        <p:spPr>
          <a:xfrm>
            <a:off x="530079" y="1409724"/>
            <a:ext cx="9404604" cy="4989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Spring, summer, autumn, w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Grandmother, grandfather, mother, </a:t>
            </a:r>
            <a:r>
              <a:rPr lang="en-US" sz="36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6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Baseball, football, basketball, t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September, October, November, D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Thursday, Friday, Saturday, S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Cheese, ice-cream, butter, m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95B69-1453-DA14-BB38-0C6541ACA584}"/>
              </a:ext>
            </a:extLst>
          </p:cNvPr>
          <p:cNvSpPr txBox="1"/>
          <p:nvPr/>
        </p:nvSpPr>
        <p:spPr>
          <a:xfrm>
            <a:off x="6007608" y="1577392"/>
            <a:ext cx="11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9A72B-9C24-4958-D7CA-7E80E6698286}"/>
              </a:ext>
            </a:extLst>
          </p:cNvPr>
          <p:cNvSpPr txBox="1"/>
          <p:nvPr/>
        </p:nvSpPr>
        <p:spPr>
          <a:xfrm>
            <a:off x="7632192" y="2407358"/>
            <a:ext cx="11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ather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87AE8B-ECD5-C600-2762-236687E0AA0C}"/>
              </a:ext>
            </a:extLst>
          </p:cNvPr>
          <p:cNvSpPr txBox="1"/>
          <p:nvPr/>
        </p:nvSpPr>
        <p:spPr>
          <a:xfrm>
            <a:off x="6661131" y="3250162"/>
            <a:ext cx="11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ennis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E3F774-5DDA-C6AD-177B-2805C74BA103}"/>
              </a:ext>
            </a:extLst>
          </p:cNvPr>
          <p:cNvSpPr txBox="1"/>
          <p:nvPr/>
        </p:nvSpPr>
        <p:spPr>
          <a:xfrm>
            <a:off x="7312152" y="4067971"/>
            <a:ext cx="179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ecember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F279FB-E499-8B0C-CDB5-1284E715C1DF}"/>
              </a:ext>
            </a:extLst>
          </p:cNvPr>
          <p:cNvSpPr txBox="1"/>
          <p:nvPr/>
        </p:nvSpPr>
        <p:spPr>
          <a:xfrm>
            <a:off x="6385560" y="4885780"/>
            <a:ext cx="158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unday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96A362-0BC9-CE09-4810-64B69AE00841}"/>
              </a:ext>
            </a:extLst>
          </p:cNvPr>
          <p:cNvSpPr txBox="1"/>
          <p:nvPr/>
        </p:nvSpPr>
        <p:spPr>
          <a:xfrm>
            <a:off x="6214872" y="5703589"/>
            <a:ext cx="11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ilk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507B9-6D74-173C-14FA-2E2A01C7C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8. Части и цело</a:t>
            </a:r>
            <a:r>
              <a:rPr lang="ru-RU" sz="3100" b="1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F1F45-083E-912D-CD67-D5ECCC4F5E38}"/>
              </a:ext>
            </a:extLst>
          </p:cNvPr>
          <p:cNvSpPr txBox="1"/>
          <p:nvPr/>
        </p:nvSpPr>
        <p:spPr>
          <a:xfrm>
            <a:off x="475488" y="1930400"/>
            <a:ext cx="1013155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Mickey                                      </a:t>
            </a:r>
            <a:r>
              <a:rPr lang="ru-RU" sz="3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Claus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Mary                                         </a:t>
            </a:r>
            <a:r>
              <a:rPr lang="ru-RU" sz="3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Duck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Robinson                                   </a:t>
            </a:r>
            <a:r>
              <a:rPr lang="ru-RU" sz="3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Pooh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Peter                                          </a:t>
            </a:r>
            <a:r>
              <a:rPr lang="ru-RU" sz="3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Mouse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Donald                                       </a:t>
            </a:r>
            <a:r>
              <a:rPr lang="ru-RU" sz="32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3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Poppins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Winny</a:t>
            </a:r>
            <a:r>
              <a:rPr lang="en-US" sz="3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-the-                                </a:t>
            </a:r>
            <a:r>
              <a:rPr lang="ru-RU" sz="3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f) Crusoe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Santa                                         </a:t>
            </a:r>
            <a:r>
              <a:rPr lang="ru-RU" sz="3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g) Pan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Соединитель: уступ 4">
            <a:extLst>
              <a:ext uri="{FF2B5EF4-FFF2-40B4-BE49-F238E27FC236}">
                <a16:creationId xmlns:a16="http://schemas.microsoft.com/office/drawing/2014/main" id="{F1A3109F-190C-6FCD-ACA4-4E68ED8A1573}"/>
              </a:ext>
            </a:extLst>
          </p:cNvPr>
          <p:cNvCxnSpPr>
            <a:cxnSpLocks/>
          </p:cNvCxnSpPr>
          <p:nvPr/>
        </p:nvCxnSpPr>
        <p:spPr>
          <a:xfrm>
            <a:off x="2359152" y="2231136"/>
            <a:ext cx="3666744" cy="1490472"/>
          </a:xfrm>
          <a:prstGeom prst="bentConnector3">
            <a:avLst>
              <a:gd name="adj1" fmla="val 83416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id="{32CBD6EF-7B90-E97C-2F09-32D695E8DAEF}"/>
              </a:ext>
            </a:extLst>
          </p:cNvPr>
          <p:cNvCxnSpPr>
            <a:cxnSpLocks/>
          </p:cNvCxnSpPr>
          <p:nvPr/>
        </p:nvCxnSpPr>
        <p:spPr>
          <a:xfrm>
            <a:off x="1938528" y="2734056"/>
            <a:ext cx="4087368" cy="1425037"/>
          </a:xfrm>
          <a:prstGeom prst="bentConnector3">
            <a:avLst>
              <a:gd name="adj1" fmla="val 50000"/>
            </a:avLst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id="{A027078A-50C3-679E-9E77-75E07BD34280}"/>
              </a:ext>
            </a:extLst>
          </p:cNvPr>
          <p:cNvCxnSpPr>
            <a:cxnSpLocks/>
          </p:cNvCxnSpPr>
          <p:nvPr/>
        </p:nvCxnSpPr>
        <p:spPr>
          <a:xfrm>
            <a:off x="2633472" y="3179826"/>
            <a:ext cx="3392424" cy="1575054"/>
          </a:xfrm>
          <a:prstGeom prst="bentConnector3">
            <a:avLst>
              <a:gd name="adj1" fmla="val 62399"/>
            </a:avLst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2F641A6A-DC0E-A404-B123-249465A58EF8}"/>
              </a:ext>
            </a:extLst>
          </p:cNvPr>
          <p:cNvCxnSpPr/>
          <p:nvPr/>
        </p:nvCxnSpPr>
        <p:spPr>
          <a:xfrm>
            <a:off x="1938528" y="3721608"/>
            <a:ext cx="4014216" cy="1481328"/>
          </a:xfrm>
          <a:prstGeom prst="bentConnector3">
            <a:avLst>
              <a:gd name="adj1" fmla="val 61617"/>
            </a:avLst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: уступ 23">
            <a:extLst>
              <a:ext uri="{FF2B5EF4-FFF2-40B4-BE49-F238E27FC236}">
                <a16:creationId xmlns:a16="http://schemas.microsoft.com/office/drawing/2014/main" id="{958BA32E-B25E-59F2-C877-54FE065EF860}"/>
              </a:ext>
            </a:extLst>
          </p:cNvPr>
          <p:cNvCxnSpPr>
            <a:cxnSpLocks/>
          </p:cNvCxnSpPr>
          <p:nvPr/>
        </p:nvCxnSpPr>
        <p:spPr>
          <a:xfrm flipV="1">
            <a:off x="2359152" y="2595021"/>
            <a:ext cx="3593592" cy="1564072"/>
          </a:xfrm>
          <a:prstGeom prst="bentConnector3">
            <a:avLst>
              <a:gd name="adj1" fmla="val 26590"/>
            </a:avLst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: уступ 31">
            <a:extLst>
              <a:ext uri="{FF2B5EF4-FFF2-40B4-BE49-F238E27FC236}">
                <a16:creationId xmlns:a16="http://schemas.microsoft.com/office/drawing/2014/main" id="{C94E6FA6-8350-D9ED-E9F0-161383F60CF5}"/>
              </a:ext>
            </a:extLst>
          </p:cNvPr>
          <p:cNvCxnSpPr/>
          <p:nvPr/>
        </p:nvCxnSpPr>
        <p:spPr>
          <a:xfrm flipV="1">
            <a:off x="2999232" y="3179826"/>
            <a:ext cx="2953512" cy="1575054"/>
          </a:xfrm>
          <a:prstGeom prst="bentConnector3">
            <a:avLst>
              <a:gd name="adj1" fmla="val 21517"/>
            </a:avLst>
          </a:prstGeom>
          <a:ln w="76200">
            <a:solidFill>
              <a:srgbClr val="F644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: уступ 34">
            <a:extLst>
              <a:ext uri="{FF2B5EF4-FFF2-40B4-BE49-F238E27FC236}">
                <a16:creationId xmlns:a16="http://schemas.microsoft.com/office/drawing/2014/main" id="{0B08F991-5A96-CB4F-FE9E-C8F751B76034}"/>
              </a:ext>
            </a:extLst>
          </p:cNvPr>
          <p:cNvCxnSpPr>
            <a:cxnSpLocks/>
          </p:cNvCxnSpPr>
          <p:nvPr/>
        </p:nvCxnSpPr>
        <p:spPr>
          <a:xfrm flipV="1">
            <a:off x="2130552" y="2264507"/>
            <a:ext cx="3822192" cy="2938429"/>
          </a:xfrm>
          <a:prstGeom prst="bentConnector3">
            <a:avLst/>
          </a:prstGeom>
          <a:ln w="76200">
            <a:solidFill>
              <a:srgbClr val="2E03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https://i.pinimg.com/originals/9a/07/78/9a0778a9b908901b4c696a99109f0c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1082" y="2966464"/>
            <a:ext cx="3374692" cy="3891536"/>
          </a:xfrm>
          <a:prstGeom prst="rect">
            <a:avLst/>
          </a:prstGeom>
          <a:noFill/>
        </p:spPr>
      </p:pic>
      <p:sp>
        <p:nvSpPr>
          <p:cNvPr id="8198" name="AutoShape 6" descr="https://i.etsystatic.com/18587196/r/il/dd2827/1643740544/il_fullxfull.1643740544_rho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i.etsystatic.com/18587196/r/il/dd2827/1643740544/il_fullxfull.1643740544_rho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https://i.etsystatic.com/18587196/r/il/dd2827/1643740544/il_fullxfull.1643740544_rho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https://i.etsystatic.com/18587196/r/il/dd2827/1643740544/il_fullxfull.1643740544_rho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2" name="AutoShape 20" descr="https://static.vecteezy.com/system/resources/previews/016/927/921/original/donald-duck-free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4" name="AutoShape 22" descr="https://static.vecteezy.com/system/resources/previews/016/927/921/original/donald-duck-free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6" name="AutoShape 24" descr="https://static.vecteezy.com/system/resources/previews/016/927/921/original/donald-duck-free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8" name="AutoShape 26" descr="https://2.bp.blogspot.com/-Ri_HGzXp7ZY/Wn1nDY2viKI/AAAAAAAABDs/sESk-2p_q3Y3z2JHIn01hprh4Ymf7n8DACLcBGAs/s1600/At-Mens%2B68%2B%25C2%25B7Pato%2BDonal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20" name="AutoShape 28" descr="https://i.etsystatic.com/18587196/r/il/83fd46/1643739622/il_fullxfull.1643739622_hm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22" name="AutoShape 30" descr="https://i.etsystatic.com/18587196/r/il/83fd46/1643739622/il_fullxfull.1643739622_hm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24" name="AutoShape 32" descr="https://static.vecteezy.com/system/resources/previews/016/927/921/original/donald-duck-free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26" name="AutoShape 34" descr="https://static.vecteezy.com/system/resources/previews/016/927/921/original/donald-duck-free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28" name="Picture 36" descr="https://kartinkof.club/uploads/posts/2022-09/1662473202_22-kartinkof-club-p-novie-i-krasivie-kartinki-donald-dak-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5450" y="245280"/>
            <a:ext cx="2402005" cy="3051895"/>
          </a:xfrm>
          <a:prstGeom prst="rect">
            <a:avLst/>
          </a:prstGeom>
          <a:noFill/>
        </p:spPr>
      </p:pic>
      <p:pic>
        <p:nvPicPr>
          <p:cNvPr id="8230" name="Picture 38" descr="https://kartinkin.net/uploads/posts/2022-02/thumbs/1645483617_28-kartinkin-net-p-kartinki-vinni-pukha-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2137" y="163773"/>
            <a:ext cx="2538484" cy="1827960"/>
          </a:xfrm>
          <a:prstGeom prst="rect">
            <a:avLst/>
          </a:prstGeom>
          <a:noFill/>
        </p:spPr>
      </p:pic>
      <p:pic>
        <p:nvPicPr>
          <p:cNvPr id="8232" name="Picture 40" descr="https://www.pngall.com/wp-content/uploads/5/Christmas-Santa-Claus-PNG-Pi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6960" y="4752887"/>
            <a:ext cx="1969827" cy="2105113"/>
          </a:xfrm>
          <a:prstGeom prst="rect">
            <a:avLst/>
          </a:prstGeom>
          <a:noFill/>
        </p:spPr>
      </p:pic>
      <p:pic>
        <p:nvPicPr>
          <p:cNvPr id="8234" name="Picture 42" descr="https://i.pinimg.com/originals/41/0f/d5/410fd50e3a363768f4eed210971eb3a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96799">
            <a:off x="1177934" y="4299043"/>
            <a:ext cx="4207250" cy="3152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442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507B9-6D74-173C-14FA-2E2A01C7C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755" y="22746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</a:t>
            </a:r>
            <a:r>
              <a:rPr lang="en-US" sz="28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«Read and match</a:t>
            </a:r>
            <a:r>
              <a:rPr lang="ru-RU" sz="28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US" sz="28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583DCCD-337A-B31A-0095-D9D2AA238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61216"/>
              </p:ext>
            </p:extLst>
          </p:nvPr>
        </p:nvGraphicFramePr>
        <p:xfrm>
          <a:off x="1051560" y="1606634"/>
          <a:ext cx="8075168" cy="3749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28616">
                  <a:extLst>
                    <a:ext uri="{9D8B030D-6E8A-4147-A177-3AD203B41FA5}">
                      <a16:colId xmlns:a16="http://schemas.microsoft.com/office/drawing/2014/main" val="679594149"/>
                    </a:ext>
                  </a:extLst>
                </a:gridCol>
                <a:gridCol w="3146552">
                  <a:extLst>
                    <a:ext uri="{9D8B030D-6E8A-4147-A177-3AD203B41FA5}">
                      <a16:colId xmlns:a16="http://schemas.microsoft.com/office/drawing/2014/main" val="2025687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old are you? 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I’m fine.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740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Nice to meet you! 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It’s in the room 8.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531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is your name? 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am twelve.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774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are you? 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 great!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575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 is </a:t>
                      </a:r>
                      <a:r>
                        <a:rPr lang="en-US" sz="2400" b="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Maths</a:t>
                      </a:r>
                      <a:r>
                        <a:rPr lang="en-US" sz="2400" b="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name is Ann.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335497"/>
                  </a:ext>
                </a:extLst>
              </a:tr>
            </a:tbl>
          </a:graphicData>
        </a:graphic>
      </p:graphicFrame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3ABE9A22-1E66-C95D-14B8-D5175E131EF5}"/>
              </a:ext>
            </a:extLst>
          </p:cNvPr>
          <p:cNvCxnSpPr>
            <a:cxnSpLocks/>
          </p:cNvCxnSpPr>
          <p:nvPr/>
        </p:nvCxnSpPr>
        <p:spPr>
          <a:xfrm>
            <a:off x="3410712" y="1865376"/>
            <a:ext cx="2432304" cy="1655064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id="{B504C4DB-224D-09FB-DEAB-AD6478CC99D4}"/>
              </a:ext>
            </a:extLst>
          </p:cNvPr>
          <p:cNvCxnSpPr>
            <a:cxnSpLocks/>
          </p:cNvCxnSpPr>
          <p:nvPr/>
        </p:nvCxnSpPr>
        <p:spPr>
          <a:xfrm>
            <a:off x="3474720" y="2679192"/>
            <a:ext cx="2368296" cy="1691640"/>
          </a:xfrm>
          <a:prstGeom prst="bentConnector3">
            <a:avLst>
              <a:gd name="adj1" fmla="val 67375"/>
            </a:avLst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id="{D216AA8C-6124-47A5-8B13-6AD4BD0377AF}"/>
              </a:ext>
            </a:extLst>
          </p:cNvPr>
          <p:cNvCxnSpPr/>
          <p:nvPr/>
        </p:nvCxnSpPr>
        <p:spPr>
          <a:xfrm>
            <a:off x="3712464" y="3520440"/>
            <a:ext cx="2130552" cy="1645920"/>
          </a:xfrm>
          <a:prstGeom prst="bentConnector3">
            <a:avLst>
              <a:gd name="adj1" fmla="val 28541"/>
            </a:avLst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id="{5BFB1BC5-468B-A9BC-825B-1E99FB7BC8CB}"/>
              </a:ext>
            </a:extLst>
          </p:cNvPr>
          <p:cNvCxnSpPr/>
          <p:nvPr/>
        </p:nvCxnSpPr>
        <p:spPr>
          <a:xfrm flipV="1">
            <a:off x="2917998" y="2066544"/>
            <a:ext cx="2842722" cy="2304288"/>
          </a:xfrm>
          <a:prstGeom prst="bentConnector3">
            <a:avLst>
              <a:gd name="adj1" fmla="val 68335"/>
            </a:avLst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: уступ 27">
            <a:extLst>
              <a:ext uri="{FF2B5EF4-FFF2-40B4-BE49-F238E27FC236}">
                <a16:creationId xmlns:a16="http://schemas.microsoft.com/office/drawing/2014/main" id="{B3857A19-A318-EB45-3DD8-ED87FB3CE263}"/>
              </a:ext>
            </a:extLst>
          </p:cNvPr>
          <p:cNvCxnSpPr>
            <a:cxnSpLocks/>
          </p:cNvCxnSpPr>
          <p:nvPr/>
        </p:nvCxnSpPr>
        <p:spPr>
          <a:xfrm flipV="1">
            <a:off x="3327446" y="2922862"/>
            <a:ext cx="2433274" cy="2196762"/>
          </a:xfrm>
          <a:prstGeom prst="bentConnector3">
            <a:avLst>
              <a:gd name="adj1" fmla="val 22567"/>
            </a:avLst>
          </a:prstGeom>
          <a:ln w="76200">
            <a:solidFill>
              <a:srgbClr val="F644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86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449</TotalTime>
  <Words>702</Words>
  <Application>Microsoft Office PowerPoint</Application>
  <PresentationFormat>Широкоэкранный</PresentationFormat>
  <Paragraphs>148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Аспект</vt:lpstr>
      <vt:lpstr>Викторина по английскому языку для учеников 5ых классов</vt:lpstr>
      <vt:lpstr>Задание 1. В следующих словах, обозначающих названия животных, пропущены гласные буквы. Восстановите их. </vt:lpstr>
      <vt:lpstr>Задание 2. Соотнесите профессии и глаголы-действия.  </vt:lpstr>
      <vt:lpstr>Задание 3. Вычеркните лишнее слово: </vt:lpstr>
      <vt:lpstr>Задание 4. Составьте предложения из данных слов:  </vt:lpstr>
      <vt:lpstr>Задание 5. Угадайте последнее слово:  </vt:lpstr>
      <vt:lpstr>Задание 6. Закончите список слов: </vt:lpstr>
      <vt:lpstr>Задание 8. Части и целое  </vt:lpstr>
      <vt:lpstr> Задание 9 «Read and match»  </vt:lpstr>
      <vt:lpstr>Задание 11. Отгадайте загадки.    </vt:lpstr>
      <vt:lpstr>Задание 12. Составьте слова из перепутанных букв.    </vt:lpstr>
      <vt:lpstr>Задание 13. Найдите лишнее слово в каждой строчке. 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1. В следующих словах, обозначающих названия животных, пропущены гласные буквы. Восстановите их. </dc:title>
  <dc:creator>User</dc:creator>
  <cp:lastModifiedBy>DIREKT</cp:lastModifiedBy>
  <cp:revision>48</cp:revision>
  <dcterms:created xsi:type="dcterms:W3CDTF">2023-12-04T14:46:36Z</dcterms:created>
  <dcterms:modified xsi:type="dcterms:W3CDTF">2024-01-22T17:14:46Z</dcterms:modified>
</cp:coreProperties>
</file>