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5" r:id="rId3"/>
    <p:sldMasterId id="2147483697" r:id="rId4"/>
    <p:sldMasterId id="2147483709" r:id="rId5"/>
  </p:sldMasterIdLst>
  <p:notesMasterIdLst>
    <p:notesMasterId r:id="rId38"/>
  </p:notesMasterIdLst>
  <p:sldIdLst>
    <p:sldId id="290" r:id="rId6"/>
    <p:sldId id="257" r:id="rId7"/>
    <p:sldId id="278" r:id="rId8"/>
    <p:sldId id="258" r:id="rId9"/>
    <p:sldId id="259" r:id="rId10"/>
    <p:sldId id="260" r:id="rId11"/>
    <p:sldId id="261" r:id="rId12"/>
    <p:sldId id="262" r:id="rId13"/>
    <p:sldId id="269" r:id="rId14"/>
    <p:sldId id="264" r:id="rId15"/>
    <p:sldId id="265" r:id="rId16"/>
    <p:sldId id="266" r:id="rId17"/>
    <p:sldId id="267" r:id="rId18"/>
    <p:sldId id="268" r:id="rId19"/>
    <p:sldId id="270" r:id="rId20"/>
    <p:sldId id="271" r:id="rId21"/>
    <p:sldId id="272" r:id="rId22"/>
    <p:sldId id="288" r:id="rId23"/>
    <p:sldId id="274" r:id="rId24"/>
    <p:sldId id="275" r:id="rId25"/>
    <p:sldId id="276" r:id="rId26"/>
    <p:sldId id="277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9" r:id="rId3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2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4" Type="http://schemas.openxmlformats.org/officeDocument/2006/relationships/image" Target="../media/image4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52B38-EE5B-41D4-8524-975F29621285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BD70CE-5DE6-4178-AEE1-A2BE2CFCDC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144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доске записано число. Заранее приготовлена презентация к уроку, способствующая интересному и наглядному проведению урока. </a:t>
            </a:r>
          </a:p>
          <a:p>
            <a:r>
              <a:rPr lang="ru-RU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Проверьте свою готовность к уроку. На столе должны лежать тетрадь, дневник, пенал.</a:t>
            </a:r>
          </a:p>
          <a:p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Провести параллели с темой последних. </a:t>
            </a:r>
          </a:p>
          <a:p>
            <a:r>
              <a:rPr lang="ru-RU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Какую тему изучаем? Задачи какого типа решали на прошлом уроке? Какие формулы для решения задач нам понадобились?</a:t>
            </a:r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342A9-B459-4F2B-8C7C-784E7AF6A60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43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Постановка целей и задач.</a:t>
            </a:r>
          </a:p>
          <a:p>
            <a:r>
              <a:rPr lang="ru-RU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Продолжите фразу: «Сегодня на уроке мы будем вычислять…» (Сегодня на уроке мы будем вычислять площади различных фигур на клетчатой бумаге.)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342A9-B459-4F2B-8C7C-784E7AF6A603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71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Актуализация знаний.</a:t>
            </a:r>
          </a:p>
          <a:p>
            <a:r>
              <a:rPr lang="ru-RU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Давайте повторим основные формулы нахождения площадей, которые нам пригодятся сегодня на уроке.</a:t>
            </a:r>
          </a:p>
          <a:p>
            <a:r>
              <a:rPr lang="ru-RU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Необходимо нажать на формулу маркером от интерактивной доски для проверки.</a:t>
            </a:r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3342A9-B459-4F2B-8C7C-784E7AF6A603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880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 теперь применим наши знания на практике. Перед вами задачи, которые были взяты из открытого банка заданий ОГЭ на сайте ФИПИ.</a:t>
            </a:r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Ваша задача предложить самый простой способ нахождения площади, вычислить и предложить план нахождения альтернативного способа.</a:t>
            </a:r>
          </a:p>
          <a:p>
            <a:r>
              <a:rPr lang="ru-RU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Вычисления вы можете делать в рабочей тетрадях.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Обратите внимание на форму записи в бланках ответов.</a:t>
            </a:r>
            <a:endParaRPr lang="ru-RU" b="1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342A9-B459-4F2B-8C7C-784E7AF6A603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94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342A9-B459-4F2B-8C7C-784E7AF6A603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42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Есть несколько способов, разберемся с первым:</a:t>
            </a:r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Попытаемся найти </a:t>
            </a:r>
            <a:r>
              <a:rPr lang="en-U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ru-RU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 </a:t>
            </a:r>
            <a:r>
              <a:rPr lang="en-U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</a:t>
            </a:r>
            <a:r>
              <a:rPr lang="ru-RU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Построим дополнительные прямоугольные треугольники. На листе в клетку легко посчитать длину их катетов.</a:t>
            </a:r>
          </a:p>
          <a:p>
            <a:r>
              <a:rPr lang="ru-RU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Найдем </a:t>
            </a:r>
            <a:r>
              <a:rPr lang="ru-RU" sz="1200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ru-RU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по теореме Пифагора из ΔADC, а </a:t>
            </a:r>
            <a:r>
              <a:rPr lang="ru-RU" sz="1200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</a:t>
            </a:r>
            <a:r>
              <a:rPr lang="ru-RU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по теореме Пифагора из ΔBCE. </a:t>
            </a:r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342A9-B459-4F2B-8C7C-784E7AF6A603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44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Устно решим задания из открытого банка заданий ОГЭ на сайте ФИПИ. Вычисления вы можете делать в рабочей тетрадях.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342A9-B459-4F2B-8C7C-784E7AF6A603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775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62405" y="2028938"/>
            <a:ext cx="103632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52392" y="4485117"/>
            <a:ext cx="742020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A945-7084-465F-BB9B-EF8570B99717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145E-C750-492A-B16B-1F003F02427B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 descr="http://gymnazia-svetoch.ru/uploads/images/vcosch/thumbnail/0001-001-Matematika-c850x0.jpg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9" t="24607" r="6219" b="49215"/>
          <a:stretch/>
        </p:blipFill>
        <p:spPr bwMode="auto">
          <a:xfrm>
            <a:off x="815413" y="356659"/>
            <a:ext cx="10657184" cy="153617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 descr="https://s22.postimg.cc/h1t0jcmf5/png_okul_malzemeler_g_zdeforumelelele_cansu_34.pn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2" y="3909053"/>
            <a:ext cx="2592288" cy="23930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4198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A945-7084-465F-BB9B-EF8570B99717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145E-C750-492A-B16B-1F003F0242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13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A945-7084-465F-BB9B-EF8570B99717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145E-C750-492A-B16B-1F003F0242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185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198351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FFFFFF"/>
                </a:solidFill>
                <a:latin typeface="+mn-lt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800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800"/>
            </a:p>
          </p:txBody>
        </p:sp>
      </p:grpSp>
      <p:sp>
        <p:nvSpPr>
          <p:cNvPr id="6183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92276"/>
            <a:ext cx="103632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184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5D8C91B-8CBB-47AC-BBB2-24B45B8EBEE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8210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9FB2832-7404-46B2-89C4-A37BF014C3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78223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9985F74-69BD-4F3B-9F4D-356E2CB8DC5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970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E541E51-BD0D-4632-9192-0E7967FF385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0472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F66EF82-3B14-425E-9EA6-4C3C18C985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54517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D2B875A-B10F-4F02-BAAE-4B69873B020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298513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060CCFA-A283-41CB-BE67-236ECBEE7F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1443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E48E2B0-22AB-41D1-988F-A3C4677C7BD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6992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ttps://cdn.pixabay.com/photo/2015/11/15/07/45/mathematics-1044084_960_720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71" y="5061181"/>
            <a:ext cx="1892300" cy="128862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71531" y="1600201"/>
            <a:ext cx="9710869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A945-7084-465F-BB9B-EF8570B99717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145E-C750-492A-B16B-1F003F0242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279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134DAE7-A890-4F46-B124-EDF4CD3788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99440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8F59CC5-2607-4C7C-AFBC-2B50D881B7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87067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207262F-A026-4F6C-A01E-E191481078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5102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EE8EB9B-02EC-408A-AB5F-219683EDE27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62146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6288618" y="5345114"/>
            <a:ext cx="5903383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822 w 2780"/>
                <a:gd name="T1" fmla="*/ 18 h 953"/>
                <a:gd name="T2" fmla="*/ 2732 w 2780"/>
                <a:gd name="T3" fmla="*/ 24 h 953"/>
                <a:gd name="T4" fmla="*/ 2665 w 2780"/>
                <a:gd name="T5" fmla="*/ 102 h 953"/>
                <a:gd name="T6" fmla="*/ 2559 w 2780"/>
                <a:gd name="T7" fmla="*/ 156 h 953"/>
                <a:gd name="T8" fmla="*/ 2553 w 2780"/>
                <a:gd name="T9" fmla="*/ 222 h 953"/>
                <a:gd name="T10" fmla="*/ 2535 w 2780"/>
                <a:gd name="T11" fmla="*/ 246 h 953"/>
                <a:gd name="T12" fmla="*/ 2517 w 2780"/>
                <a:gd name="T13" fmla="*/ 252 h 953"/>
                <a:gd name="T14" fmla="*/ 2445 w 2780"/>
                <a:gd name="T15" fmla="*/ 210 h 953"/>
                <a:gd name="T16" fmla="*/ 2302 w 2780"/>
                <a:gd name="T17" fmla="*/ 192 h 953"/>
                <a:gd name="T18" fmla="*/ 2278 w 2780"/>
                <a:gd name="T19" fmla="*/ 186 h 953"/>
                <a:gd name="T20" fmla="*/ 2260 w 2780"/>
                <a:gd name="T21" fmla="*/ 192 h 953"/>
                <a:gd name="T22" fmla="*/ 2188 w 2780"/>
                <a:gd name="T23" fmla="*/ 228 h 953"/>
                <a:gd name="T24" fmla="*/ 2152 w 2780"/>
                <a:gd name="T25" fmla="*/ 240 h 953"/>
                <a:gd name="T26" fmla="*/ 2128 w 2780"/>
                <a:gd name="T27" fmla="*/ 246 h 953"/>
                <a:gd name="T28" fmla="*/ 2116 w 2780"/>
                <a:gd name="T29" fmla="*/ 258 h 953"/>
                <a:gd name="T30" fmla="*/ 2116 w 2780"/>
                <a:gd name="T31" fmla="*/ 276 h 953"/>
                <a:gd name="T32" fmla="*/ 2093 w 2780"/>
                <a:gd name="T33" fmla="*/ 300 h 953"/>
                <a:gd name="T34" fmla="*/ 2075 w 2780"/>
                <a:gd name="T35" fmla="*/ 312 h 953"/>
                <a:gd name="T36" fmla="*/ 2063 w 2780"/>
                <a:gd name="T37" fmla="*/ 324 h 953"/>
                <a:gd name="T38" fmla="*/ 2051 w 2780"/>
                <a:gd name="T39" fmla="*/ 336 h 953"/>
                <a:gd name="T40" fmla="*/ 2016 w 2780"/>
                <a:gd name="T41" fmla="*/ 342 h 953"/>
                <a:gd name="T42" fmla="*/ 1949 w 2780"/>
                <a:gd name="T43" fmla="*/ 336 h 953"/>
                <a:gd name="T44" fmla="*/ 1913 w 2780"/>
                <a:gd name="T45" fmla="*/ 330 h 953"/>
                <a:gd name="T46" fmla="*/ 1901 w 2780"/>
                <a:gd name="T47" fmla="*/ 342 h 953"/>
                <a:gd name="T48" fmla="*/ 1889 w 2780"/>
                <a:gd name="T49" fmla="*/ 354 h 953"/>
                <a:gd name="T50" fmla="*/ 1859 w 2780"/>
                <a:gd name="T51" fmla="*/ 360 h 953"/>
                <a:gd name="T52" fmla="*/ 1800 w 2780"/>
                <a:gd name="T53" fmla="*/ 342 h 953"/>
                <a:gd name="T54" fmla="*/ 1776 w 2780"/>
                <a:gd name="T55" fmla="*/ 342 h 953"/>
                <a:gd name="T56" fmla="*/ 1752 w 2780"/>
                <a:gd name="T57" fmla="*/ 354 h 953"/>
                <a:gd name="T58" fmla="*/ 1686 w 2780"/>
                <a:gd name="T59" fmla="*/ 425 h 953"/>
                <a:gd name="T60" fmla="*/ 1644 w 2780"/>
                <a:gd name="T61" fmla="*/ 569 h 953"/>
                <a:gd name="T62" fmla="*/ 1644 w 2780"/>
                <a:gd name="T63" fmla="*/ 593 h 953"/>
                <a:gd name="T64" fmla="*/ 1650 w 2780"/>
                <a:gd name="T65" fmla="*/ 641 h 953"/>
                <a:gd name="T66" fmla="*/ 1668 w 2780"/>
                <a:gd name="T67" fmla="*/ 659 h 953"/>
                <a:gd name="T68" fmla="*/ 1662 w 2780"/>
                <a:gd name="T69" fmla="*/ 671 h 953"/>
                <a:gd name="T70" fmla="*/ 1650 w 2780"/>
                <a:gd name="T71" fmla="*/ 683 h 953"/>
                <a:gd name="T72" fmla="*/ 1572 w 2780"/>
                <a:gd name="T73" fmla="*/ 689 h 953"/>
                <a:gd name="T74" fmla="*/ 1495 w 2780"/>
                <a:gd name="T75" fmla="*/ 629 h 953"/>
                <a:gd name="T76" fmla="*/ 1357 w 2780"/>
                <a:gd name="T77" fmla="*/ 587 h 953"/>
                <a:gd name="T78" fmla="*/ 1208 w 2780"/>
                <a:gd name="T79" fmla="*/ 671 h 953"/>
                <a:gd name="T80" fmla="*/ 1034 w 2780"/>
                <a:gd name="T81" fmla="*/ 731 h 953"/>
                <a:gd name="T82" fmla="*/ 831 w 2780"/>
                <a:gd name="T83" fmla="*/ 743 h 953"/>
                <a:gd name="T84" fmla="*/ 640 w 2780"/>
                <a:gd name="T85" fmla="*/ 701 h 953"/>
                <a:gd name="T86" fmla="*/ 580 w 2780"/>
                <a:gd name="T87" fmla="*/ 695 h 953"/>
                <a:gd name="T88" fmla="*/ 568 w 2780"/>
                <a:gd name="T89" fmla="*/ 701 h 953"/>
                <a:gd name="T90" fmla="*/ 532 w 2780"/>
                <a:gd name="T91" fmla="*/ 731 h 953"/>
                <a:gd name="T92" fmla="*/ 442 w 2780"/>
                <a:gd name="T93" fmla="*/ 809 h 953"/>
                <a:gd name="T94" fmla="*/ 412 w 2780"/>
                <a:gd name="T95" fmla="*/ 821 h 953"/>
                <a:gd name="T96" fmla="*/ 388 w 2780"/>
                <a:gd name="T97" fmla="*/ 821 h 953"/>
                <a:gd name="T98" fmla="*/ 341 w 2780"/>
                <a:gd name="T99" fmla="*/ 827 h 953"/>
                <a:gd name="T100" fmla="*/ 215 w 2780"/>
                <a:gd name="T101" fmla="*/ 851 h 953"/>
                <a:gd name="T102" fmla="*/ 179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834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923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00200"/>
            <a:ext cx="103632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23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7338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1EB4BFA-A0A5-4FF2-AB7B-B4FD388D9F7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44079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4537854-CC51-4464-86C9-E71E9D5C09B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75624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90D7604-2FB1-47FD-A0C8-45746A6A27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53425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BCE8B89-6D27-404F-AFF0-563597391F2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00255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9B944B0-113F-4295-A354-1B96632E26E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009530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24B42C7-E8CF-4C94-B05E-BF238AB4F2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3010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A945-7084-465F-BB9B-EF8570B99717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145E-C750-492A-B16B-1F003F0242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8257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88D15CF-C116-48D0-BA1B-52067DCA66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10905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0B9106C-1A60-4645-9C51-3646B7E90F8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04924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A0CCDCA-FC5D-4FEF-B193-A748096D66B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697300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E329C32-9349-4415-B05B-2543A4AC8C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93031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D8BD2EE-F641-40A2-B5F5-0BE0D23B4B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973576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 sz="180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 sz="180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 sz="180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 sz="180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180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180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1800"/>
            </a:p>
          </p:txBody>
        </p:sp>
      </p:grpSp>
      <p:sp>
        <p:nvSpPr>
          <p:cNvPr id="5007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5007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4BA5808-1F16-4C7A-8918-E82449FE031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597101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510C6-49C6-4BA0-AFEA-F89DBB55D4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13547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B08E5-C05F-4C17-A54E-047A7FDCC09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322165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8253-3048-4A3A-9709-CAE5672B427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58012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263F5-4FF1-44CF-8CC5-B5475F24053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3580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4639"/>
            <a:ext cx="9038795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3392" y="1604797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2011" y="1604797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A945-7084-465F-BB9B-EF8570B99717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145E-C750-492A-B16B-1F003F02427B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 descr="https://cdn.pixabay.com/photo/2015/11/15/07/45/mathematics-1044084_960_720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0415" y="116844"/>
            <a:ext cx="1892300" cy="12886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280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4452D-5D90-4064-A16E-F6A2CA9F88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832126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E2E7B-CAA2-463B-8B40-572AD508730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313082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0A63E-93F2-4F71-981B-D68DF0D1446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181851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194A-C3B7-43F6-93BB-EBAA9CD87D5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8579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5FF84-C600-4D64-85B9-2855452198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28190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51352-3B71-4CAC-BF2C-695CAD6CA3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797687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6AEBF-514A-470B-A844-7771C02C4A8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54232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85C247-574B-48C2-91FB-17074CB50F7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09136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3D4D2E-4C14-4179-84FD-5B07B126FD8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7044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7BE21-F187-4C39-B08B-6D92559D8CE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782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A945-7084-465F-BB9B-EF8570B99717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145E-C750-492A-B16B-1F003F0242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93597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3FF2F2-78F9-43DB-88A0-A7B615EEF28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822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9A4001-2023-4127-8C9B-8E3149C94F3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23517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F159D-64F0-4C86-B300-14A92F518FD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11690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6BC6C7-1A05-494D-B414-254451C1232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2905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223FF-9B89-420C-897C-CA3891B13C5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75816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E537D6-FD2A-436A-8CA7-2B11EE96451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27279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ED800-FD28-4B97-8A00-673DCDC4226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5703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DCEDD99D-FA0A-43D7-B88D-EF712DEF8EB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5176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77813"/>
            <a:ext cx="103632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219200" y="1600201"/>
            <a:ext cx="50800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502400" y="1600201"/>
            <a:ext cx="5080000" cy="2189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502400" y="3941763"/>
            <a:ext cx="5080000" cy="21891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C8480-B378-4143-9057-E57695341D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135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1637" y="274639"/>
            <a:ext cx="8750763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A945-7084-465F-BB9B-EF8570B99717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145E-C750-492A-B16B-1F003F02427B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Рисунок 5" descr="https://cdn.pixabay.com/photo/2015/11/15/07/45/mathematics-1044084_960_720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363" y="164637"/>
            <a:ext cx="1892300" cy="12886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9313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A945-7084-465F-BB9B-EF8570B99717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145E-C750-492A-B16B-1F003F0242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919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A945-7084-465F-BB9B-EF8570B99717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145E-C750-492A-B16B-1F003F0242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695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A945-7084-465F-BB9B-EF8570B99717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145E-C750-492A-B16B-1F003F0242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664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1A945-7084-465F-BB9B-EF8570B99717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0145E-C750-492A-B16B-1F003F02427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Рамка 6"/>
          <p:cNvSpPr/>
          <p:nvPr userDrawn="1"/>
        </p:nvSpPr>
        <p:spPr>
          <a:xfrm>
            <a:off x="-14053" y="-411427"/>
            <a:ext cx="12206053" cy="7269427"/>
          </a:xfrm>
          <a:prstGeom prst="frame">
            <a:avLst>
              <a:gd name="adj1" fmla="val 2208"/>
            </a:avLst>
          </a:prstGeom>
          <a:solidFill>
            <a:srgbClr val="E30707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chemeClr val="tx1"/>
              </a:solidFill>
            </a:endParaRPr>
          </a:p>
        </p:txBody>
      </p:sp>
      <p:sp>
        <p:nvSpPr>
          <p:cNvPr id="8" name="Рамка 7"/>
          <p:cNvSpPr/>
          <p:nvPr userDrawn="1"/>
        </p:nvSpPr>
        <p:spPr>
          <a:xfrm>
            <a:off x="235875" y="-137087"/>
            <a:ext cx="11721499" cy="6720747"/>
          </a:xfrm>
          <a:prstGeom prst="frame">
            <a:avLst>
              <a:gd name="adj1" fmla="val 2208"/>
            </a:avLst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82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323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118" y="0"/>
            <a:ext cx="12198349" cy="6851650"/>
            <a:chOff x="1" y="0"/>
            <a:chExt cx="5763" cy="4316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FFFFFF"/>
                </a:solidFill>
                <a:latin typeface="+mn-lt"/>
              </a:endParaRPr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5127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5128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5129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5135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5136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5137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5138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5139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>
                  <a:solidFill>
                    <a:srgbClr val="FFFFFF"/>
                  </a:solidFill>
                  <a:latin typeface="+mn-lt"/>
                </a:endParaRPr>
              </a:p>
            </p:txBody>
          </p:sp>
        </p:grpSp>
        <p:sp>
          <p:nvSpPr>
            <p:cNvPr id="5140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800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1800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800"/>
            </a:p>
          </p:txBody>
        </p:sp>
      </p:grpSp>
      <p:sp>
        <p:nvSpPr>
          <p:cNvPr id="5159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61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62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6766DE26-3E3F-439D-A59E-A59770D973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16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77157138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1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9" grpId="0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5D9E9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6288618" y="5345114"/>
            <a:ext cx="5903383" cy="1512887"/>
            <a:chOff x="2971" y="3367"/>
            <a:chExt cx="2789" cy="953"/>
          </a:xfrm>
        </p:grpSpPr>
        <p:sp>
          <p:nvSpPr>
            <p:cNvPr id="10248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822 w 2780"/>
                <a:gd name="T1" fmla="*/ 18 h 953"/>
                <a:gd name="T2" fmla="*/ 2732 w 2780"/>
                <a:gd name="T3" fmla="*/ 24 h 953"/>
                <a:gd name="T4" fmla="*/ 2665 w 2780"/>
                <a:gd name="T5" fmla="*/ 102 h 953"/>
                <a:gd name="T6" fmla="*/ 2559 w 2780"/>
                <a:gd name="T7" fmla="*/ 156 h 953"/>
                <a:gd name="T8" fmla="*/ 2553 w 2780"/>
                <a:gd name="T9" fmla="*/ 222 h 953"/>
                <a:gd name="T10" fmla="*/ 2535 w 2780"/>
                <a:gd name="T11" fmla="*/ 246 h 953"/>
                <a:gd name="T12" fmla="*/ 2517 w 2780"/>
                <a:gd name="T13" fmla="*/ 252 h 953"/>
                <a:gd name="T14" fmla="*/ 2445 w 2780"/>
                <a:gd name="T15" fmla="*/ 210 h 953"/>
                <a:gd name="T16" fmla="*/ 2302 w 2780"/>
                <a:gd name="T17" fmla="*/ 192 h 953"/>
                <a:gd name="T18" fmla="*/ 2278 w 2780"/>
                <a:gd name="T19" fmla="*/ 186 h 953"/>
                <a:gd name="T20" fmla="*/ 2260 w 2780"/>
                <a:gd name="T21" fmla="*/ 192 h 953"/>
                <a:gd name="T22" fmla="*/ 2188 w 2780"/>
                <a:gd name="T23" fmla="*/ 228 h 953"/>
                <a:gd name="T24" fmla="*/ 2152 w 2780"/>
                <a:gd name="T25" fmla="*/ 240 h 953"/>
                <a:gd name="T26" fmla="*/ 2128 w 2780"/>
                <a:gd name="T27" fmla="*/ 246 h 953"/>
                <a:gd name="T28" fmla="*/ 2116 w 2780"/>
                <a:gd name="T29" fmla="*/ 258 h 953"/>
                <a:gd name="T30" fmla="*/ 2116 w 2780"/>
                <a:gd name="T31" fmla="*/ 276 h 953"/>
                <a:gd name="T32" fmla="*/ 2093 w 2780"/>
                <a:gd name="T33" fmla="*/ 300 h 953"/>
                <a:gd name="T34" fmla="*/ 2075 w 2780"/>
                <a:gd name="T35" fmla="*/ 312 h 953"/>
                <a:gd name="T36" fmla="*/ 2063 w 2780"/>
                <a:gd name="T37" fmla="*/ 324 h 953"/>
                <a:gd name="T38" fmla="*/ 2051 w 2780"/>
                <a:gd name="T39" fmla="*/ 336 h 953"/>
                <a:gd name="T40" fmla="*/ 2016 w 2780"/>
                <a:gd name="T41" fmla="*/ 342 h 953"/>
                <a:gd name="T42" fmla="*/ 1949 w 2780"/>
                <a:gd name="T43" fmla="*/ 336 h 953"/>
                <a:gd name="T44" fmla="*/ 1913 w 2780"/>
                <a:gd name="T45" fmla="*/ 330 h 953"/>
                <a:gd name="T46" fmla="*/ 1901 w 2780"/>
                <a:gd name="T47" fmla="*/ 342 h 953"/>
                <a:gd name="T48" fmla="*/ 1889 w 2780"/>
                <a:gd name="T49" fmla="*/ 354 h 953"/>
                <a:gd name="T50" fmla="*/ 1859 w 2780"/>
                <a:gd name="T51" fmla="*/ 360 h 953"/>
                <a:gd name="T52" fmla="*/ 1800 w 2780"/>
                <a:gd name="T53" fmla="*/ 342 h 953"/>
                <a:gd name="T54" fmla="*/ 1776 w 2780"/>
                <a:gd name="T55" fmla="*/ 342 h 953"/>
                <a:gd name="T56" fmla="*/ 1752 w 2780"/>
                <a:gd name="T57" fmla="*/ 354 h 953"/>
                <a:gd name="T58" fmla="*/ 1686 w 2780"/>
                <a:gd name="T59" fmla="*/ 425 h 953"/>
                <a:gd name="T60" fmla="*/ 1644 w 2780"/>
                <a:gd name="T61" fmla="*/ 569 h 953"/>
                <a:gd name="T62" fmla="*/ 1644 w 2780"/>
                <a:gd name="T63" fmla="*/ 593 h 953"/>
                <a:gd name="T64" fmla="*/ 1650 w 2780"/>
                <a:gd name="T65" fmla="*/ 641 h 953"/>
                <a:gd name="T66" fmla="*/ 1668 w 2780"/>
                <a:gd name="T67" fmla="*/ 659 h 953"/>
                <a:gd name="T68" fmla="*/ 1662 w 2780"/>
                <a:gd name="T69" fmla="*/ 671 h 953"/>
                <a:gd name="T70" fmla="*/ 1650 w 2780"/>
                <a:gd name="T71" fmla="*/ 683 h 953"/>
                <a:gd name="T72" fmla="*/ 1572 w 2780"/>
                <a:gd name="T73" fmla="*/ 689 h 953"/>
                <a:gd name="T74" fmla="*/ 1495 w 2780"/>
                <a:gd name="T75" fmla="*/ 629 h 953"/>
                <a:gd name="T76" fmla="*/ 1357 w 2780"/>
                <a:gd name="T77" fmla="*/ 587 h 953"/>
                <a:gd name="T78" fmla="*/ 1208 w 2780"/>
                <a:gd name="T79" fmla="*/ 671 h 953"/>
                <a:gd name="T80" fmla="*/ 1034 w 2780"/>
                <a:gd name="T81" fmla="*/ 731 h 953"/>
                <a:gd name="T82" fmla="*/ 831 w 2780"/>
                <a:gd name="T83" fmla="*/ 743 h 953"/>
                <a:gd name="T84" fmla="*/ 640 w 2780"/>
                <a:gd name="T85" fmla="*/ 701 h 953"/>
                <a:gd name="T86" fmla="*/ 580 w 2780"/>
                <a:gd name="T87" fmla="*/ 695 h 953"/>
                <a:gd name="T88" fmla="*/ 568 w 2780"/>
                <a:gd name="T89" fmla="*/ 701 h 953"/>
                <a:gd name="T90" fmla="*/ 532 w 2780"/>
                <a:gd name="T91" fmla="*/ 731 h 953"/>
                <a:gd name="T92" fmla="*/ 442 w 2780"/>
                <a:gd name="T93" fmla="*/ 809 h 953"/>
                <a:gd name="T94" fmla="*/ 412 w 2780"/>
                <a:gd name="T95" fmla="*/ 821 h 953"/>
                <a:gd name="T96" fmla="*/ 388 w 2780"/>
                <a:gd name="T97" fmla="*/ 821 h 953"/>
                <a:gd name="T98" fmla="*/ 341 w 2780"/>
                <a:gd name="T99" fmla="*/ 827 h 953"/>
                <a:gd name="T100" fmla="*/ 215 w 2780"/>
                <a:gd name="T101" fmla="*/ 851 h 953"/>
                <a:gd name="T102" fmla="*/ 179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834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/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9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9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9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0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0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0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0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0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0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0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0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0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0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1800">
                <a:solidFill>
                  <a:srgbClr val="EAEAEA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821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1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1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BB54CA9-ABFB-4087-B02F-A73A0680701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21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15255180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kumimoji="1" lang="ru-RU" altLang="ru-RU" sz="2400">
              <a:latin typeface="Tahoma" panose="020B060403050404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kumimoji="1" lang="ru-RU" altLang="ru-RU" sz="2400">
              <a:latin typeface="Tahoma" panose="020B0604030504040204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kumimoji="1" lang="ru-RU" altLang="ru-RU" sz="2400">
              <a:latin typeface="Tahoma" panose="020B0604030504040204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kumimoji="1" lang="ru-RU" altLang="ru-RU" sz="2400">
              <a:latin typeface="Tahoma" panose="020B0604030504040204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kumimoji="1" lang="ru-RU" altLang="ru-RU" sz="2400">
              <a:latin typeface="Tahoma" panose="020B060403050404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kumimoji="1" lang="ru-RU" altLang="ru-RU" sz="2400">
              <a:latin typeface="Tahoma" panose="020B0604030504040204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kumimoji="1" lang="ru-RU" altLang="ru-RU" sz="2400">
              <a:latin typeface="Tahoma" panose="020B0604030504040204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997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997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997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56E4FD49-7712-488E-93D5-834F05C8442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8311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rotWithShape="0">
          <a:gsLst>
            <a:gs pos="0">
              <a:srgbClr val="FFFFFF"/>
            </a:gs>
            <a:gs pos="100000">
              <a:srgbClr val="66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5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815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815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815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815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213DB0-686B-4AED-8193-5767AD208C9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102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9.xml"/><Relationship Id="rId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30.png"/><Relationship Id="rId7" Type="http://schemas.openxmlformats.org/officeDocument/2006/relationships/slide" Target="slide1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gif"/><Relationship Id="rId7" Type="http://schemas.openxmlformats.org/officeDocument/2006/relationships/image" Target="../media/image39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gif"/><Relationship Id="rId11" Type="http://schemas.openxmlformats.org/officeDocument/2006/relationships/image" Target="../media/image43.png"/><Relationship Id="rId5" Type="http://schemas.openxmlformats.org/officeDocument/2006/relationships/image" Target="../media/image37.gif"/><Relationship Id="rId10" Type="http://schemas.openxmlformats.org/officeDocument/2006/relationships/image" Target="../media/image42.png"/><Relationship Id="rId4" Type="http://schemas.openxmlformats.org/officeDocument/2006/relationships/image" Target="../media/image36.gif"/><Relationship Id="rId9" Type="http://schemas.openxmlformats.org/officeDocument/2006/relationships/image" Target="../media/image4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3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3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0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6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6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2742" y="119454"/>
            <a:ext cx="10887959" cy="30071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2107" y="153004"/>
            <a:ext cx="10363200" cy="1213883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Образовательный портал для детей и учителей </a:t>
            </a:r>
            <a:br>
              <a:rPr lang="ru-RU" sz="3200" b="1" dirty="0" smtClean="0"/>
            </a:br>
            <a:r>
              <a:rPr lang="ru-RU" sz="3200" b="1" dirty="0" smtClean="0"/>
              <a:t>«Дом знаний»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2742" y="3799002"/>
            <a:ext cx="3299382" cy="2507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6582" y="1783283"/>
            <a:ext cx="9380804" cy="4400701"/>
          </a:xfrm>
        </p:spPr>
        <p:txBody>
          <a:bodyPr>
            <a:normAutofit/>
          </a:bodyPr>
          <a:lstStyle/>
          <a:p>
            <a:r>
              <a:rPr lang="ru-RU" dirty="0" smtClean="0"/>
              <a:t>Подготовка к ОГЭ по математике </a:t>
            </a:r>
          </a:p>
          <a:p>
            <a:endParaRPr lang="ru-RU" dirty="0" smtClean="0"/>
          </a:p>
          <a:p>
            <a:endParaRPr lang="ru-RU" dirty="0"/>
          </a:p>
          <a:p>
            <a:pPr algn="r"/>
            <a:r>
              <a:rPr lang="ru-RU" sz="2000" dirty="0" smtClean="0"/>
              <a:t>Работу выполнила учитель  математики</a:t>
            </a:r>
          </a:p>
          <a:p>
            <a:pPr algn="r"/>
            <a:r>
              <a:rPr lang="ru-RU" sz="2000" dirty="0" smtClean="0"/>
              <a:t>МБОУ «Лесокамочка» филиал «</a:t>
            </a:r>
            <a:r>
              <a:rPr lang="ru-RU" sz="2000" dirty="0" err="1" smtClean="0"/>
              <a:t>Сёйвинская</a:t>
            </a:r>
            <a:r>
              <a:rPr lang="ru-RU" sz="2000" dirty="0" smtClean="0"/>
              <a:t> ООШ»</a:t>
            </a:r>
          </a:p>
          <a:p>
            <a:pPr algn="r"/>
            <a:r>
              <a:rPr lang="ru-RU" sz="2000" dirty="0" err="1" smtClean="0"/>
              <a:t>Мизёва</a:t>
            </a:r>
            <a:r>
              <a:rPr lang="ru-RU" sz="2000" dirty="0" smtClean="0"/>
              <a:t> Ольга Степановна</a:t>
            </a:r>
          </a:p>
          <a:p>
            <a:endParaRPr lang="ru-RU" sz="2400" dirty="0" smtClean="0"/>
          </a:p>
          <a:p>
            <a:r>
              <a:rPr lang="ru-RU" sz="2400" dirty="0" smtClean="0"/>
              <a:t>п. Сёйва - 2024 г.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14439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13905"/>
            <a:ext cx="10972800" cy="1143000"/>
          </a:xfrm>
        </p:spPr>
        <p:txBody>
          <a:bodyPr>
            <a:noAutofit/>
          </a:bodyPr>
          <a:lstStyle/>
          <a:p>
            <a:pPr algn="l"/>
            <a:r>
              <a:rPr lang="ru-RU" sz="8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3</a:t>
            </a:r>
            <a:r>
              <a:rPr lang="ru-RU" sz="80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80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871531" y="1220756"/>
                <a:ext cx="9710869" cy="490540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5867" b="1" dirty="0"/>
                  <a:t>Решите  уравнение</a:t>
                </a:r>
              </a:p>
              <a:p>
                <a:pPr marL="0" indent="0">
                  <a:buNone/>
                </a:pPr>
                <a:r>
                  <a:rPr lang="ru-RU" sz="5867" dirty="0"/>
                  <a:t>  </a:t>
                </a:r>
                <a:r>
                  <a:rPr lang="ru-RU" sz="7200" b="1" dirty="0"/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7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7200" b="1" i="1">
                            <a:latin typeface="Cambria Math"/>
                          </a:rPr>
                          <m:t>х−</m:t>
                        </m:r>
                        <m:r>
                          <a:rPr lang="ru-RU" sz="7200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ru-RU" sz="7200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ru-RU" sz="72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7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7200" b="1" i="1">
                            <a:latin typeface="Cambria Math"/>
                          </a:rPr>
                          <m:t>𝟒</m:t>
                        </m:r>
                        <m:r>
                          <a:rPr lang="ru-RU" sz="7200" b="1" i="1">
                            <a:latin typeface="Cambria Math"/>
                          </a:rPr>
                          <m:t>+</m:t>
                        </m:r>
                        <m:r>
                          <a:rPr lang="ru-RU" sz="7200" b="1" i="1">
                            <a:latin typeface="Cambria Math"/>
                          </a:rPr>
                          <m:t>𝟐</m:t>
                        </m:r>
                        <m:r>
                          <a:rPr lang="ru-RU" sz="7200" b="1" i="1">
                            <a:latin typeface="Cambria Math"/>
                          </a:rPr>
                          <m:t>х</m:t>
                        </m:r>
                      </m:num>
                      <m:den>
                        <m:r>
                          <a:rPr lang="ru-RU" sz="7200" b="1" i="1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endParaRPr lang="ru-RU" sz="5867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71531" y="1220756"/>
                <a:ext cx="9710869" cy="4905409"/>
              </a:xfrm>
              <a:blipFill>
                <a:blip r:embed="rId2"/>
                <a:stretch>
                  <a:fillRect l="-3641" t="-36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08825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61" t="17661" r="16978" b="16353"/>
          <a:stretch>
            <a:fillRect/>
          </a:stretch>
        </p:blipFill>
        <p:spPr bwMode="auto">
          <a:xfrm>
            <a:off x="507637" y="4787539"/>
            <a:ext cx="1555915" cy="1573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https://cdn.pixabay.com/photo/2015/11/15/07/45/mathematics-1044084_960_720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0415" y="116844"/>
            <a:ext cx="1892300" cy="12886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306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13905"/>
            <a:ext cx="10972800" cy="1143000"/>
          </a:xfrm>
        </p:spPr>
        <p:txBody>
          <a:bodyPr>
            <a:noAutofit/>
          </a:bodyPr>
          <a:lstStyle/>
          <a:p>
            <a:pPr algn="l"/>
            <a:r>
              <a:rPr lang="ru-RU" sz="8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4</a:t>
            </a:r>
            <a:r>
              <a:rPr lang="ru-RU" sz="80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ru-RU" sz="80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871531" y="1220756"/>
                <a:ext cx="9710869" cy="490540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7200" dirty="0"/>
                  <a:t>Из формулы </a:t>
                </a:r>
                <a14:m>
                  <m:oMath xmlns:m="http://schemas.openxmlformats.org/officeDocument/2006/math">
                    <m:r>
                      <a:rPr lang="ru-RU" sz="7200" b="1" i="1">
                        <a:latin typeface="Cambria Math"/>
                        <a:ea typeface="Cambria Math"/>
                      </a:rPr>
                      <m:t>𝝎</m:t>
                    </m:r>
                    <m:r>
                      <a:rPr lang="en-US" sz="7200" b="1" i="1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7200" b="1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7200" b="1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7200" b="1" i="1"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7200" b="1" i="1">
                                <a:latin typeface="Cambria Math"/>
                                <a:ea typeface="Cambria Math"/>
                              </a:rPr>
                              <m:t>𝑳𝑪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7200" b="1" dirty="0"/>
                  <a:t>  </a:t>
                </a:r>
                <a:r>
                  <a:rPr lang="ru-RU" sz="7200" dirty="0"/>
                  <a:t>выразите </a:t>
                </a:r>
                <a:r>
                  <a:rPr lang="ru-RU" sz="7200" b="1" dirty="0"/>
                  <a:t>С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71531" y="1220756"/>
                <a:ext cx="9710869" cy="4905409"/>
              </a:xfrm>
              <a:blipFill>
                <a:blip r:embed="rId2"/>
                <a:stretch>
                  <a:fillRect l="-47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08825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61" t="17661" r="16978" b="16353"/>
          <a:stretch>
            <a:fillRect/>
          </a:stretch>
        </p:blipFill>
        <p:spPr bwMode="auto">
          <a:xfrm>
            <a:off x="507637" y="4787539"/>
            <a:ext cx="1555915" cy="1573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https://cdn.pixabay.com/photo/2015/11/15/07/45/mathematics-1044084_960_720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0415" y="116844"/>
            <a:ext cx="1892300" cy="12886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625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13905"/>
            <a:ext cx="10972800" cy="1143000"/>
          </a:xfrm>
        </p:spPr>
        <p:txBody>
          <a:bodyPr>
            <a:noAutofit/>
          </a:bodyPr>
          <a:lstStyle/>
          <a:p>
            <a:pPr algn="l"/>
            <a:r>
              <a:rPr lang="ru-RU" sz="8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5</a:t>
            </a:r>
            <a:r>
              <a:rPr lang="ru-RU" sz="80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80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871531" y="1220756"/>
                <a:ext cx="9710869" cy="490540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5333" b="1" dirty="0"/>
                  <a:t>Решите систему неравенств и вычислите сумму целых чисел, удовлетворяющих неравенству</a:t>
                </a:r>
              </a:p>
              <a:p>
                <a:pPr marL="0" indent="0">
                  <a:buNone/>
                </a:pPr>
                <a:r>
                  <a:rPr lang="ru-RU" sz="5333" dirty="0"/>
                  <a:t>      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sz="5333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5333" b="1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ru-RU" sz="5333" b="1" i="1">
                                <a:latin typeface="Cambria Math"/>
                              </a:rPr>
                              <m:t>х −</m:t>
                            </m:r>
                            <m:r>
                              <a:rPr lang="ru-RU" sz="5333" b="1" i="1">
                                <a:latin typeface="Cambria Math"/>
                              </a:rPr>
                              <m:t>𝟏</m:t>
                            </m:r>
                            <m:r>
                              <a:rPr lang="ru-RU" sz="5333" b="1" i="1">
                                <a:latin typeface="Cambria Math"/>
                              </a:rPr>
                              <m:t> ≤</m:t>
                            </m:r>
                            <m:r>
                              <a:rPr lang="ru-RU" sz="5333" b="1" i="1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  <m:r>
                              <a:rPr lang="ru-RU" sz="5333" b="1" i="1">
                                <a:latin typeface="Cambria Math"/>
                                <a:ea typeface="Cambria Math"/>
                              </a:rPr>
                              <m:t>х+</m:t>
                            </m:r>
                            <m:r>
                              <a:rPr lang="ru-RU" sz="5333" b="1" i="1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e>
                          <m:e>
                            <m:r>
                              <a:rPr lang="ru-RU" sz="5333" b="1" i="1">
                                <a:latin typeface="Cambria Math"/>
                              </a:rPr>
                              <m:t>𝟑</m:t>
                            </m:r>
                            <m:r>
                              <a:rPr lang="ru-RU" sz="5333" b="1" i="1">
                                <a:latin typeface="Cambria Math"/>
                              </a:rPr>
                              <m:t>х+</m:t>
                            </m:r>
                            <m:r>
                              <a:rPr lang="ru-RU" sz="5333" b="1" i="1">
                                <a:latin typeface="Cambria Math"/>
                              </a:rPr>
                              <m:t>𝟓</m:t>
                            </m:r>
                            <m:r>
                              <a:rPr lang="ru-RU" sz="5333" b="1" i="1">
                                <a:latin typeface="Cambria Math"/>
                                <a:ea typeface="Cambria Math"/>
                              </a:rPr>
                              <m:t>≤х+</m:t>
                            </m:r>
                            <m:r>
                              <a:rPr lang="ru-RU" sz="5333" b="1" i="1"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e>
                        </m:eqArr>
                      </m:e>
                    </m:d>
                  </m:oMath>
                </a14:m>
                <a:endParaRPr lang="ru-RU" sz="5333" b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71531" y="1220756"/>
                <a:ext cx="9710869" cy="4905409"/>
              </a:xfrm>
              <a:blipFill>
                <a:blip r:embed="rId2"/>
                <a:stretch>
                  <a:fillRect l="-3264" t="-3230" r="-13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08825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61" t="17661" r="16978" b="16353"/>
          <a:stretch>
            <a:fillRect/>
          </a:stretch>
        </p:blipFill>
        <p:spPr bwMode="auto">
          <a:xfrm>
            <a:off x="507637" y="4787539"/>
            <a:ext cx="1555915" cy="1573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https://cdn.pixabay.com/photo/2015/11/15/07/45/mathematics-1044084_960_720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0415" y="116844"/>
            <a:ext cx="1892300" cy="12886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514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13905"/>
            <a:ext cx="10972800" cy="1143000"/>
          </a:xfrm>
        </p:spPr>
        <p:txBody>
          <a:bodyPr>
            <a:noAutofit/>
          </a:bodyPr>
          <a:lstStyle/>
          <a:p>
            <a:pPr algn="l"/>
            <a:r>
              <a:rPr lang="ru-RU" sz="8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6</a:t>
            </a:r>
            <a:r>
              <a:rPr lang="ru-RU" sz="80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ru-RU" sz="80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71531" y="1220756"/>
            <a:ext cx="9710869" cy="49054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5867" b="1" dirty="0"/>
              <a:t>Решите  уравнение и если корней несколько, то запишите наименьший из них</a:t>
            </a:r>
          </a:p>
          <a:p>
            <a:pPr marL="0" indent="0" algn="ctr">
              <a:buNone/>
            </a:pPr>
            <a:r>
              <a:rPr lang="ru-RU" sz="7200" dirty="0"/>
              <a:t>  </a:t>
            </a:r>
            <a:r>
              <a:rPr lang="ru-RU" sz="7200" b="1" dirty="0"/>
              <a:t>- х² + 2х + 8 =0</a:t>
            </a:r>
          </a:p>
          <a:p>
            <a:pPr marL="0" indent="0">
              <a:buNone/>
            </a:pPr>
            <a:endParaRPr lang="ru-RU" sz="5867" dirty="0"/>
          </a:p>
        </p:txBody>
      </p:sp>
      <p:pic>
        <p:nvPicPr>
          <p:cNvPr id="4" name="Picture 2" descr="0882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61" t="17661" r="16978" b="16353"/>
          <a:stretch>
            <a:fillRect/>
          </a:stretch>
        </p:blipFill>
        <p:spPr bwMode="auto">
          <a:xfrm>
            <a:off x="507637" y="4787539"/>
            <a:ext cx="1555915" cy="1573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https://cdn.pixabay.com/photo/2015/11/15/07/45/mathematics-1044084_960_720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0415" y="116844"/>
            <a:ext cx="1892300" cy="12886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814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13905"/>
            <a:ext cx="10972800" cy="1143000"/>
          </a:xfrm>
        </p:spPr>
        <p:txBody>
          <a:bodyPr>
            <a:noAutofit/>
          </a:bodyPr>
          <a:lstStyle/>
          <a:p>
            <a:pPr algn="l"/>
            <a:r>
              <a:rPr lang="ru-RU" sz="8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7</a:t>
            </a:r>
            <a:r>
              <a:rPr lang="ru-RU" sz="80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80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71531" y="1220756"/>
            <a:ext cx="9710869" cy="490540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7200" b="1" dirty="0"/>
              <a:t>На лыжных гонках участвуют 11 спортсменов из России, 6 спортсменов из Норвегии и 3 спортсмена из Швеции. Порядок, в котором спортсмены стартуют, определяется жребием. Найдите вероятность того, что первым будет стартовать спортсмен не из России.  </a:t>
            </a:r>
          </a:p>
        </p:txBody>
      </p:sp>
      <p:pic>
        <p:nvPicPr>
          <p:cNvPr id="4" name="Picture 2" descr="0882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61" t="17661" r="16978" b="16353"/>
          <a:stretch>
            <a:fillRect/>
          </a:stretch>
        </p:blipFill>
        <p:spPr bwMode="auto">
          <a:xfrm>
            <a:off x="507637" y="4787539"/>
            <a:ext cx="1555915" cy="1573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https://cdn.pixabay.com/photo/2015/11/15/07/45/mathematics-1044084_960_720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0415" y="116844"/>
            <a:ext cx="1892300" cy="12886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20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1624" y="404665"/>
            <a:ext cx="6768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ГЕОМЕТРИЯ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55640" y="2492896"/>
            <a:ext cx="64807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Monotype Corsiva" pitchFamily="66" charset="0"/>
              </a:rPr>
              <a:t>Геометрия полна приключений, потому что за каждой задачей скрывается приключение мысли. Решить задачу – это значит пережить приключение. </a:t>
            </a:r>
          </a:p>
          <a:p>
            <a:pPr algn="r"/>
            <a:r>
              <a:rPr lang="ru-RU" sz="3200" dirty="0">
                <a:latin typeface="Monotype Corsiva" pitchFamily="66" charset="0"/>
              </a:rPr>
              <a:t>(В. Произволов)</a:t>
            </a:r>
          </a:p>
        </p:txBody>
      </p:sp>
      <p:pic>
        <p:nvPicPr>
          <p:cNvPr id="4" name="Picture 15" descr="00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9617" y="4797153"/>
            <a:ext cx="2087563" cy="14319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691951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85185E-6 L 0 -0.2314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9303" y="226243"/>
            <a:ext cx="10840825" cy="19513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Заголовок 10"/>
          <p:cNvSpPr>
            <a:spLocks noGrp="1"/>
          </p:cNvSpPr>
          <p:nvPr>
            <p:ph type="ctrTitle"/>
          </p:nvPr>
        </p:nvSpPr>
        <p:spPr>
          <a:xfrm>
            <a:off x="2419711" y="1621302"/>
            <a:ext cx="7559842" cy="1470025"/>
          </a:xfrm>
          <a:noFill/>
        </p:spPr>
        <p:txBody>
          <a:bodyPr>
            <a:normAutofit fontScale="90000"/>
          </a:bodyPr>
          <a:lstStyle/>
          <a:p>
            <a:r>
              <a:rPr lang="ru-RU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Вычисление площадей фигур на клетчатой бумаге</a:t>
            </a:r>
          </a:p>
        </p:txBody>
      </p:sp>
      <p:pic>
        <p:nvPicPr>
          <p:cNvPr id="3" name="Picture 7" descr="D:\аним6\2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0056" y="4005064"/>
            <a:ext cx="2071702" cy="181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44237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an13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83632" y="5661249"/>
            <a:ext cx="5688632" cy="39052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279576" y="2204864"/>
            <a:ext cx="69847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«</a:t>
            </a:r>
            <a:r>
              <a:rPr lang="ru-RU" sz="2400" b="1" dirty="0">
                <a:solidFill>
                  <a:srgbClr val="FF0000"/>
                </a:solidFill>
              </a:rPr>
              <a:t>Не бойтесь формул! Учитесь владеть этим инструментом человеческого гения! В формулах заключено величие и могущество разума…» 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i="1" dirty="0">
                <a:solidFill>
                  <a:srgbClr val="FF0000"/>
                </a:solidFill>
              </a:rPr>
              <a:t>Марков А. А. 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267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75520" y="260648"/>
            <a:ext cx="1368152" cy="86409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D9"/>
              </a:solidFill>
              <a:latin typeface="Arial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775520" y="1268760"/>
            <a:ext cx="1224136" cy="12241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D9"/>
              </a:solidFill>
              <a:latin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120336" y="1268760"/>
            <a:ext cx="1080120" cy="10801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D9"/>
              </a:solidFill>
              <a:latin typeface="Arial"/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1668016" y="4509120"/>
            <a:ext cx="1763688" cy="864096"/>
          </a:xfrm>
          <a:prstGeom prst="triangl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7" name="Прямоугольный треугольник 6"/>
          <p:cNvSpPr/>
          <p:nvPr/>
        </p:nvSpPr>
        <p:spPr>
          <a:xfrm>
            <a:off x="8976320" y="2420888"/>
            <a:ext cx="1296144" cy="1440160"/>
          </a:xfrm>
          <a:prstGeom prst="rt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D9"/>
              </a:solidFill>
              <a:latin typeface="Arial"/>
            </a:endParaRPr>
          </a:p>
        </p:txBody>
      </p:sp>
      <p:sp>
        <p:nvSpPr>
          <p:cNvPr id="8" name="Параллелограмм 7"/>
          <p:cNvSpPr/>
          <p:nvPr/>
        </p:nvSpPr>
        <p:spPr>
          <a:xfrm>
            <a:off x="8688288" y="4077072"/>
            <a:ext cx="1728192" cy="936104"/>
          </a:xfrm>
          <a:prstGeom prst="parallelogram">
            <a:avLst/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D9"/>
              </a:solidFill>
              <a:latin typeface="Arial"/>
            </a:endParaRPr>
          </a:p>
        </p:txBody>
      </p:sp>
      <p:sp>
        <p:nvSpPr>
          <p:cNvPr id="9" name="Трапеция 8"/>
          <p:cNvSpPr/>
          <p:nvPr/>
        </p:nvSpPr>
        <p:spPr>
          <a:xfrm>
            <a:off x="8688288" y="188640"/>
            <a:ext cx="1800200" cy="936104"/>
          </a:xfrm>
          <a:prstGeom prst="trapezoi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D9"/>
              </a:solidFill>
              <a:latin typeface="Arial"/>
            </a:endParaRPr>
          </a:p>
        </p:txBody>
      </p:sp>
      <p:sp>
        <p:nvSpPr>
          <p:cNvPr id="10" name="Ромб 9"/>
          <p:cNvSpPr/>
          <p:nvPr/>
        </p:nvSpPr>
        <p:spPr>
          <a:xfrm>
            <a:off x="1703512" y="2564904"/>
            <a:ext cx="1440160" cy="1800200"/>
          </a:xfrm>
          <a:prstGeom prst="diamond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D9"/>
              </a:solidFill>
              <a:latin typeface="Arial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43872" y="2060888"/>
            <a:ext cx="950400" cy="360000"/>
          </a:xfrm>
          <a:prstGeom prst="rect">
            <a:avLst/>
          </a:prstGeom>
          <a:noFill/>
        </p:spPr>
      </p:pic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3054" y="5589240"/>
            <a:ext cx="876923" cy="360000"/>
          </a:xfrm>
          <a:prstGeom prst="rect">
            <a:avLst/>
          </a:prstGeom>
          <a:noFill/>
        </p:spPr>
      </p:pic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43873" y="2492896"/>
            <a:ext cx="1103077" cy="360000"/>
          </a:xfrm>
          <a:prstGeom prst="rect">
            <a:avLst/>
          </a:prstGeom>
          <a:noFill/>
        </p:spPr>
      </p:pic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395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43873" y="4077152"/>
            <a:ext cx="1305931" cy="720000"/>
          </a:xfrm>
          <a:prstGeom prst="rect">
            <a:avLst/>
          </a:prstGeom>
          <a:noFill/>
        </p:spPr>
      </p:pic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397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43872" y="2852936"/>
            <a:ext cx="1400000" cy="720000"/>
          </a:xfrm>
          <a:prstGeom prst="rect">
            <a:avLst/>
          </a:prstGeom>
          <a:noFill/>
        </p:spPr>
      </p:pic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401" name="Picture 1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43872" y="4797152"/>
            <a:ext cx="1235000" cy="720000"/>
          </a:xfrm>
          <a:prstGeom prst="rect">
            <a:avLst/>
          </a:prstGeom>
          <a:noFill/>
        </p:spPr>
      </p:pic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403" name="Picture 1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82400" y="3681048"/>
            <a:ext cx="1113600" cy="360000"/>
          </a:xfrm>
          <a:prstGeom prst="rect">
            <a:avLst/>
          </a:prstGeom>
          <a:noFill/>
        </p:spPr>
      </p:pic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405" name="Picture 2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43873" y="548680"/>
            <a:ext cx="1618759" cy="720000"/>
          </a:xfrm>
          <a:prstGeom prst="rect">
            <a:avLst/>
          </a:prstGeom>
          <a:noFill/>
        </p:spPr>
      </p:pic>
      <p:sp>
        <p:nvSpPr>
          <p:cNvPr id="32" name="TextBox 31"/>
          <p:cNvSpPr txBox="1"/>
          <p:nvPr/>
        </p:nvSpPr>
        <p:spPr>
          <a:xfrm>
            <a:off x="3575720" y="87016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УСТАНОВИТЕ СООТВЕТСТВИЕ</a:t>
            </a:r>
          </a:p>
        </p:txBody>
      </p:sp>
    </p:spTree>
    <p:extLst>
      <p:ext uri="{BB962C8B-B14F-4D97-AF65-F5344CB8AC3E}">
        <p14:creationId xmlns:p14="http://schemas.microsoft.com/office/powerpoint/2010/main" val="94906504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92137E-6 L 0.41545 -0.04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00" y="-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0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63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77613E-6 L -0.31962 -0.2358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0" y="-11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8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63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94172E-6 L -0.34375 -0.1100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00" y="-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89362E-6 L -0.34427 0.2518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00" y="12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6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18316E-6 L 0.43108 0.0943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00" y="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0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63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22942E-6 L -0.35486 -0.14685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00" y="-7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64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66327E-6 L 0.41285 -0.25162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00" y="-12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0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63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6809E-6 L 0.45747 -0.571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00" y="-28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1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углом 4"/>
          <p:cNvSpPr/>
          <p:nvPr/>
        </p:nvSpPr>
        <p:spPr>
          <a:xfrm flipV="1">
            <a:off x="1775520" y="300718"/>
            <a:ext cx="8568952" cy="6264696"/>
          </a:xfrm>
          <a:prstGeom prst="snip1Rect">
            <a:avLst>
              <a:gd name="adj" fmla="val 38834"/>
            </a:avLst>
          </a:prstGeom>
          <a:solidFill>
            <a:schemeClr val="bg2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143672" y="620689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Найдите площадь фигуры</a:t>
            </a:r>
          </a:p>
        </p:txBody>
      </p:sp>
      <p:pic>
        <p:nvPicPr>
          <p:cNvPr id="10244" name="Picture 4" descr="undefin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93807" y="1137993"/>
            <a:ext cx="2232248" cy="1478503"/>
          </a:xfrm>
          <a:prstGeom prst="rect">
            <a:avLst/>
          </a:prstGeom>
          <a:noFill/>
        </p:spPr>
      </p:pic>
      <p:pic>
        <p:nvPicPr>
          <p:cNvPr id="10246" name="Picture 6" descr="undefine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3659956"/>
            <a:ext cx="3096344" cy="1450332"/>
          </a:xfrm>
          <a:prstGeom prst="rect">
            <a:avLst/>
          </a:prstGeom>
          <a:noFill/>
        </p:spPr>
      </p:pic>
      <p:pic>
        <p:nvPicPr>
          <p:cNvPr id="10248" name="Picture 8" descr="undefine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12224" y="995661"/>
            <a:ext cx="1701924" cy="1661261"/>
          </a:xfrm>
          <a:prstGeom prst="rect">
            <a:avLst/>
          </a:prstGeom>
          <a:noFill/>
        </p:spPr>
      </p:pic>
      <p:pic>
        <p:nvPicPr>
          <p:cNvPr id="10250" name="Picture 10" descr="undefined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77783" y="3537198"/>
            <a:ext cx="2664296" cy="1968098"/>
          </a:xfrm>
          <a:prstGeom prst="rect">
            <a:avLst/>
          </a:prstGeom>
          <a:noFill/>
        </p:spPr>
      </p:pic>
      <p:sp>
        <p:nvSpPr>
          <p:cNvPr id="71" name="TextBox 70"/>
          <p:cNvSpPr txBox="1"/>
          <p:nvPr/>
        </p:nvSpPr>
        <p:spPr>
          <a:xfrm>
            <a:off x="4367808" y="292585"/>
            <a:ext cx="424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>
                    <a:lumMod val="50000"/>
                  </a:schemeClr>
                </a:solidFill>
              </a:rPr>
              <a:t>Открытый банк заданий ОГЭ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8C6C725E-7A91-4651-91DA-13B78E203819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/>
          <a:srcRect t="27171" b="6989"/>
          <a:stretch/>
        </p:blipFill>
        <p:spPr>
          <a:xfrm>
            <a:off x="1915454" y="2556277"/>
            <a:ext cx="3891297" cy="862552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5A44EBBF-CAE4-4598-8617-DE7448FE412E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/>
          <a:srcRect t="14899" r="12538" b="32623"/>
          <a:stretch/>
        </p:blipFill>
        <p:spPr>
          <a:xfrm>
            <a:off x="6820605" y="2687868"/>
            <a:ext cx="3380557" cy="697465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A23BA89D-1F45-4B07-A7FF-F46B2542363E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/>
          <a:srcRect l="8761" t="6734" b="32760"/>
          <a:stretch/>
        </p:blipFill>
        <p:spPr>
          <a:xfrm>
            <a:off x="2062051" y="5499959"/>
            <a:ext cx="3726806" cy="785701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AC385A1E-0D60-4F77-9087-BAD2C9CECC09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/>
          <a:srcRect t="35191" r="12262" b="10775"/>
          <a:stretch/>
        </p:blipFill>
        <p:spPr>
          <a:xfrm>
            <a:off x="5866623" y="5108793"/>
            <a:ext cx="3380557" cy="7840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893431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3499" y="1988840"/>
            <a:ext cx="10177131" cy="1920213"/>
          </a:xfrm>
        </p:spPr>
        <p:txBody>
          <a:bodyPr>
            <a:noAutofit/>
          </a:bodyPr>
          <a:lstStyle/>
          <a:p>
            <a:pPr algn="l"/>
            <a:r>
              <a:rPr lang="ru-RU" sz="8800" b="1" dirty="0">
                <a:solidFill>
                  <a:srgbClr val="FF0000"/>
                </a:solidFill>
              </a:rPr>
              <a:t>Подготовка к ОГЭ</a:t>
            </a:r>
            <a:endParaRPr lang="ru-RU" sz="8800" b="1" dirty="0">
              <a:solidFill>
                <a:srgbClr val="00B0F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76053" y="5157192"/>
            <a:ext cx="5184576" cy="1272547"/>
          </a:xfrm>
        </p:spPr>
        <p:txBody>
          <a:bodyPr>
            <a:normAutofit/>
          </a:bodyPr>
          <a:lstStyle/>
          <a:p>
            <a:pPr>
              <a:defRPr/>
            </a:pPr>
            <a:endParaRPr lang="ru-RU" altLang="ru-RU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1958" y="3621021"/>
            <a:ext cx="271099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/>
            <a:r>
              <a:rPr lang="ru-RU" sz="6400" b="1" dirty="0">
                <a:solidFill>
                  <a:prstClr val="black"/>
                </a:solidFill>
                <a:latin typeface="Calibri"/>
              </a:rPr>
              <a:t>9 класс</a:t>
            </a:r>
            <a:endParaRPr lang="ru-RU" sz="6400" b="1" u="sng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703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одним вырезанным углом 2"/>
          <p:cNvSpPr/>
          <p:nvPr/>
        </p:nvSpPr>
        <p:spPr>
          <a:xfrm flipV="1">
            <a:off x="1847528" y="296652"/>
            <a:ext cx="8568952" cy="6264696"/>
          </a:xfrm>
          <a:prstGeom prst="snip1Rect">
            <a:avLst>
              <a:gd name="adj" fmla="val 38834"/>
            </a:avLst>
          </a:prstGeom>
          <a:solidFill>
            <a:schemeClr val="bg2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458" name="Picture 2" descr="&amp;Pcy;&amp;lcy;&amp;ocy;&amp;shchcy;&amp;acy;&amp;dcy;&amp;softcy; &amp;fcy;&amp;icy;&amp;gcy;&amp;ucy;&amp;rcy; &amp;ncy;&amp;acy; &amp;kcy;&amp;lcy;&amp;iecy;&amp;tcy;&amp;chcy;&amp;acy;&amp;tcy;&amp;ocy;&amp;jcy; &amp;bcy;&amp;ucy;&amp;mcy;&amp;acy;&amp;gcy;&amp;iecy; &amp;rcy;&amp;icy;&amp;scy;. 2"/>
          <p:cNvPicPr>
            <a:picLocks noChangeAspect="1" noChangeArrowheads="1"/>
          </p:cNvPicPr>
          <p:nvPr/>
        </p:nvPicPr>
        <p:blipFill>
          <a:blip r:embed="rId3" cstate="print"/>
          <a:srcRect l="15278" t="16141" r="15278" b="17015"/>
          <a:stretch>
            <a:fillRect/>
          </a:stretch>
        </p:blipFill>
        <p:spPr bwMode="auto">
          <a:xfrm>
            <a:off x="4043772" y="404665"/>
            <a:ext cx="4104456" cy="363671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991544" y="4293097"/>
            <a:ext cx="3816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ПРЯМОУГОЛЬНЫЙ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ТРЕУГОЛЬНИК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1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88088" y="4077072"/>
            <a:ext cx="1440160" cy="839607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087888" y="2348880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76120" y="3009726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" name="Стрелка вправо 9">
            <a:hlinkClick r:id="rId5" action="ppaction://hlinksldjump"/>
          </p:cNvPr>
          <p:cNvSpPr/>
          <p:nvPr/>
        </p:nvSpPr>
        <p:spPr>
          <a:xfrm>
            <a:off x="9736128" y="4863440"/>
            <a:ext cx="792088" cy="72008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800" b="1" dirty="0">
                <a:latin typeface="Arial" pitchFamily="34" charset="0"/>
                <a:cs typeface="Arial" pitchFamily="34" charset="0"/>
              </a:rPr>
              <a:t>Ф</a:t>
            </a:r>
          </a:p>
        </p:txBody>
      </p:sp>
    </p:spTree>
    <p:extLst>
      <p:ext uri="{BB962C8B-B14F-4D97-AF65-F5344CB8AC3E}">
        <p14:creationId xmlns:p14="http://schemas.microsoft.com/office/powerpoint/2010/main" val="18705120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одним вырезанным углом 2"/>
          <p:cNvSpPr/>
          <p:nvPr/>
        </p:nvSpPr>
        <p:spPr>
          <a:xfrm flipV="1">
            <a:off x="1847528" y="296652"/>
            <a:ext cx="8568952" cy="6264696"/>
          </a:xfrm>
          <a:prstGeom prst="snip1Rect">
            <a:avLst>
              <a:gd name="adj" fmla="val 38834"/>
            </a:avLst>
          </a:prstGeom>
          <a:solidFill>
            <a:schemeClr val="bg2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434" name="Picture 2" descr="&amp;Pcy;&amp;lcy;&amp;ocy;&amp;shchcy;&amp;acy;&amp;dcy;&amp;softcy; &amp;fcy;&amp;icy;&amp;gcy;&amp;ucy;&amp;rcy; &amp;ncy;&amp;acy; &amp;kcy;&amp;lcy;&amp;iecy;&amp;tcy;&amp;chcy;&amp;acy;&amp;tcy;&amp;ocy;&amp;jcy; &amp;bcy;&amp;ucy;&amp;mcy;&amp;acy;&amp;gcy;&amp;iecy; &amp;rcy;&amp;icy;&amp;scy;. 3"/>
          <p:cNvPicPr>
            <a:picLocks noChangeAspect="1" noChangeArrowheads="1"/>
          </p:cNvPicPr>
          <p:nvPr/>
        </p:nvPicPr>
        <p:blipFill>
          <a:blip r:embed="rId3" cstate="print"/>
          <a:srcRect l="15507" t="16005" r="14709" b="15767"/>
          <a:stretch>
            <a:fillRect/>
          </a:stretch>
        </p:blipFill>
        <p:spPr bwMode="auto">
          <a:xfrm>
            <a:off x="6101736" y="500656"/>
            <a:ext cx="4080504" cy="3672408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63553" y="1340768"/>
            <a:ext cx="2162175" cy="381000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63552" y="1916833"/>
            <a:ext cx="1047750" cy="371475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63552" y="2995310"/>
            <a:ext cx="3168352" cy="867381"/>
          </a:xfrm>
          <a:prstGeom prst="rect">
            <a:avLst/>
          </a:prstGeom>
          <a:noFill/>
        </p:spPr>
      </p:pic>
      <p:sp>
        <p:nvSpPr>
          <p:cNvPr id="16" name="Стрелка вправо 15">
            <a:hlinkClick r:id="rId7" action="ppaction://hlinksldjump"/>
          </p:cNvPr>
          <p:cNvSpPr/>
          <p:nvPr/>
        </p:nvSpPr>
        <p:spPr>
          <a:xfrm>
            <a:off x="9736128" y="4863440"/>
            <a:ext cx="792088" cy="72008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800" b="1" dirty="0">
                <a:latin typeface="Arial" pitchFamily="34" charset="0"/>
                <a:cs typeface="Arial" pitchFamily="34" charset="0"/>
              </a:rPr>
              <a:t>Ф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6288E8B-2440-4005-B85A-0CE1DE99EE3B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/>
          <a:srcRect t="31699" r="35107" b="6818"/>
          <a:stretch/>
        </p:blipFill>
        <p:spPr>
          <a:xfrm>
            <a:off x="5926864" y="4725144"/>
            <a:ext cx="2761425" cy="858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815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с одним вырезанным углом 7"/>
          <p:cNvSpPr/>
          <p:nvPr/>
        </p:nvSpPr>
        <p:spPr>
          <a:xfrm flipV="1">
            <a:off x="1847528" y="296652"/>
            <a:ext cx="8568952" cy="6264696"/>
          </a:xfrm>
          <a:prstGeom prst="snip1Rect">
            <a:avLst>
              <a:gd name="adj" fmla="val 38834"/>
            </a:avLst>
          </a:prstGeom>
          <a:solidFill>
            <a:schemeClr val="bg2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775520" y="764704"/>
            <a:ext cx="87129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Arial" pitchFamily="34" charset="0"/>
                <a:cs typeface="Arial" pitchFamily="34" charset="0"/>
              </a:rPr>
              <a:t>На клетчатой бумаге с размером клетки </a:t>
            </a:r>
            <a:r>
              <a:rPr lang="en-US" dirty="0">
                <a:latin typeface="Arial" pitchFamily="34" charset="0"/>
                <a:cs typeface="Arial" pitchFamily="34" charset="0"/>
              </a:rPr>
              <a:t>1×1</a:t>
            </a:r>
            <a:r>
              <a:rPr lang="ru-RU" dirty="0">
                <a:latin typeface="Arial" pitchFamily="34" charset="0"/>
                <a:cs typeface="Arial" pitchFamily="34" charset="0"/>
              </a:rPr>
              <a:t> изображёна геометрическая фигура. Найдите ее площадь.</a:t>
            </a:r>
            <a:r>
              <a:rPr lang="en-US" dirty="0">
                <a:latin typeface="Arial" pitchFamily="34" charset="0"/>
                <a:cs typeface="Arial" pitchFamily="34" charset="0"/>
              </a:rPr>
              <a:t>        </a:t>
            </a:r>
          </a:p>
        </p:txBody>
      </p:sp>
      <p:pic>
        <p:nvPicPr>
          <p:cNvPr id="21506" name="Picture 2" descr="http://85.142.162.117/os/docs/DE0E276E497AB3784C3FC4CC20248DC0/questions/G.MA.2015.12.09.12/innerimg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3552" y="1412776"/>
            <a:ext cx="2169922" cy="158417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367808" y="332654"/>
            <a:ext cx="424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Самостоятельная работа</a:t>
            </a:r>
            <a:endParaRPr lang="ru-RU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1510" name="Picture 6" descr="http://85.142.162.117/os/docs/DE0E276E497AB3784C3FC4CC20248DC0/questions/G.MA.2015.12.08.12/innerimg0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19784" y="1484784"/>
            <a:ext cx="2152433" cy="1267692"/>
          </a:xfrm>
          <a:prstGeom prst="rect">
            <a:avLst/>
          </a:prstGeom>
          <a:noFill/>
        </p:spPr>
      </p:pic>
      <p:pic>
        <p:nvPicPr>
          <p:cNvPr id="21512" name="Picture 8" descr="http://85.142.162.117/os/docs/DE0E276E497AB3784C3FC4CC20248DC0/questions/G.MA.2015.12.07.07/innerimg0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7689" y="3789041"/>
            <a:ext cx="1551261" cy="1845467"/>
          </a:xfrm>
          <a:prstGeom prst="rect">
            <a:avLst/>
          </a:prstGeom>
          <a:noFill/>
        </p:spPr>
      </p:pic>
      <p:pic>
        <p:nvPicPr>
          <p:cNvPr id="21514" name="Picture 10" descr="http://85.142.162.117/os/docs/DE0E276E497AB3784C3FC4CC20248DC0/questions/G.MA.2015.12.06.01/innerimg0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56241" y="1412777"/>
            <a:ext cx="1742335" cy="2318937"/>
          </a:xfrm>
          <a:prstGeom prst="rect">
            <a:avLst/>
          </a:prstGeom>
          <a:noFill/>
        </p:spPr>
      </p:pic>
      <p:pic>
        <p:nvPicPr>
          <p:cNvPr id="21516" name="Picture 12" descr="http://85.142.162.117/os/docs/DE0E276E497AB3784C3FC4CC20248DC0/questions/G.MA.2015.12.04.06/innerimg0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96000" y="3789040"/>
            <a:ext cx="1578210" cy="1859078"/>
          </a:xfrm>
          <a:prstGeom prst="rect">
            <a:avLst/>
          </a:prstGeom>
          <a:noFill/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4B2ED5C-76BB-4900-A034-93DEAA17C6DE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/>
          <a:srcRect l="21331" t="22740" r="30812" b="21017"/>
          <a:stretch/>
        </p:blipFill>
        <p:spPr>
          <a:xfrm>
            <a:off x="1909580" y="3038448"/>
            <a:ext cx="2684208" cy="805776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D43082C-2E74-4EAC-B87B-78A253BEFF7C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/>
          <a:srcRect l="16330" t="26957" r="24978" b="4646"/>
          <a:stretch/>
        </p:blipFill>
        <p:spPr>
          <a:xfrm>
            <a:off x="2063552" y="5738768"/>
            <a:ext cx="3291934" cy="646331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4304D51B-C82E-4B16-B723-49DB2B555DB7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/>
          <a:srcRect l="24220" t="13914" r="25710" b="-2015"/>
          <a:stretch/>
        </p:blipFill>
        <p:spPr>
          <a:xfrm>
            <a:off x="5606412" y="5648118"/>
            <a:ext cx="2808312" cy="832521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5A8EBC75-8305-43E3-8D1B-5035AAFB3177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593789" y="2807162"/>
            <a:ext cx="2857425" cy="758751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63C68B8B-F769-40E1-B295-666952E2CC32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/>
          <a:srcRect r="23174" b="569"/>
          <a:stretch/>
        </p:blipFill>
        <p:spPr>
          <a:xfrm>
            <a:off x="7674210" y="3844225"/>
            <a:ext cx="2362046" cy="67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7240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9303" y="207390"/>
            <a:ext cx="11123629" cy="20657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79770" y="1671302"/>
            <a:ext cx="7258638" cy="1944688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b="1" dirty="0" smtClean="0">
                <a:latin typeface="Georgia" panose="02040502050405020303" pitchFamily="18" charset="0"/>
              </a:rPr>
              <a:t>Арифметическая  прогрессия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97276" y="3286125"/>
            <a:ext cx="5699125" cy="2286000"/>
          </a:xfrm>
        </p:spPr>
        <p:txBody>
          <a:bodyPr/>
          <a:lstStyle/>
          <a:p>
            <a:pPr eaLnBrk="1" hangingPunct="1"/>
            <a:r>
              <a:rPr lang="ru-RU" altLang="ru-RU" sz="2400" i="1" dirty="0">
                <a:solidFill>
                  <a:srgbClr val="CC6600"/>
                </a:solidFill>
                <a:latin typeface="Arial Black" panose="020B0A04020102020204" pitchFamily="34" charset="0"/>
              </a:rPr>
              <a:t>   </a:t>
            </a:r>
          </a:p>
        </p:txBody>
      </p:sp>
      <p:pic>
        <p:nvPicPr>
          <p:cNvPr id="2052" name="Picture 4" descr="CRTN05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4123" y="577867"/>
            <a:ext cx="3457575" cy="312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186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8080"/>
            </a:gs>
            <a:gs pos="100000">
              <a:srgbClr val="00323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Заголовок 4"/>
          <p:cNvSpPr>
            <a:spLocks noGrp="1"/>
          </p:cNvSpPr>
          <p:nvPr>
            <p:ph type="ctrTitle" sz="quarter"/>
          </p:nvPr>
        </p:nvSpPr>
        <p:spPr>
          <a:xfrm>
            <a:off x="1809751" y="0"/>
            <a:ext cx="4143375" cy="6858000"/>
          </a:xfrm>
        </p:spPr>
        <p:txBody>
          <a:bodyPr/>
          <a:lstStyle/>
          <a:p>
            <a:pPr>
              <a:defRPr/>
            </a:pPr>
            <a:r>
              <a:rPr lang="ru-RU" sz="2200" dirty="0">
                <a:solidFill>
                  <a:schemeClr val="tx1"/>
                </a:solidFill>
              </a:rPr>
              <a:t>Формула </a:t>
            </a:r>
            <a:r>
              <a:rPr lang="en-US" sz="2200" i="1" dirty="0">
                <a:solidFill>
                  <a:schemeClr val="tx1"/>
                </a:solidFill>
              </a:rPr>
              <a:t>n</a:t>
            </a:r>
            <a:r>
              <a:rPr lang="ru-RU" sz="2200" i="1" dirty="0">
                <a:solidFill>
                  <a:schemeClr val="tx1"/>
                </a:solidFill>
              </a:rPr>
              <a:t>-го</a:t>
            </a:r>
            <a:r>
              <a:rPr lang="ru-RU" sz="2200" dirty="0">
                <a:solidFill>
                  <a:schemeClr val="tx1"/>
                </a:solidFill>
              </a:rPr>
              <a:t> члена</a:t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>
                <a:solidFill>
                  <a:schemeClr val="tx1"/>
                </a:solidFill>
              </a:rPr>
              <a:t>арифметической</a:t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>
                <a:solidFill>
                  <a:schemeClr val="tx1"/>
                </a:solidFill>
              </a:rPr>
              <a:t>прогрессии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 </a:t>
            </a:r>
            <a:br>
              <a:rPr lang="ru-RU" sz="2200" dirty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>
                <a:solidFill>
                  <a:schemeClr val="bg1"/>
                </a:solidFill>
              </a:rPr>
              <a:t/>
            </a:r>
            <a:br>
              <a:rPr lang="ru-RU" sz="2200" dirty="0">
                <a:solidFill>
                  <a:schemeClr val="bg1"/>
                </a:solidFill>
              </a:rPr>
            </a:br>
            <a:r>
              <a:rPr lang="ru-RU" sz="2200" dirty="0">
                <a:solidFill>
                  <a:schemeClr val="bg1"/>
                </a:solidFill>
              </a:rPr>
              <a:t/>
            </a:r>
            <a:br>
              <a:rPr lang="ru-RU" sz="2200" dirty="0">
                <a:solidFill>
                  <a:schemeClr val="bg1"/>
                </a:solidFill>
              </a:rPr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 Сумма первых </a:t>
            </a:r>
            <a:r>
              <a:rPr lang="en-US" sz="2200" i="1" dirty="0"/>
              <a:t>n</a:t>
            </a:r>
            <a:r>
              <a:rPr lang="ru-RU" sz="2200" dirty="0"/>
              <a:t> членов</a:t>
            </a:r>
            <a:br>
              <a:rPr lang="ru-RU" sz="2200" dirty="0"/>
            </a:br>
            <a:r>
              <a:rPr lang="ru-RU" sz="2200" dirty="0"/>
              <a:t>арифметической                                                     </a:t>
            </a:r>
            <a:br>
              <a:rPr lang="ru-RU" sz="2200" dirty="0"/>
            </a:br>
            <a:r>
              <a:rPr lang="ru-RU" sz="2200" dirty="0"/>
              <a:t>прогрессии </a:t>
            </a:r>
            <a:br>
              <a:rPr lang="ru-RU" sz="2200" dirty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 </a:t>
            </a:r>
            <a:r>
              <a:rPr lang="ru-RU" sz="2200" dirty="0">
                <a:solidFill>
                  <a:schemeClr val="tx1"/>
                </a:solidFill>
              </a:rPr>
              <a:t>Формула   разности</a:t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>
                <a:solidFill>
                  <a:schemeClr val="tx1"/>
                </a:solidFill>
              </a:rPr>
              <a:t>арифметической                                                       </a:t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>
                <a:solidFill>
                  <a:schemeClr val="tx1"/>
                </a:solidFill>
              </a:rPr>
              <a:t>прогрессии 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sz="quarter" idx="1"/>
          </p:nvPr>
        </p:nvSpPr>
        <p:spPr>
          <a:xfrm>
            <a:off x="6381750" y="1268414"/>
            <a:ext cx="4000500" cy="5589587"/>
          </a:xfrm>
        </p:spPr>
        <p:txBody>
          <a:bodyPr/>
          <a:lstStyle/>
          <a:p>
            <a:pPr>
              <a:defRPr/>
            </a:pPr>
            <a:endParaRPr lang="ru-RU" sz="2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095500" y="1714500"/>
            <a:ext cx="3429000" cy="1214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58989" y="4429126"/>
            <a:ext cx="3444875" cy="10715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38350" y="5665789"/>
            <a:ext cx="3429000" cy="1120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  <a:latin typeface="Verdana"/>
            </a:endParaRPr>
          </a:p>
        </p:txBody>
      </p:sp>
      <p:graphicFrame>
        <p:nvGraphicFramePr>
          <p:cNvPr id="16395" name="Object 11"/>
          <p:cNvGraphicFramePr>
            <a:graphicFrameLocks noChangeAspect="1"/>
          </p:cNvGraphicFramePr>
          <p:nvPr/>
        </p:nvGraphicFramePr>
        <p:xfrm>
          <a:off x="6524625" y="2714625"/>
          <a:ext cx="3727450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Уравнение" r:id="rId3" imgW="1054100" imgH="228600" progId="Equation.3">
                  <p:embed/>
                </p:oleObj>
              </mc:Choice>
              <mc:Fallback>
                <p:oleObj name="Уравнение" r:id="rId3" imgW="1054100" imgH="228600" progId="Equation.3">
                  <p:embed/>
                  <p:pic>
                    <p:nvPicPr>
                      <p:cNvPr id="1639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625" y="2714625"/>
                        <a:ext cx="3727450" cy="808038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 w="38100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6" name="Object 12"/>
          <p:cNvGraphicFramePr>
            <a:graphicFrameLocks noChangeAspect="1"/>
          </p:cNvGraphicFramePr>
          <p:nvPr/>
        </p:nvGraphicFramePr>
        <p:xfrm>
          <a:off x="6953251" y="3714750"/>
          <a:ext cx="2784475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Уравнение" r:id="rId5" imgW="787400" imgH="228600" progId="Equation.3">
                  <p:embed/>
                </p:oleObj>
              </mc:Choice>
              <mc:Fallback>
                <p:oleObj name="Уравнение" r:id="rId5" imgW="787400" imgH="228600" progId="Equation.3">
                  <p:embed/>
                  <p:pic>
                    <p:nvPicPr>
                      <p:cNvPr id="1639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1" y="3714750"/>
                        <a:ext cx="2784475" cy="808038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 w="381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7" name="Object 13"/>
          <p:cNvGraphicFramePr>
            <a:graphicFrameLocks noChangeAspect="1"/>
          </p:cNvGraphicFramePr>
          <p:nvPr/>
        </p:nvGraphicFramePr>
        <p:xfrm>
          <a:off x="7024689" y="1571626"/>
          <a:ext cx="2574925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Уравнение" r:id="rId7" imgW="952087" imgH="393529" progId="Equation.3">
                  <p:embed/>
                </p:oleObj>
              </mc:Choice>
              <mc:Fallback>
                <p:oleObj name="Уравнение" r:id="rId7" imgW="952087" imgH="393529" progId="Equation.3">
                  <p:embed/>
                  <p:pic>
                    <p:nvPicPr>
                      <p:cNvPr id="1639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4689" y="1571626"/>
                        <a:ext cx="2574925" cy="974725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 w="38100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8" name="Object 14"/>
          <p:cNvGraphicFramePr>
            <a:graphicFrameLocks noChangeAspect="1"/>
          </p:cNvGraphicFramePr>
          <p:nvPr/>
        </p:nvGraphicFramePr>
        <p:xfrm>
          <a:off x="6619875" y="5715001"/>
          <a:ext cx="36703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Уравнение" r:id="rId9" imgW="1358310" imgH="393529" progId="Equation.3">
                  <p:embed/>
                </p:oleObj>
              </mc:Choice>
              <mc:Fallback>
                <p:oleObj name="Уравнение" r:id="rId9" imgW="1358310" imgH="393529" progId="Equation.3">
                  <p:embed/>
                  <p:pic>
                    <p:nvPicPr>
                      <p:cNvPr id="1639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75" y="5715001"/>
                        <a:ext cx="3670300" cy="974725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 w="381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Прямая со стрелкой 15"/>
          <p:cNvCxnSpPr/>
          <p:nvPr/>
        </p:nvCxnSpPr>
        <p:spPr>
          <a:xfrm rot="5400000" flipH="1" flipV="1">
            <a:off x="5060157" y="4393407"/>
            <a:ext cx="2214562" cy="1571625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310188" y="5000626"/>
            <a:ext cx="1357312" cy="1000125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 flipH="1" flipV="1">
            <a:off x="4667251" y="2571751"/>
            <a:ext cx="3071812" cy="1785937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310189" y="2214563"/>
            <a:ext cx="1214437" cy="57150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143" name="TextBox 1"/>
          <p:cNvSpPr txBox="1">
            <a:spLocks noChangeArrowheads="1"/>
          </p:cNvSpPr>
          <p:nvPr/>
        </p:nvSpPr>
        <p:spPr bwMode="auto">
          <a:xfrm>
            <a:off x="2446338" y="295276"/>
            <a:ext cx="70850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3600">
                <a:solidFill>
                  <a:srgbClr val="FFFFFF"/>
                </a:solidFill>
              </a:rPr>
              <a:t>Формулы</a:t>
            </a:r>
          </a:p>
        </p:txBody>
      </p:sp>
    </p:spTree>
    <p:extLst>
      <p:ext uri="{BB962C8B-B14F-4D97-AF65-F5344CB8AC3E}">
        <p14:creationId xmlns:p14="http://schemas.microsoft.com/office/powerpoint/2010/main" val="195350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1" grpId="0" animBg="1"/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Мозговой штурм.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79625" y="1600201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Является ли данная последовательность арифметической прогрессией?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dirty="0" smtClean="0"/>
              <a:t>  20, 17, 14, 11, 8, 5, 2, -1, -4, …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dirty="0" smtClean="0"/>
              <a:t>  Назовите ее первый член,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dirty="0" smtClean="0"/>
              <a:t>  разность арифметической прогрессии.</a:t>
            </a:r>
          </a:p>
        </p:txBody>
      </p:sp>
    </p:spTree>
    <p:extLst>
      <p:ext uri="{BB962C8B-B14F-4D97-AF65-F5344CB8AC3E}">
        <p14:creationId xmlns:p14="http://schemas.microsoft.com/office/powerpoint/2010/main" val="9967856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Мозговой штурм.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Назовите </a:t>
            </a:r>
            <a:r>
              <a:rPr lang="ru-RU" sz="4800" dirty="0"/>
              <a:t>а</a:t>
            </a:r>
            <a:r>
              <a:rPr lang="ru-RU" sz="2400" dirty="0"/>
              <a:t>2</a:t>
            </a:r>
            <a:r>
              <a:rPr lang="ru-RU" dirty="0" smtClean="0"/>
              <a:t> и </a:t>
            </a:r>
            <a:r>
              <a:rPr lang="ru-RU" sz="4800" dirty="0"/>
              <a:t>а</a:t>
            </a:r>
            <a:r>
              <a:rPr lang="ru-RU" sz="2400" dirty="0"/>
              <a:t>3</a:t>
            </a:r>
            <a:r>
              <a:rPr lang="ru-RU" dirty="0" smtClean="0"/>
              <a:t> членов арифметической прогрессии, заданной следующими условиями: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ru-RU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dirty="0" smtClean="0"/>
              <a:t>а</a:t>
            </a:r>
            <a:r>
              <a:rPr lang="ru-RU" baseline="-25000" dirty="0" smtClean="0"/>
              <a:t>1 </a:t>
            </a:r>
            <a:r>
              <a:rPr lang="ru-RU" dirty="0" smtClean="0"/>
              <a:t>= 7; </a:t>
            </a:r>
            <a:r>
              <a:rPr lang="en-US" dirty="0" smtClean="0"/>
              <a:t>d = 4</a:t>
            </a:r>
            <a:r>
              <a:rPr lang="ru-RU" dirty="0" smtClean="0"/>
              <a:t>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dirty="0" smtClean="0"/>
              <a:t>                            </a:t>
            </a:r>
            <a:r>
              <a:rPr lang="en-US" dirty="0" smtClean="0"/>
              <a:t>a</a:t>
            </a:r>
            <a:r>
              <a:rPr lang="en-US" baseline="-25000" dirty="0" smtClean="0"/>
              <a:t>1 </a:t>
            </a:r>
            <a:r>
              <a:rPr lang="en-US" dirty="0" smtClean="0"/>
              <a:t>= -3</a:t>
            </a:r>
            <a:r>
              <a:rPr lang="ru-RU" dirty="0" smtClean="0"/>
              <a:t>; </a:t>
            </a:r>
            <a:r>
              <a:rPr lang="en-US" dirty="0" smtClean="0"/>
              <a:t>d = 2</a:t>
            </a:r>
            <a:r>
              <a:rPr lang="ru-RU" dirty="0" smtClean="0"/>
              <a:t>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ru-RU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559193031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Геометрическая прогрессия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2164" y="1773238"/>
            <a:ext cx="8605837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3600" dirty="0"/>
          </a:p>
        </p:txBody>
      </p:sp>
    </p:spTree>
    <p:extLst>
      <p:ext uri="{BB962C8B-B14F-4D97-AF65-F5344CB8AC3E}">
        <p14:creationId xmlns:p14="http://schemas.microsoft.com/office/powerpoint/2010/main" val="37595923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Задача 1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2164" y="1773238"/>
            <a:ext cx="8605837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36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3600"/>
              <a:t>Найдите первые 5 членов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3600"/>
              <a:t>геометрической прогрессии  , если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3600"/>
              <a:t>первый член -2, а знаменатель -0.5.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mtClean="0"/>
              <a:t>Ответ: -2; 1; -0,5; 0,25; - 0,125</a:t>
            </a:r>
          </a:p>
        </p:txBody>
      </p:sp>
    </p:spTree>
    <p:extLst>
      <p:ext uri="{BB962C8B-B14F-4D97-AF65-F5344CB8AC3E}">
        <p14:creationId xmlns:p14="http://schemas.microsoft.com/office/powerpoint/2010/main" val="1445653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Задача 2.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19275" y="2403475"/>
            <a:ext cx="863123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mtClean="0">
                <a:solidFill>
                  <a:srgbClr val="000000"/>
                </a:solidFill>
              </a:rPr>
              <a:t>  В правильный треугольник, сторона которого равна 16 см, вписан второй треугольник так, что его вершинами являются середины сторон первого. Во второй треугольник таким же способом вписан третий и т.д. Найдите периметр пятого треугольника.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360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8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8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536145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WordArt 2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3719736" y="1196753"/>
            <a:ext cx="5688632" cy="316569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482"/>
              </a:avLst>
            </a:prstTxWarp>
          </a:bodyPr>
          <a:lstStyle/>
          <a:p>
            <a:pPr algn="ctr" rtl="0"/>
            <a:r>
              <a:rPr lang="ru-RU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Математика-наука интересная, </a:t>
            </a:r>
            <a:r>
              <a:rPr lang="ru-RU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сложная,</a:t>
            </a:r>
          </a:p>
          <a:p>
            <a:pPr algn="ctr" rtl="0"/>
            <a:r>
              <a:rPr lang="ru-RU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поэтому нельзя упускать ни одной возможности </a:t>
            </a:r>
          </a:p>
          <a:p>
            <a:pPr algn="ctr" rtl="0"/>
            <a:r>
              <a:rPr lang="ru-RU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сделать её более доступной!</a:t>
            </a:r>
          </a:p>
        </p:txBody>
      </p:sp>
      <p:pic>
        <p:nvPicPr>
          <p:cNvPr id="3" name="Рисунок 2" descr="an1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95473" y="5229200"/>
            <a:ext cx="5535819" cy="864096"/>
          </a:xfrm>
          <a:prstGeom prst="rect">
            <a:avLst/>
          </a:prstGeom>
        </p:spPr>
      </p:pic>
      <p:pic>
        <p:nvPicPr>
          <p:cNvPr id="4" name="Picture 21" descr="00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91544" y="476673"/>
            <a:ext cx="1339082" cy="17637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4029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1" name="Picture 3" descr="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176" y="476251"/>
            <a:ext cx="5616575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1919289" y="5840414"/>
            <a:ext cx="25987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>
                <a:latin typeface="Tahoma" panose="020B0604030504040204" pitchFamily="34" charset="0"/>
              </a:rPr>
              <a:t>Ответ: 3 см. </a:t>
            </a:r>
          </a:p>
        </p:txBody>
      </p:sp>
    </p:spTree>
    <p:extLst>
      <p:ext uri="{BB962C8B-B14F-4D97-AF65-F5344CB8AC3E}">
        <p14:creationId xmlns:p14="http://schemas.microsoft.com/office/powerpoint/2010/main" val="15996016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0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07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832100" y="1036639"/>
            <a:ext cx="7793038" cy="1462087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Задача 3</a:t>
            </a:r>
            <a:br>
              <a:rPr lang="ru-RU" altLang="ru-RU" dirty="0" smtClean="0"/>
            </a:br>
            <a:endParaRPr lang="ru-RU" altLang="ru-RU" dirty="0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2917825"/>
            <a:ext cx="8486775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3600"/>
              <a:t>Найдите знаменатель геометрической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3600"/>
              <a:t>прогрессии, если ее четвертый член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3600"/>
              <a:t>25, а шестой член 16.</a:t>
            </a:r>
          </a:p>
          <a:p>
            <a:pPr eaLnBrk="1" hangingPunct="1"/>
            <a:endParaRPr lang="ru-RU" altLang="ru-RU" sz="36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mtClean="0"/>
              <a:t>Ответ:</a:t>
            </a:r>
            <a:r>
              <a:rPr lang="ru-RU" altLang="ru-RU" sz="3600"/>
              <a:t> </a:t>
            </a:r>
          </a:p>
        </p:txBody>
      </p:sp>
      <p:graphicFrame>
        <p:nvGraphicFramePr>
          <p:cNvPr id="35844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9737726" y="3348038"/>
          <a:ext cx="728663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Формула" r:id="rId3" imgW="114151" imgH="215619" progId="Equation.3">
                  <p:embed/>
                </p:oleObj>
              </mc:Choice>
              <mc:Fallback>
                <p:oleObj name="Формула" r:id="rId3" imgW="114151" imgH="215619" progId="Equation.3">
                  <p:embed/>
                  <p:pic>
                    <p:nvPicPr>
                      <p:cNvPr id="358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37726" y="3348038"/>
                        <a:ext cx="728663" cy="140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5" name="Rectangle 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5846" name="Rectangle 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77832" name="Object 8"/>
          <p:cNvGraphicFramePr>
            <a:graphicFrameLocks noChangeAspect="1"/>
          </p:cNvGraphicFramePr>
          <p:nvPr/>
        </p:nvGraphicFramePr>
        <p:xfrm>
          <a:off x="3540125" y="5429251"/>
          <a:ext cx="107950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Формула" r:id="rId5" imgW="266469" imgH="393359" progId="Equation.3">
                  <p:embed/>
                </p:oleObj>
              </mc:Choice>
              <mc:Fallback>
                <p:oleObj name="Формула" r:id="rId5" imgW="266469" imgH="393359" progId="Equation.3">
                  <p:embed/>
                  <p:pic>
                    <p:nvPicPr>
                      <p:cNvPr id="7783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0125" y="5429251"/>
                        <a:ext cx="1079500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8" name="Rectangle 11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77834" name="Object 10"/>
          <p:cNvGraphicFramePr>
            <a:graphicFrameLocks noChangeAspect="1"/>
          </p:cNvGraphicFramePr>
          <p:nvPr/>
        </p:nvGraphicFramePr>
        <p:xfrm>
          <a:off x="4648200" y="5456239"/>
          <a:ext cx="1295400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Формула" r:id="rId7" imgW="203112" imgH="393529" progId="Equation.3">
                  <p:embed/>
                </p:oleObj>
              </mc:Choice>
              <mc:Fallback>
                <p:oleObj name="Формула" r:id="rId7" imgW="203112" imgH="393529" progId="Equation.3">
                  <p:embed/>
                  <p:pic>
                    <p:nvPicPr>
                      <p:cNvPr id="7783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456239"/>
                        <a:ext cx="1295400" cy="992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73758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78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7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7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  <p:bldP spid="77827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 урока: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-Укажите положительные моменты урока</a:t>
            </a:r>
          </a:p>
          <a:p>
            <a:r>
              <a:rPr lang="ru-RU" dirty="0" smtClean="0"/>
              <a:t>-Укажите отрицательные моменты урока</a:t>
            </a:r>
          </a:p>
          <a:p>
            <a:r>
              <a:rPr lang="ru-RU" dirty="0" smtClean="0"/>
              <a:t>-Задания, которые я смогу сделать</a:t>
            </a:r>
          </a:p>
          <a:p>
            <a:r>
              <a:rPr lang="ru-RU" dirty="0" smtClean="0"/>
              <a:t>-Задания, которые я затрудняюсь сделать</a:t>
            </a:r>
          </a:p>
          <a:p>
            <a:r>
              <a:rPr lang="ru-RU" dirty="0" smtClean="0"/>
              <a:t>-Задания, с которыми я пока не могу справиться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084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1637" y="0"/>
            <a:ext cx="8750763" cy="1143000"/>
          </a:xfrm>
        </p:spPr>
        <p:txBody>
          <a:bodyPr>
            <a:noAutofit/>
          </a:bodyPr>
          <a:lstStyle/>
          <a:p>
            <a:r>
              <a:rPr lang="ru-RU" sz="8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Один на ОДИН…</a:t>
            </a:r>
          </a:p>
        </p:txBody>
      </p:sp>
      <p:pic>
        <p:nvPicPr>
          <p:cNvPr id="1026" name="Picture 2" descr="0882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61" t="17661" r="16978" b="16353"/>
          <a:stretch>
            <a:fillRect/>
          </a:stretch>
        </p:blipFill>
        <p:spPr bwMode="auto">
          <a:xfrm>
            <a:off x="507638" y="5198596"/>
            <a:ext cx="1149349" cy="1162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063552" y="3140968"/>
            <a:ext cx="931303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u="sng" dirty="0"/>
              <a:t>Вопрос:</a:t>
            </a:r>
            <a:r>
              <a:rPr lang="ru-RU" sz="4800" b="1" dirty="0"/>
              <a:t>  Назовите формулу вычисления абсциссы </a:t>
            </a:r>
            <a:r>
              <a:rPr lang="ru-RU" sz="4800" b="1" dirty="0" err="1"/>
              <a:t>выршины</a:t>
            </a:r>
            <a:r>
              <a:rPr lang="ru-RU" sz="4800" b="1" dirty="0"/>
              <a:t> параболы</a:t>
            </a:r>
            <a:endParaRPr lang="ru-RU" sz="4800" b="1" u="sng" dirty="0"/>
          </a:p>
        </p:txBody>
      </p:sp>
    </p:spTree>
    <p:extLst>
      <p:ext uri="{BB962C8B-B14F-4D97-AF65-F5344CB8AC3E}">
        <p14:creationId xmlns:p14="http://schemas.microsoft.com/office/powerpoint/2010/main" val="1951594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1637" y="0"/>
            <a:ext cx="8750763" cy="1143000"/>
          </a:xfrm>
        </p:spPr>
        <p:txBody>
          <a:bodyPr>
            <a:noAutofit/>
          </a:bodyPr>
          <a:lstStyle/>
          <a:p>
            <a:r>
              <a:rPr lang="ru-RU" sz="8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Один на ОДИН…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67541" y="3236979"/>
            <a:ext cx="960106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u="sng" dirty="0"/>
              <a:t>Вопрос:</a:t>
            </a:r>
            <a:r>
              <a:rPr lang="ru-RU" sz="4800" b="1" dirty="0"/>
              <a:t>  назовите формулу дискриминанта</a:t>
            </a:r>
            <a:endParaRPr lang="ru-RU" sz="4800" b="1" u="sng" dirty="0"/>
          </a:p>
        </p:txBody>
      </p:sp>
      <p:pic>
        <p:nvPicPr>
          <p:cNvPr id="5" name="Picture 2" descr="0882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61" t="17661" r="16978" b="16353"/>
          <a:stretch>
            <a:fillRect/>
          </a:stretch>
        </p:blipFill>
        <p:spPr bwMode="auto">
          <a:xfrm>
            <a:off x="507638" y="5198596"/>
            <a:ext cx="1149349" cy="1162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026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1637" y="0"/>
            <a:ext cx="8750763" cy="1143000"/>
          </a:xfrm>
        </p:spPr>
        <p:txBody>
          <a:bodyPr>
            <a:noAutofit/>
          </a:bodyPr>
          <a:lstStyle/>
          <a:p>
            <a:r>
              <a:rPr lang="ru-RU" sz="8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Один на ОДИН…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67541" y="3332989"/>
            <a:ext cx="960106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u="sng" dirty="0"/>
              <a:t>Вопрос</a:t>
            </a:r>
            <a:r>
              <a:rPr lang="ru-RU" sz="4800" b="1" dirty="0"/>
              <a:t>:  как называются координаты точки</a:t>
            </a:r>
          </a:p>
        </p:txBody>
      </p:sp>
      <p:pic>
        <p:nvPicPr>
          <p:cNvPr id="5" name="Picture 2" descr="0882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61" t="17661" r="16978" b="16353"/>
          <a:stretch>
            <a:fillRect/>
          </a:stretch>
        </p:blipFill>
        <p:spPr bwMode="auto">
          <a:xfrm>
            <a:off x="507638" y="5198596"/>
            <a:ext cx="1149349" cy="1162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6849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1637" y="0"/>
            <a:ext cx="8750763" cy="1143000"/>
          </a:xfrm>
        </p:spPr>
        <p:txBody>
          <a:bodyPr>
            <a:noAutofit/>
          </a:bodyPr>
          <a:lstStyle/>
          <a:p>
            <a:r>
              <a:rPr lang="ru-RU" sz="8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Один на ОДИН…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019128" y="3044957"/>
            <a:ext cx="931303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u="sng" dirty="0"/>
              <a:t>Вопрос:</a:t>
            </a:r>
            <a:r>
              <a:rPr lang="ru-RU" sz="4800" b="1" dirty="0"/>
              <a:t>  Что надо сделать, чтобы перевести % в десятичную дробь</a:t>
            </a:r>
            <a:r>
              <a:rPr lang="ru-RU" sz="4800" b="1" u="sng" dirty="0"/>
              <a:t> </a:t>
            </a:r>
          </a:p>
        </p:txBody>
      </p:sp>
      <p:pic>
        <p:nvPicPr>
          <p:cNvPr id="5" name="Picture 2" descr="0882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61" t="17661" r="16978" b="16353"/>
          <a:stretch>
            <a:fillRect/>
          </a:stretch>
        </p:blipFill>
        <p:spPr bwMode="auto">
          <a:xfrm>
            <a:off x="507638" y="5198596"/>
            <a:ext cx="1149349" cy="1162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805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13905"/>
            <a:ext cx="10972800" cy="1143000"/>
          </a:xfrm>
        </p:spPr>
        <p:txBody>
          <a:bodyPr>
            <a:noAutofit/>
          </a:bodyPr>
          <a:lstStyle/>
          <a:p>
            <a:pPr algn="l"/>
            <a:r>
              <a:rPr lang="ru-RU" sz="8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</a:t>
            </a:r>
            <a:r>
              <a:rPr lang="ru-RU" sz="80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</a:t>
            </a:r>
            <a:endParaRPr lang="ru-RU" sz="80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71531" y="1220756"/>
            <a:ext cx="9710869" cy="49054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5333" dirty="0"/>
              <a:t>Упростите выражение и найдите его значение при </a:t>
            </a:r>
            <a:r>
              <a:rPr lang="ru-RU" sz="5333" b="1" dirty="0"/>
              <a:t>с = 4</a:t>
            </a:r>
          </a:p>
          <a:p>
            <a:pPr marL="0" indent="0">
              <a:buNone/>
            </a:pPr>
            <a:endParaRPr lang="ru-RU" sz="5333" dirty="0"/>
          </a:p>
        </p:txBody>
      </p:sp>
      <p:pic>
        <p:nvPicPr>
          <p:cNvPr id="4" name="Picture 2" descr="0882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61" t="17661" r="16978" b="16353"/>
          <a:stretch>
            <a:fillRect/>
          </a:stretch>
        </p:blipFill>
        <p:spPr bwMode="auto">
          <a:xfrm>
            <a:off x="507637" y="4787539"/>
            <a:ext cx="1555915" cy="1573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https://cdn.pixabay.com/photo/2015/11/15/07/45/mathematics-1044084_960_720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0415" y="116844"/>
            <a:ext cx="1892300" cy="1288627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468921" y="2989479"/>
                <a:ext cx="3254161" cy="23603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7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72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7200" b="1" i="1">
                                  <a:latin typeface="Cambria Math"/>
                                </a:rPr>
                                <m:t>с</m:t>
                              </m:r>
                            </m:e>
                            <m:sup>
                              <m:r>
                                <a:rPr lang="ru-RU" sz="7200" b="1" i="1">
                                  <a:latin typeface="Cambria Math"/>
                                </a:rPr>
                                <m:t>𝟕</m:t>
                              </m:r>
                            </m:sup>
                          </m:sSup>
                          <m:r>
                            <a:rPr lang="ru-RU" sz="7200" b="1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ru-RU" sz="72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ru-RU" sz="7200" b="1" i="1">
                                  <a:latin typeface="Cambria Math"/>
                                  <a:ea typeface="Cambria Math"/>
                                </a:rPr>
                                <m:t>с</m:t>
                              </m:r>
                            </m:e>
                            <m:sup>
                              <m:r>
                                <a:rPr lang="ru-RU" sz="7200" b="1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ru-RU" sz="7200" b="1" i="1">
                                  <a:latin typeface="Cambria Math"/>
                                  <a:ea typeface="Cambria Math"/>
                                </a:rPr>
                                <m:t>𝟓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ru-RU" sz="72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7200" b="1" i="1">
                                  <a:latin typeface="Cambria Math"/>
                                </a:rPr>
                                <m:t>с</m:t>
                              </m:r>
                            </m:e>
                            <m:sup>
                              <m:r>
                                <a:rPr lang="ru-RU" sz="7200" b="1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ru-RU" sz="72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7200" b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8921" y="2989479"/>
                <a:ext cx="3254161" cy="23603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895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13905"/>
            <a:ext cx="10972800" cy="1143000"/>
          </a:xfrm>
        </p:spPr>
        <p:txBody>
          <a:bodyPr>
            <a:noAutofit/>
          </a:bodyPr>
          <a:lstStyle/>
          <a:p>
            <a:pPr algn="l"/>
            <a:r>
              <a:rPr lang="ru-RU" sz="8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</a:t>
            </a:r>
            <a:r>
              <a:rPr lang="ru-RU" sz="80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endParaRPr lang="ru-RU" sz="80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871531" y="1220756"/>
                <a:ext cx="9710869" cy="490540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5867" b="1" dirty="0"/>
                  <a:t>Найдите значение выражения</a:t>
                </a:r>
              </a:p>
              <a:p>
                <a:pPr marL="0" indent="0">
                  <a:buNone/>
                </a:pPr>
                <a:r>
                  <a:rPr lang="ru-RU" sz="5867" b="1" dirty="0"/>
                  <a:t>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8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8000" b="1" i="1">
                            <a:latin typeface="Cambria Math"/>
                          </a:rPr>
                          <m:t>𝟏𝟏</m:t>
                        </m:r>
                      </m:num>
                      <m:den>
                        <m:r>
                          <a:rPr lang="ru-RU" sz="8000" b="1" i="1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ru-RU" sz="8000" b="1" i="1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ru-RU" sz="8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8000" b="1" i="1">
                            <a:latin typeface="Cambria Math"/>
                          </a:rPr>
                          <m:t>𝟏𝟑</m:t>
                        </m:r>
                      </m:num>
                      <m:den>
                        <m:r>
                          <a:rPr lang="ru-RU" sz="8000" b="1" i="1"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8000" b="1" dirty="0"/>
                  <a:t>  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71531" y="1220756"/>
                <a:ext cx="9710869" cy="4905409"/>
              </a:xfrm>
              <a:blipFill>
                <a:blip r:embed="rId2"/>
                <a:stretch>
                  <a:fillRect l="-3641" t="-36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08825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61" t="17661" r="16978" b="16353"/>
          <a:stretch>
            <a:fillRect/>
          </a:stretch>
        </p:blipFill>
        <p:spPr bwMode="auto">
          <a:xfrm>
            <a:off x="507637" y="4787539"/>
            <a:ext cx="1555915" cy="1573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https://cdn.pixabay.com/photo/2015/11/15/07/45/mathematics-1044084_960_720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0415" y="116844"/>
            <a:ext cx="1892300" cy="12886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897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Глобус">
  <a:themeElements>
    <a:clrScheme name="Глобус 4">
      <a:dk1>
        <a:srgbClr val="005856"/>
      </a:dk1>
      <a:lt1>
        <a:srgbClr val="FFFFFF"/>
      </a:lt1>
      <a:dk2>
        <a:srgbClr val="008080"/>
      </a:dk2>
      <a:lt2>
        <a:srgbClr val="FFFFCC"/>
      </a:lt2>
      <a:accent1>
        <a:srgbClr val="0099CC"/>
      </a:accent1>
      <a:accent2>
        <a:srgbClr val="00CCFF"/>
      </a:accent2>
      <a:accent3>
        <a:srgbClr val="AAC0C0"/>
      </a:accent3>
      <a:accent4>
        <a:srgbClr val="DADADA"/>
      </a:accent4>
      <a:accent5>
        <a:srgbClr val="AACAE2"/>
      </a:accent5>
      <a:accent6>
        <a:srgbClr val="00B9E7"/>
      </a:accent6>
      <a:hlink>
        <a:srgbClr val="1ACE9F"/>
      </a:hlink>
      <a:folHlink>
        <a:srgbClr val="948CCE"/>
      </a:folHlink>
    </a:clrScheme>
    <a:fontScheme name="Глобус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Глобус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Склон">
  <a:themeElements>
    <a:clrScheme name="Склон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Склон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клон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Оформление по умолчанию">
  <a:themeElements>
    <a:clrScheme name="Оформление по умолчанию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763</Words>
  <Application>Microsoft Office PowerPoint</Application>
  <PresentationFormat>Широкоэкранный</PresentationFormat>
  <Paragraphs>126</Paragraphs>
  <Slides>32</Slides>
  <Notes>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5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32</vt:i4>
      </vt:variant>
    </vt:vector>
  </HeadingPairs>
  <TitlesOfParts>
    <vt:vector size="49" baseType="lpstr">
      <vt:lpstr>Arial</vt:lpstr>
      <vt:lpstr>Arial Black</vt:lpstr>
      <vt:lpstr>Calibri</vt:lpstr>
      <vt:lpstr>Cambria Math</vt:lpstr>
      <vt:lpstr>Georgia</vt:lpstr>
      <vt:lpstr>Monotype Corsiva</vt:lpstr>
      <vt:lpstr>Tahoma</vt:lpstr>
      <vt:lpstr>Times New Roman</vt:lpstr>
      <vt:lpstr>Verdana</vt:lpstr>
      <vt:lpstr>Wingdings</vt:lpstr>
      <vt:lpstr>1_Тема Office</vt:lpstr>
      <vt:lpstr>Глобус</vt:lpstr>
      <vt:lpstr>Склон</vt:lpstr>
      <vt:lpstr>Палитра</vt:lpstr>
      <vt:lpstr>Оформление по умолчанию</vt:lpstr>
      <vt:lpstr>Уравнение</vt:lpstr>
      <vt:lpstr>Формула</vt:lpstr>
      <vt:lpstr>Образовательный портал для детей и учителей  «Дом знаний»</vt:lpstr>
      <vt:lpstr>Подготовка к ОГЭ</vt:lpstr>
      <vt:lpstr>Презентация PowerPoint</vt:lpstr>
      <vt:lpstr>Один на ОДИН…</vt:lpstr>
      <vt:lpstr>Один на ОДИН…</vt:lpstr>
      <vt:lpstr>Один на ОДИН…</vt:lpstr>
      <vt:lpstr>Один на ОДИН…</vt:lpstr>
      <vt:lpstr>Задание 1  </vt:lpstr>
      <vt:lpstr>Задание 2 </vt:lpstr>
      <vt:lpstr>Задание 3 </vt:lpstr>
      <vt:lpstr>Задание 4  </vt:lpstr>
      <vt:lpstr>Задание 5 </vt:lpstr>
      <vt:lpstr>Задание 6  </vt:lpstr>
      <vt:lpstr>Задание 7 </vt:lpstr>
      <vt:lpstr>Презентация PowerPoint</vt:lpstr>
      <vt:lpstr>Вычисление площадей фигур на клетчатой бумаге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Арифметическая  прогрессия</vt:lpstr>
      <vt:lpstr>Формула n-го члена арифметической прогрессии        Сумма первых n членов арифметической                                                      прогрессии    Формула   разности арифметической                                                        прогрессии </vt:lpstr>
      <vt:lpstr>Мозговой штурм.</vt:lpstr>
      <vt:lpstr>Мозговой штурм.</vt:lpstr>
      <vt:lpstr>Геометрическая прогрессия</vt:lpstr>
      <vt:lpstr>Задача 1</vt:lpstr>
      <vt:lpstr>Задача 2.</vt:lpstr>
      <vt:lpstr>Презентация PowerPoint</vt:lpstr>
      <vt:lpstr>Задача 3 </vt:lpstr>
      <vt:lpstr>Рефлексия урока: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ОГЭ</dc:title>
  <dc:creator>user</dc:creator>
  <cp:lastModifiedBy>Пользователь</cp:lastModifiedBy>
  <cp:revision>8</cp:revision>
  <dcterms:created xsi:type="dcterms:W3CDTF">2024-02-14T16:16:58Z</dcterms:created>
  <dcterms:modified xsi:type="dcterms:W3CDTF">2024-02-21T13:52:19Z</dcterms:modified>
</cp:coreProperties>
</file>