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81E8-79EE-E23A-D726-09C401FC58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«Веселые пальчики»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CF13C5-8662-04F5-0412-26F973ACD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89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57F2BD-FBFA-C776-BC50-DD10A7F4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545" y="0"/>
            <a:ext cx="7988969" cy="6564429"/>
          </a:xfrm>
          <a:prstGeom prst="rect">
            <a:avLst/>
          </a:prstGeom>
        </p:spPr>
      </p:pic>
      <p:sp>
        <p:nvSpPr>
          <p:cNvPr id="2" name="Солнце 1">
            <a:extLst>
              <a:ext uri="{FF2B5EF4-FFF2-40B4-BE49-F238E27FC236}">
                <a16:creationId xmlns:a16="http://schemas.microsoft.com/office/drawing/2014/main" id="{4B147B8C-C28A-E918-F874-775F9239935B}"/>
              </a:ext>
            </a:extLst>
          </p:cNvPr>
          <p:cNvSpPr/>
          <p:nvPr/>
        </p:nvSpPr>
        <p:spPr>
          <a:xfrm>
            <a:off x="4235116" y="1953928"/>
            <a:ext cx="712269" cy="75077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лнце 2">
            <a:extLst>
              <a:ext uri="{FF2B5EF4-FFF2-40B4-BE49-F238E27FC236}">
                <a16:creationId xmlns:a16="http://schemas.microsoft.com/office/drawing/2014/main" id="{FC3B9C98-E391-5C1B-454D-1AAFD4499AE8}"/>
              </a:ext>
            </a:extLst>
          </p:cNvPr>
          <p:cNvSpPr/>
          <p:nvPr/>
        </p:nvSpPr>
        <p:spPr>
          <a:xfrm>
            <a:off x="5686926" y="1799924"/>
            <a:ext cx="818148" cy="75077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>
            <a:extLst>
              <a:ext uri="{FF2B5EF4-FFF2-40B4-BE49-F238E27FC236}">
                <a16:creationId xmlns:a16="http://schemas.microsoft.com/office/drawing/2014/main" id="{50B6FADC-680E-CD3F-4BF1-AE352DF88FDC}"/>
              </a:ext>
            </a:extLst>
          </p:cNvPr>
          <p:cNvSpPr/>
          <p:nvPr/>
        </p:nvSpPr>
        <p:spPr>
          <a:xfrm>
            <a:off x="7244615" y="1799924"/>
            <a:ext cx="712269" cy="75077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9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D685A-B949-D453-B5A9-AC583AED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«Веселые пальчики»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B02C5-B3A2-044E-B43F-2CEDD1A76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" y="1463041"/>
            <a:ext cx="8821615" cy="51591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творческий, познавательно- игровой.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долгосрочный. (1 год).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 - 10-15 минут.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воспитатели, дети, родители.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Цель проекта: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рук, детей младшего дошкольного возраста в процессе пальчиковых игр.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 проекта: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проведенная работа по развитию мелкой моторики у воспитанников 1 младшей группы дала положительные результаты. У детей улучшилась координация движений руки, сформировались зрительная память, внимание, память, мышление. Появилась согласованность действий обеих рук. Появилась связная речь.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00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4A04D-88DC-4320-5443-3277DFF3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Основные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F2930-C7D7-8517-C809-25E49B3D1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ое развитие: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общения и взаимодействия ребёнка со взрослыми и сверстниками;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формирование готовности к совместной деятельности со сверстниками;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25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DD79B2-8FC3-F4D9-0E31-B2349CA33752}"/>
              </a:ext>
            </a:extLst>
          </p:cNvPr>
          <p:cNvSpPr txBox="1"/>
          <p:nvPr/>
        </p:nvSpPr>
        <p:spPr>
          <a:xfrm>
            <a:off x="712269" y="1602957"/>
            <a:ext cx="10481912" cy="4992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Обучать детей пальчиковым играм в разных видах деятельности (на занятиях по лепке, рисованию, развитию речи, математике, </a:t>
            </a:r>
            <a:r>
              <a:rPr lang="ru-RU" b="1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детей четко произносить слова потешек, скороговорок и стихотворений, сочетая их с движениями;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Знакомить детей с названием пальчиков;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различать правую и левую руку.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развитие.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Развивать: речь, мышление, память, внимание, творческое воображение;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706253-68A9-EE69-1628-CE1F374D2F2B}"/>
              </a:ext>
            </a:extLst>
          </p:cNvPr>
          <p:cNvSpPr txBox="1"/>
          <p:nvPr/>
        </p:nvSpPr>
        <p:spPr>
          <a:xfrm>
            <a:off x="1106905" y="856342"/>
            <a:ext cx="8039501" cy="432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Развитие чувства ритма и музыкального слуха;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Формировать умение договаривать строки стихотворения;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Побуждать к заучиванию наизусть коротких стихотворных текстов;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Развитие мелкой моторики;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Формировать умение согласовывать движение с речью;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Формировать умение выполнять элементарные действия обеими руками в пальчиковых играх.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6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80AE9-29B1-BB15-452F-E83D1D8A576D}"/>
              </a:ext>
            </a:extLst>
          </p:cNvPr>
          <p:cNvSpPr txBox="1"/>
          <p:nvPr/>
        </p:nvSpPr>
        <p:spPr>
          <a:xfrm>
            <a:off x="1568918" y="275446"/>
            <a:ext cx="7577488" cy="5350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Исследования ученых доказали, что уровень развития детской речи находится в прямой зависимости от степени сформированности тонких движений пальцев рук. Формирование речи происходит под влиянием двигательных импульсов, передающихся от рук, а точнее от пальчиков. Чем активнее и точнее движения пальцев у ребенка, тем быстрее он начнет говорить.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Если еще в дошкольном детстве большое внимание уделялось упражнениям, играм, различным заданиям на развитие мелкой моторике и координации движения рук, можно решить сразу две задачи: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  во-первых, повлиять на общее интеллектуальное развитие ребенка,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  во-вторых, не только совершенствовать ловкость и точность движений, но и улучшить внимание, память, научиться, выработать усидчивость. Что является прекрасный стимул для развития творческих способностей, пробуждающих воображения и фантазию.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Исходя из этого, в данной программе представлен комплекс занятий и упражнений для работы пальчиков.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проект включены занятия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пластинографии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тестомастики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пальчиковые игры, игры со специальным оборудованием (шнуровки,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мозайки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игры с крупой, с предметами) и др.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Данный проект разработан по принципу интеграции образовательных областей: социально – коммуникативное, познавательное развитие, речевое развитие, художественно-эстетическое развитие, физическое развитие.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7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31E72-CE45-3B73-6646-0C0CEB5D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48" y="144379"/>
            <a:ext cx="9259504" cy="6487428"/>
          </a:xfrm>
          <a:prstGeom prst="rect">
            <a:avLst/>
          </a:prstGeom>
        </p:spPr>
      </p:pic>
      <p:sp>
        <p:nvSpPr>
          <p:cNvPr id="2" name="Улыбающееся лицо 1">
            <a:extLst>
              <a:ext uri="{FF2B5EF4-FFF2-40B4-BE49-F238E27FC236}">
                <a16:creationId xmlns:a16="http://schemas.microsoft.com/office/drawing/2014/main" id="{E504FEA9-310E-AB91-0AF8-EDDCD0CC6B60}"/>
              </a:ext>
            </a:extLst>
          </p:cNvPr>
          <p:cNvSpPr/>
          <p:nvPr/>
        </p:nvSpPr>
        <p:spPr>
          <a:xfrm>
            <a:off x="7536581" y="3429001"/>
            <a:ext cx="413886" cy="44035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B0F5AB62-1783-673A-601C-F02DB7BD01BF}"/>
              </a:ext>
            </a:extLst>
          </p:cNvPr>
          <p:cNvSpPr/>
          <p:nvPr/>
        </p:nvSpPr>
        <p:spPr>
          <a:xfrm>
            <a:off x="8941869" y="3429000"/>
            <a:ext cx="413885" cy="44035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1ECADEF5-8FBF-D983-41F4-770C8BF2420E}"/>
              </a:ext>
            </a:extLst>
          </p:cNvPr>
          <p:cNvSpPr/>
          <p:nvPr/>
        </p:nvSpPr>
        <p:spPr>
          <a:xfrm>
            <a:off x="6096000" y="2897204"/>
            <a:ext cx="545432" cy="53179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7684C982-DEB2-2FAA-822C-F8EF0013B5EF}"/>
              </a:ext>
            </a:extLst>
          </p:cNvPr>
          <p:cNvSpPr/>
          <p:nvPr/>
        </p:nvSpPr>
        <p:spPr>
          <a:xfrm>
            <a:off x="3917482" y="3087303"/>
            <a:ext cx="654518" cy="68339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>
            <a:extLst>
              <a:ext uri="{FF2B5EF4-FFF2-40B4-BE49-F238E27FC236}">
                <a16:creationId xmlns:a16="http://schemas.microsoft.com/office/drawing/2014/main" id="{B7CFD94F-8CC6-444E-8BB0-E03A26E8ECB8}"/>
              </a:ext>
            </a:extLst>
          </p:cNvPr>
          <p:cNvSpPr/>
          <p:nvPr/>
        </p:nvSpPr>
        <p:spPr>
          <a:xfrm>
            <a:off x="2621280" y="3185962"/>
            <a:ext cx="654518" cy="68339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>
            <a:extLst>
              <a:ext uri="{FF2B5EF4-FFF2-40B4-BE49-F238E27FC236}">
                <a16:creationId xmlns:a16="http://schemas.microsoft.com/office/drawing/2014/main" id="{48FE5386-BDCF-8500-30A4-DBBD51E6284D}"/>
              </a:ext>
            </a:extLst>
          </p:cNvPr>
          <p:cNvSpPr/>
          <p:nvPr/>
        </p:nvSpPr>
        <p:spPr>
          <a:xfrm>
            <a:off x="1398872" y="3388093"/>
            <a:ext cx="654518" cy="683394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7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5788E2-51F2-E2EC-8107-267B9F98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138"/>
            <a:ext cx="12192000" cy="6266382"/>
          </a:xfrm>
          <a:prstGeom prst="rect">
            <a:avLst/>
          </a:prstGeom>
        </p:spPr>
      </p:pic>
      <p:sp>
        <p:nvSpPr>
          <p:cNvPr id="2" name="Улыбающееся лицо 1">
            <a:extLst>
              <a:ext uri="{FF2B5EF4-FFF2-40B4-BE49-F238E27FC236}">
                <a16:creationId xmlns:a16="http://schemas.microsoft.com/office/drawing/2014/main" id="{8AAE7925-6979-0EAC-9AF9-E760683BF4E6}"/>
              </a:ext>
            </a:extLst>
          </p:cNvPr>
          <p:cNvSpPr/>
          <p:nvPr/>
        </p:nvSpPr>
        <p:spPr>
          <a:xfrm>
            <a:off x="259882" y="3734602"/>
            <a:ext cx="664143" cy="71227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>
            <a:extLst>
              <a:ext uri="{FF2B5EF4-FFF2-40B4-BE49-F238E27FC236}">
                <a16:creationId xmlns:a16="http://schemas.microsoft.com/office/drawing/2014/main" id="{E6339EFF-7FCB-0D23-295C-6ADA716899AB}"/>
              </a:ext>
            </a:extLst>
          </p:cNvPr>
          <p:cNvSpPr/>
          <p:nvPr/>
        </p:nvSpPr>
        <p:spPr>
          <a:xfrm>
            <a:off x="3291840" y="4312117"/>
            <a:ext cx="587141" cy="64489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AABD41EC-8819-9933-2647-19F0EDEAF6BB}"/>
              </a:ext>
            </a:extLst>
          </p:cNvPr>
          <p:cNvSpPr/>
          <p:nvPr/>
        </p:nvSpPr>
        <p:spPr>
          <a:xfrm>
            <a:off x="4668253" y="4312116"/>
            <a:ext cx="587141" cy="644893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16EEABFF-E060-A4A2-CD59-FD0E11B063FA}"/>
              </a:ext>
            </a:extLst>
          </p:cNvPr>
          <p:cNvSpPr/>
          <p:nvPr/>
        </p:nvSpPr>
        <p:spPr>
          <a:xfrm>
            <a:off x="5784784" y="4523874"/>
            <a:ext cx="519764" cy="539015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>
            <a:extLst>
              <a:ext uri="{FF2B5EF4-FFF2-40B4-BE49-F238E27FC236}">
                <a16:creationId xmlns:a16="http://schemas.microsoft.com/office/drawing/2014/main" id="{D6B1C874-6F2B-28A6-6FAF-5FBDB301BE59}"/>
              </a:ext>
            </a:extLst>
          </p:cNvPr>
          <p:cNvSpPr/>
          <p:nvPr/>
        </p:nvSpPr>
        <p:spPr>
          <a:xfrm>
            <a:off x="7700211" y="4523874"/>
            <a:ext cx="616017" cy="72189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>
            <a:extLst>
              <a:ext uri="{FF2B5EF4-FFF2-40B4-BE49-F238E27FC236}">
                <a16:creationId xmlns:a16="http://schemas.microsoft.com/office/drawing/2014/main" id="{83A6B159-C142-9637-F2F2-AA2D9C086BC5}"/>
              </a:ext>
            </a:extLst>
          </p:cNvPr>
          <p:cNvSpPr/>
          <p:nvPr/>
        </p:nvSpPr>
        <p:spPr>
          <a:xfrm>
            <a:off x="9172876" y="5178390"/>
            <a:ext cx="616017" cy="65451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>
            <a:extLst>
              <a:ext uri="{FF2B5EF4-FFF2-40B4-BE49-F238E27FC236}">
                <a16:creationId xmlns:a16="http://schemas.microsoft.com/office/drawing/2014/main" id="{658F236A-D2BA-3530-6A95-21BE8393417A}"/>
              </a:ext>
            </a:extLst>
          </p:cNvPr>
          <p:cNvSpPr/>
          <p:nvPr/>
        </p:nvSpPr>
        <p:spPr>
          <a:xfrm>
            <a:off x="8436543" y="4851132"/>
            <a:ext cx="616017" cy="654516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2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9821FC-E5E0-7FA6-97D7-577D54B71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729" y="0"/>
            <a:ext cx="6322541" cy="6858000"/>
          </a:xfrm>
          <a:prstGeom prst="rect">
            <a:avLst/>
          </a:prstGeom>
        </p:spPr>
      </p:pic>
      <p:sp>
        <p:nvSpPr>
          <p:cNvPr id="2" name="Солнце 1">
            <a:extLst>
              <a:ext uri="{FF2B5EF4-FFF2-40B4-BE49-F238E27FC236}">
                <a16:creationId xmlns:a16="http://schemas.microsoft.com/office/drawing/2014/main" id="{34BA83C2-0F08-7ECF-12B3-E74DDB08B372}"/>
              </a:ext>
            </a:extLst>
          </p:cNvPr>
          <p:cNvSpPr/>
          <p:nvPr/>
        </p:nvSpPr>
        <p:spPr>
          <a:xfrm>
            <a:off x="2781701" y="2030930"/>
            <a:ext cx="847023" cy="837398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>
            <a:extLst>
              <a:ext uri="{FF2B5EF4-FFF2-40B4-BE49-F238E27FC236}">
                <a16:creationId xmlns:a16="http://schemas.microsoft.com/office/drawing/2014/main" id="{7E0FB279-89AE-E2A4-1B0E-5128747E287F}"/>
              </a:ext>
            </a:extLst>
          </p:cNvPr>
          <p:cNvSpPr/>
          <p:nvPr/>
        </p:nvSpPr>
        <p:spPr>
          <a:xfrm>
            <a:off x="4350619" y="1780674"/>
            <a:ext cx="664143" cy="760395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>
            <a:extLst>
              <a:ext uri="{FF2B5EF4-FFF2-40B4-BE49-F238E27FC236}">
                <a16:creationId xmlns:a16="http://schemas.microsoft.com/office/drawing/2014/main" id="{5BCF8615-AE04-3C37-E742-2192BDDABC47}"/>
              </a:ext>
            </a:extLst>
          </p:cNvPr>
          <p:cNvSpPr/>
          <p:nvPr/>
        </p:nvSpPr>
        <p:spPr>
          <a:xfrm>
            <a:off x="5269831" y="1780674"/>
            <a:ext cx="664143" cy="707457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>
            <a:extLst>
              <a:ext uri="{FF2B5EF4-FFF2-40B4-BE49-F238E27FC236}">
                <a16:creationId xmlns:a16="http://schemas.microsoft.com/office/drawing/2014/main" id="{36857345-1393-6668-17C1-468E167D14EB}"/>
              </a:ext>
            </a:extLst>
          </p:cNvPr>
          <p:cNvSpPr/>
          <p:nvPr/>
        </p:nvSpPr>
        <p:spPr>
          <a:xfrm>
            <a:off x="6506678" y="1571324"/>
            <a:ext cx="529389" cy="707457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>
            <a:extLst>
              <a:ext uri="{FF2B5EF4-FFF2-40B4-BE49-F238E27FC236}">
                <a16:creationId xmlns:a16="http://schemas.microsoft.com/office/drawing/2014/main" id="{DB01CB27-CC55-6963-1349-AE959F59A243}"/>
              </a:ext>
            </a:extLst>
          </p:cNvPr>
          <p:cNvSpPr/>
          <p:nvPr/>
        </p:nvSpPr>
        <p:spPr>
          <a:xfrm>
            <a:off x="7718345" y="2095900"/>
            <a:ext cx="664143" cy="707457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>
            <a:extLst>
              <a:ext uri="{FF2B5EF4-FFF2-40B4-BE49-F238E27FC236}">
                <a16:creationId xmlns:a16="http://schemas.microsoft.com/office/drawing/2014/main" id="{847A3BFF-63B4-3FF7-DFB7-6172365831D5}"/>
              </a:ext>
            </a:extLst>
          </p:cNvPr>
          <p:cNvSpPr/>
          <p:nvPr/>
        </p:nvSpPr>
        <p:spPr>
          <a:xfrm>
            <a:off x="8677348" y="2367814"/>
            <a:ext cx="577516" cy="625643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>
            <a:extLst>
              <a:ext uri="{FF2B5EF4-FFF2-40B4-BE49-F238E27FC236}">
                <a16:creationId xmlns:a16="http://schemas.microsoft.com/office/drawing/2014/main" id="{07C6AA73-860F-163C-3C50-C77F2685D09A}"/>
              </a:ext>
            </a:extLst>
          </p:cNvPr>
          <p:cNvSpPr/>
          <p:nvPr/>
        </p:nvSpPr>
        <p:spPr>
          <a:xfrm>
            <a:off x="8677348" y="4177365"/>
            <a:ext cx="789272" cy="75077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>
            <a:extLst>
              <a:ext uri="{FF2B5EF4-FFF2-40B4-BE49-F238E27FC236}">
                <a16:creationId xmlns:a16="http://schemas.microsoft.com/office/drawing/2014/main" id="{C3087115-5073-9D00-4A40-B1D0D89A6E40}"/>
              </a:ext>
            </a:extLst>
          </p:cNvPr>
          <p:cNvSpPr/>
          <p:nvPr/>
        </p:nvSpPr>
        <p:spPr>
          <a:xfrm>
            <a:off x="8889104" y="2993457"/>
            <a:ext cx="577516" cy="75077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857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475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«Веселые пальчики»</vt:lpstr>
      <vt:lpstr>Проект «Веселые пальчики»</vt:lpstr>
      <vt:lpstr>Основные 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«Веселые пальчики»</dc:title>
  <dc:creator>ASUS</dc:creator>
  <cp:lastModifiedBy>ASUS</cp:lastModifiedBy>
  <cp:revision>3</cp:revision>
  <dcterms:created xsi:type="dcterms:W3CDTF">2023-04-14T04:15:44Z</dcterms:created>
  <dcterms:modified xsi:type="dcterms:W3CDTF">2024-02-21T09:37:21Z</dcterms:modified>
</cp:coreProperties>
</file>