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1.jpeg" ContentType="image/jpeg"/>
  <Override PartName="/ppt/media/image30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26.jpeg" ContentType="image/jpeg"/>
  <Override PartName="/ppt/media/image24.jpeg" ContentType="image/jpeg"/>
  <Override PartName="/ppt/media/image23.jpeg" ContentType="image/jpeg"/>
  <Override PartName="/ppt/media/image20.jpeg" ContentType="image/jpeg"/>
  <Override PartName="/ppt/media/image8.png" ContentType="image/png"/>
  <Override PartName="/ppt/media/image1.png" ContentType="image/png"/>
  <Override PartName="/ppt/media/image12.jpeg" ContentType="image/jpeg"/>
  <Override PartName="/ppt/media/image19.jpeg" ContentType="image/jpeg"/>
  <Override PartName="/ppt/media/image16.png" ContentType="image/png"/>
  <Override PartName="/ppt/media/image13.png" ContentType="image/png"/>
  <Override PartName="/ppt/media/image10.png" ContentType="image/png"/>
  <Override PartName="/ppt/media/image9.jpeg" ContentType="image/jpeg"/>
  <Override PartName="/ppt/media/image7.jpeg" ContentType="image/jpeg"/>
  <Override PartName="/ppt/media/image2.jpeg" ContentType="image/jpeg"/>
  <Override PartName="/ppt/media/image15.png" ContentType="image/png"/>
  <Override PartName="/ppt/media/image11.png" ContentType="image/png"/>
  <Override PartName="/ppt/media/image3.jpeg" ContentType="image/jpeg"/>
  <Override PartName="/ppt/media/image14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7.png" ContentType="image/png"/>
  <Override PartName="/ppt/media/image18.png" ContentType="image/png"/>
  <Override PartName="/ppt/media/image22.png" ContentType="image/png"/>
  <Override PartName="/ppt/media/image25.png" ContentType="image/png"/>
  <Override PartName="/ppt/media/image21.png" ContentType="image/png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0423F20-79CD-48A8-AD5E-BCB38C68E7E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F44600D-C2F1-4365-ABDA-A5AE2E4C12CA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ФОРМУЛА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96E83E4-C31C-4F5B-8AC4-9B72E838016D}" type="datetime1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22.02.2024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15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575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525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B51A476-F2F4-4A96-B98E-B1E9C5872756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1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ED3AD24-4519-484A-8ABF-07127FD0D2B4}" type="datetime1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22.02.2024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2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978212F-8B5F-4300-B5D7-055CC8E81835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73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7" name="PlaceHolder 8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687614D-0293-43CC-85A3-0E4CD9B072E7}" type="datetime1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22.02.2024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8" name="PlaceHolder 9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19" name="PlaceHolder 10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BFE680B6-769C-4C06-9B54-D09736F4DD24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0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3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4" name="PlaceHolder 8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ACD8132-F816-454A-BDAE-1ED828649640}" type="datetime1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22.02.2024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5" name="PlaceHolder 9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6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8E92F7F-0D90-4E82-A709-8567B0D8BA64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7" name="PlaceHolder 11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8" name="PlaceHolder 12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9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1" name="PlaceHolder 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2DC339D-AD9A-4C47-94A5-7A2434252368}" type="datetime1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22.02.2024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3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8A32043-4089-49AB-B364-76E15DEA4955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1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4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5" descr="sharik"/>
          <p:cNvPicPr/>
          <p:nvPr/>
        </p:nvPicPr>
        <p:blipFill>
          <a:blip r:embed="rId1"/>
          <a:srcRect l="0" t="0" r="21200" b="0"/>
          <a:stretch/>
        </p:blipFill>
        <p:spPr>
          <a:xfrm>
            <a:off x="1311120" y="1440000"/>
            <a:ext cx="6428880" cy="522000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round/>
          </a:ln>
        </p:spPr>
      </p:pic>
      <p:sp>
        <p:nvSpPr>
          <p:cNvPr id="259" name="TextShape 1"/>
          <p:cNvSpPr txBox="1"/>
          <p:nvPr/>
        </p:nvSpPr>
        <p:spPr>
          <a:xfrm>
            <a:off x="1325520" y="4928760"/>
            <a:ext cx="609120" cy="51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3BF127AF-063A-425D-94FE-43169BD87FB5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57120" y="5353920"/>
            <a:ext cx="8376840" cy="13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Конструкция первых воздушных шаров не сильно отличалась от современных, только теперь воздух подогревается не огнем костра, а огнем газовой горелки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14" name="Picture 5" descr="resA0EEADB5-1BFD-4528-BCC7-F5E6B59E0007"/>
          <p:cNvPicPr/>
          <p:nvPr/>
        </p:nvPicPr>
        <p:blipFill>
          <a:blip r:embed="rId1"/>
          <a:stretch/>
        </p:blipFill>
        <p:spPr>
          <a:xfrm>
            <a:off x="357120" y="428760"/>
            <a:ext cx="3312720" cy="38574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miter/>
          </a:ln>
        </p:spPr>
      </p:pic>
      <p:pic>
        <p:nvPicPr>
          <p:cNvPr id="315" name="Picture 6" descr="1"/>
          <p:cNvPicPr/>
          <p:nvPr/>
        </p:nvPicPr>
        <p:blipFill>
          <a:blip r:embed="rId2"/>
          <a:stretch/>
        </p:blipFill>
        <p:spPr>
          <a:xfrm>
            <a:off x="4929120" y="1714320"/>
            <a:ext cx="3603240" cy="324432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round/>
          </a:ln>
        </p:spPr>
      </p:pic>
      <p:sp>
        <p:nvSpPr>
          <p:cNvPr id="316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6137F25-8267-4FD5-B4EE-67C42BC13714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0" y="274680"/>
            <a:ext cx="3634920" cy="178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50000"/>
          </a:bodyPr>
          <a:p>
            <a:pPr>
              <a:lnSpc>
                <a:spcPct val="100000"/>
              </a:lnSpc>
            </a:pPr>
            <a:r>
              <a:rPr b="1" lang="ru-RU" sz="3600" spc="-1" strike="noStrike" cap="small">
                <a:solidFill>
                  <a:srgbClr val="ff0000"/>
                </a:solidFill>
                <a:latin typeface="Comic Sans MS"/>
              </a:rPr>
              <a:t>Москва</a:t>
            </a:r>
            <a:br/>
            <a:r>
              <a:rPr b="1" lang="ru-RU" sz="3600" spc="-1" strike="noStrike" cap="small">
                <a:solidFill>
                  <a:srgbClr val="ff0000"/>
                </a:solidFill>
                <a:latin typeface="Comic Sans MS"/>
              </a:rPr>
              <a:t>Олимпийские игры </a:t>
            </a:r>
            <a:r>
              <a:rPr b="1" lang="en-US" sz="3600" spc="-1" strike="noStrike" cap="small">
                <a:solidFill>
                  <a:srgbClr val="ff0000"/>
                </a:solidFill>
                <a:latin typeface="Comic Sans MS"/>
              </a:rPr>
              <a:t>XXII</a:t>
            </a:r>
            <a:br/>
            <a:r>
              <a:rPr b="1" lang="ru-RU" sz="3600" spc="-1" strike="noStrike" cap="small">
                <a:solidFill>
                  <a:srgbClr val="ff0000"/>
                </a:solidFill>
                <a:latin typeface="Comic Sans MS"/>
              </a:rPr>
              <a:t>1980 год</a:t>
            </a:r>
            <a:endParaRPr b="0" lang="ru-RU" sz="3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0" y="2781360"/>
            <a:ext cx="3563640" cy="38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91000"/>
          </a:bodyPr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Олимпийский мишка стартовал 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на воздушных шарах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со стадиона «Лужники» и приземлился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на Воробьёвых горах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19" name="Picture 4" descr="mishka80a"/>
          <p:cNvPicPr/>
          <p:nvPr/>
        </p:nvPicPr>
        <p:blipFill>
          <a:blip r:embed="rId1"/>
          <a:stretch/>
        </p:blipFill>
        <p:spPr>
          <a:xfrm>
            <a:off x="3657600" y="642960"/>
            <a:ext cx="4271760" cy="550044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round/>
          </a:ln>
        </p:spPr>
      </p:pic>
      <p:sp>
        <p:nvSpPr>
          <p:cNvPr id="320" name="TextShape 3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8FFD457-80D9-4BDD-B41B-F269D1737574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285840" y="5214960"/>
            <a:ext cx="8229240" cy="1285560"/>
          </a:xfrm>
          <a:prstGeom prst="rect">
            <a:avLst/>
          </a:prstGeom>
          <a:solidFill>
            <a:srgbClr val="e3eaf7"/>
          </a:solidFill>
          <a:ln w="12600">
            <a:solidFill>
              <a:srgbClr val="000000"/>
            </a:solidFill>
            <a:round/>
          </a:ln>
        </p:spPr>
        <p:txBody>
          <a:bodyPr lIns="90000" rIns="90000" tIns="45000" bIns="45000">
            <a:normAutofit fontScale="65000"/>
          </a:bodyPr>
          <a:p>
            <a:pPr marL="274320" indent="-273960"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	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Современные дирижабли, такие как "Цеппелин НТ" длиной 73 м используется в европейских странах в туристических целях.</a:t>
            </a:r>
            <a:br/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Может принимает на борт 12 пассажиров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22" name="Picture 5" descr="58"/>
          <p:cNvPicPr/>
          <p:nvPr/>
        </p:nvPicPr>
        <p:blipFill>
          <a:blip r:embed="rId1"/>
          <a:stretch/>
        </p:blipFill>
        <p:spPr>
          <a:xfrm>
            <a:off x="714240" y="500040"/>
            <a:ext cx="7000560" cy="4357440"/>
          </a:xfrm>
          <a:prstGeom prst="rect">
            <a:avLst/>
          </a:prstGeom>
          <a:ln w="57150">
            <a:solidFill>
              <a:schemeClr val="tx1"/>
            </a:solidFill>
            <a:round/>
          </a:ln>
          <a:effectLst>
            <a:innerShdw blurRad="114300">
              <a:srgbClr val="ffff00"/>
            </a:innerShdw>
          </a:effectLst>
        </p:spPr>
      </p:pic>
      <p:sp>
        <p:nvSpPr>
          <p:cNvPr id="323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0B4D883-27C0-48C6-BC98-617776B6D521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6" descr="Image002.gif (73924 bytes)"/>
          <p:cNvPicPr/>
          <p:nvPr/>
        </p:nvPicPr>
        <p:blipFill>
          <a:blip r:embed="rId1"/>
          <a:stretch/>
        </p:blipFill>
        <p:spPr>
          <a:xfrm>
            <a:off x="1071360" y="1428840"/>
            <a:ext cx="5304960" cy="3871440"/>
          </a:xfrm>
          <a:prstGeom prst="rect">
            <a:avLst/>
          </a:prstGeom>
          <a:ln w="57150">
            <a:solidFill>
              <a:schemeClr val="tx1"/>
            </a:solidFill>
            <a:round/>
          </a:ln>
          <a:effectLst>
            <a:innerShdw blurRad="114300">
              <a:srgbClr val="ffff00"/>
            </a:innerShdw>
          </a:effectLst>
        </p:spPr>
      </p:pic>
      <p:sp>
        <p:nvSpPr>
          <p:cNvPr id="325" name="CustomShape 1"/>
          <p:cNvSpPr/>
          <p:nvPr/>
        </p:nvSpPr>
        <p:spPr>
          <a:xfrm>
            <a:off x="214200" y="433440"/>
            <a:ext cx="7938720" cy="91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ИСПОЛЬЗОВАНИЕ ДИРИЖАБЛЕЙ И АЭРОСТАТОВ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ДЛЯ ТУШЕНИЯ ПОЖАРОВ 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ВЫСОТНЫХ ЗДАНИЯХ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214280" y="5429160"/>
            <a:ext cx="75722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Вода по</a:t>
            </a:r>
            <a:r>
              <a:rPr b="0" i="1" lang="ru-RU" sz="2400" spc="-1" strike="noStrike">
                <a:solidFill>
                  <a:srgbClr val="002060"/>
                </a:solidFill>
                <a:latin typeface="Times New Roman"/>
              </a:rPr>
              <a:t>даётся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на   дирижабль по пожарному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рукаву с земли.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6065D2A-2234-4CCA-ADEA-F78BAA16FCA8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571320" y="4857840"/>
            <a:ext cx="8229240" cy="1576080"/>
          </a:xfrm>
          <a:prstGeom prst="rect">
            <a:avLst/>
          </a:prstGeom>
          <a:solidFill>
            <a:srgbClr val="e3eaf7"/>
          </a:solidFill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 cap="small">
                <a:solidFill>
                  <a:srgbClr val="0070c0"/>
                </a:solidFill>
                <a:latin typeface="Century Schoolbook"/>
              </a:rPr>
              <a:t>Современный мир трудно представить без рекламы, и тут  нашлось применение аэростатам.</a:t>
            </a:r>
            <a:endParaRPr b="0" lang="ru-RU" sz="32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29" name="Picture 4" descr="00000062"/>
          <p:cNvPicPr/>
          <p:nvPr/>
        </p:nvPicPr>
        <p:blipFill>
          <a:blip r:embed="rId1"/>
          <a:stretch/>
        </p:blipFill>
        <p:spPr>
          <a:xfrm>
            <a:off x="214200" y="214200"/>
            <a:ext cx="2317320" cy="214272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5" descr="00000079"/>
          <p:cNvPicPr/>
          <p:nvPr/>
        </p:nvPicPr>
        <p:blipFill>
          <a:blip r:embed="rId2"/>
          <a:stretch/>
        </p:blipFill>
        <p:spPr>
          <a:xfrm>
            <a:off x="2643120" y="2357280"/>
            <a:ext cx="2428560" cy="2428560"/>
          </a:xfrm>
          <a:prstGeom prst="rect">
            <a:avLst/>
          </a:prstGeom>
          <a:ln w="38100">
            <a:solidFill>
              <a:srgbClr val="666633"/>
            </a:solidFill>
            <a:miter/>
          </a:ln>
        </p:spPr>
      </p:pic>
      <p:pic>
        <p:nvPicPr>
          <p:cNvPr id="331" name="Picture 5" descr="реклама 3"/>
          <p:cNvPicPr/>
          <p:nvPr/>
        </p:nvPicPr>
        <p:blipFill>
          <a:blip r:embed="rId3"/>
          <a:stretch/>
        </p:blipFill>
        <p:spPr>
          <a:xfrm>
            <a:off x="5643720" y="357120"/>
            <a:ext cx="2785680" cy="3071520"/>
          </a:xfrm>
          <a:prstGeom prst="rect">
            <a:avLst/>
          </a:prstGeom>
          <a:ln w="38100">
            <a:solidFill>
              <a:schemeClr val="tx1"/>
            </a:solidFill>
            <a:round/>
          </a:ln>
        </p:spPr>
      </p:pic>
      <p:sp>
        <p:nvSpPr>
          <p:cNvPr id="332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81AD805B-5494-4EF8-A806-C3AF1B9C7D78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1143000" y="4786200"/>
            <a:ext cx="7586280" cy="1218960"/>
          </a:xfrm>
          <a:prstGeom prst="rect">
            <a:avLst/>
          </a:prstGeom>
          <a:solidFill>
            <a:srgbClr val="e3eaf7"/>
          </a:solidFill>
          <a:ln w="0">
            <a:solidFill>
              <a:srgbClr val="000000"/>
            </a:solidFill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 cap="small">
                <a:solidFill>
                  <a:srgbClr val="0070c0"/>
                </a:solidFill>
                <a:latin typeface="Times New Roman"/>
              </a:rPr>
              <a:t>Аэростаты используют для испытания космических приборов и герметических кабин, изучения космического излучения, исследования струйных течений на больших высотах, для поздравлений…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34" name="Picture 4" descr="00000063"/>
          <p:cNvPicPr/>
          <p:nvPr/>
        </p:nvPicPr>
        <p:blipFill>
          <a:blip r:embed="rId1"/>
          <a:stretch/>
        </p:blipFill>
        <p:spPr>
          <a:xfrm>
            <a:off x="357120" y="285840"/>
            <a:ext cx="3017520" cy="4086000"/>
          </a:xfrm>
          <a:prstGeom prst="rect">
            <a:avLst/>
          </a:prstGeom>
          <a:ln w="50800">
            <a:solidFill>
              <a:srgbClr val="00b0f0"/>
            </a:solidFill>
            <a:round/>
          </a:ln>
        </p:spPr>
      </p:pic>
      <p:pic>
        <p:nvPicPr>
          <p:cNvPr id="335" name="Picture 5" descr="00000093"/>
          <p:cNvPicPr/>
          <p:nvPr/>
        </p:nvPicPr>
        <p:blipFill>
          <a:blip r:embed="rId2"/>
          <a:stretch/>
        </p:blipFill>
        <p:spPr>
          <a:xfrm>
            <a:off x="3929040" y="214200"/>
            <a:ext cx="4932000" cy="4212720"/>
          </a:xfrm>
          <a:prstGeom prst="rect">
            <a:avLst/>
          </a:prstGeom>
          <a:ln w="50800">
            <a:solidFill>
              <a:srgbClr val="00b0f0"/>
            </a:solidFill>
            <a:miter/>
          </a:ln>
        </p:spPr>
      </p:pic>
      <p:sp>
        <p:nvSpPr>
          <p:cNvPr id="336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0F20ABC-D466-4C16-935A-3A7DFF14FD9C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714840" y="189000"/>
            <a:ext cx="5428800" cy="2231640"/>
          </a:xfrm>
          <a:prstGeom prst="rect">
            <a:avLst/>
          </a:prstGeom>
          <a:solidFill>
            <a:srgbClr val="e3eaf7"/>
          </a:solidFill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 cap="small">
                <a:solidFill>
                  <a:srgbClr val="c00000"/>
                </a:solidFill>
                <a:latin typeface="Times New Roman"/>
              </a:rPr>
              <a:t>2005год  .Воздушный шар "Святая Русь" </a:t>
            </a:r>
            <a:br/>
            <a:r>
              <a:rPr b="1" lang="ru-RU" sz="2000" spc="-1" strike="noStrike" cap="small">
                <a:solidFill>
                  <a:srgbClr val="c00000"/>
                </a:solidFill>
                <a:latin typeface="Times New Roman"/>
              </a:rPr>
              <a:t> впервые достиг Северного полюса!</a:t>
            </a:r>
            <a:br/>
            <a:r>
              <a:rPr b="1" lang="ru-RU" sz="1400" spc="-1" strike="noStrike" cap="small">
                <a:solidFill>
                  <a:srgbClr val="c00000"/>
                </a:solidFill>
                <a:latin typeface="Times New Roman"/>
              </a:rPr>
              <a:t> </a:t>
            </a:r>
            <a:r>
              <a:rPr b="1" lang="ru-RU" sz="2000" spc="-1" strike="noStrike" cap="small">
                <a:solidFill>
                  <a:srgbClr val="c00000"/>
                </a:solidFill>
                <a:latin typeface="Times New Roman"/>
              </a:rPr>
              <a:t>Полёт продолжался 38 дней. Шар</a:t>
            </a:r>
            <a:br/>
            <a:r>
              <a:rPr b="1" lang="ru-RU" sz="2000" spc="-1" strike="noStrike" cap="small">
                <a:solidFill>
                  <a:srgbClr val="c00000"/>
                </a:solidFill>
                <a:latin typeface="Times New Roman"/>
              </a:rPr>
              <a:t> преодолел 980 км при температуре –50</a:t>
            </a:r>
            <a:r>
              <a:rPr b="1" lang="ru-RU" sz="2000" spc="-1" strike="noStrike" baseline="30000" cap="small">
                <a:solidFill>
                  <a:srgbClr val="c00000"/>
                </a:solidFill>
                <a:latin typeface="Times New Roman"/>
              </a:rPr>
              <a:t>0</a:t>
            </a:r>
            <a:r>
              <a:rPr b="1" lang="ru-RU" sz="2000" spc="-1" strike="noStrike" cap="small">
                <a:solidFill>
                  <a:srgbClr val="c00000"/>
                </a:solidFill>
                <a:latin typeface="Times New Roman"/>
              </a:rPr>
              <a:t>С</a:t>
            </a:r>
            <a:r>
              <a:rPr b="1" lang="ru-RU" sz="2000" spc="-1" strike="noStrike" cap="small">
                <a:solidFill>
                  <a:srgbClr val="c00000"/>
                </a:solidFill>
                <a:latin typeface="Century Schoolbook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38" name="Picture 4" descr="Аэростат на солнечных батареях"/>
          <p:cNvPicPr/>
          <p:nvPr/>
        </p:nvPicPr>
        <p:blipFill>
          <a:blip r:embed="rId1"/>
          <a:stretch/>
        </p:blipFill>
        <p:spPr>
          <a:xfrm>
            <a:off x="468360" y="260280"/>
            <a:ext cx="3034800" cy="4525560"/>
          </a:xfrm>
          <a:prstGeom prst="rect">
            <a:avLst/>
          </a:prstGeom>
          <a:ln w="38100">
            <a:solidFill>
              <a:schemeClr val="tx1"/>
            </a:solidFill>
            <a:round/>
          </a:ln>
          <a:effectLst>
            <a:innerShdw blurRad="114300">
              <a:srgbClr val="ffc000"/>
            </a:innerShdw>
          </a:effectLst>
        </p:spPr>
      </p:pic>
      <p:sp>
        <p:nvSpPr>
          <p:cNvPr id="339" name="TextShape 2"/>
          <p:cNvSpPr txBox="1"/>
          <p:nvPr/>
        </p:nvSpPr>
        <p:spPr>
          <a:xfrm>
            <a:off x="0" y="5084640"/>
            <a:ext cx="4038120" cy="1773000"/>
          </a:xfrm>
          <a:prstGeom prst="rect">
            <a:avLst/>
          </a:prstGeom>
          <a:solidFill>
            <a:srgbClr val="e3eaf7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8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</a:rPr>
              <a:t>	</a:t>
            </a:r>
            <a:r>
              <a:rPr b="1" lang="ru-RU" sz="2000" spc="-1" strike="noStrike">
                <a:solidFill>
                  <a:srgbClr val="c00000"/>
                </a:solidFill>
                <a:latin typeface="Century Schoolbook"/>
              </a:rPr>
              <a:t>Воздушный шар  в течение трех недель в марте 1999 г. совершил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8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c00000"/>
                </a:solidFill>
                <a:latin typeface="Century Schoolbook"/>
              </a:rPr>
              <a:t>	</a:t>
            </a:r>
            <a:r>
              <a:rPr b="1" lang="ru-RU" sz="2000" spc="-1" strike="noStrike">
                <a:solidFill>
                  <a:srgbClr val="c00000"/>
                </a:solidFill>
                <a:latin typeface="Century Schoolbook"/>
              </a:rPr>
              <a:t>беспосадочный полета вокруг земного шара.</a:t>
            </a:r>
            <a:r>
              <a:rPr b="0" lang="ru-RU" sz="2000" spc="-1" strike="noStrike">
                <a:solidFill>
                  <a:srgbClr val="c00000"/>
                </a:solidFill>
                <a:latin typeface="Century Schoolbook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40" name="Picture 7" descr="Тепловой аэростат &quot;Святая Русь&quot; в Арктике"/>
          <p:cNvPicPr/>
          <p:nvPr/>
        </p:nvPicPr>
        <p:blipFill>
          <a:blip r:embed="rId2"/>
          <a:stretch/>
        </p:blipFill>
        <p:spPr>
          <a:xfrm>
            <a:off x="5143680" y="3000240"/>
            <a:ext cx="3136680" cy="3533400"/>
          </a:xfrm>
          <a:prstGeom prst="rect">
            <a:avLst/>
          </a:prstGeom>
          <a:ln w="38100">
            <a:solidFill>
              <a:schemeClr val="tx1"/>
            </a:solidFill>
            <a:miter/>
          </a:ln>
          <a:effectLst>
            <a:innerShdw blurRad="114300">
              <a:schemeClr val="bg2">
                <a:lumMod val="75000"/>
              </a:schemeClr>
            </a:innerShdw>
          </a:effectLst>
        </p:spPr>
      </p:pic>
      <p:sp>
        <p:nvSpPr>
          <p:cNvPr id="341" name="TextShape 3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009F67C6-8E58-40B2-AF1A-39EB2790F8B9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4" descr="048"/>
          <p:cNvPicPr/>
          <p:nvPr/>
        </p:nvPicPr>
        <p:blipFill>
          <a:blip r:embed="rId1"/>
          <a:stretch/>
        </p:blipFill>
        <p:spPr>
          <a:xfrm>
            <a:off x="0" y="0"/>
            <a:ext cx="9143640" cy="6886080"/>
          </a:xfrm>
          <a:prstGeom prst="rect">
            <a:avLst/>
          </a:prstGeom>
          <a:ln w="28575">
            <a:solidFill>
              <a:srgbClr val="666633"/>
            </a:solidFill>
            <a:round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</p:pic>
      <p:sp>
        <p:nvSpPr>
          <p:cNvPr id="343" name="TextShape 1"/>
          <p:cNvSpPr txBox="1"/>
          <p:nvPr/>
        </p:nvSpPr>
        <p:spPr>
          <a:xfrm>
            <a:off x="500040" y="5821200"/>
            <a:ext cx="8329320" cy="1036440"/>
          </a:xfrm>
          <a:prstGeom prst="rect">
            <a:avLst/>
          </a:prstGeom>
          <a:solidFill>
            <a:srgbClr val="e3eaf7"/>
          </a:solidFill>
          <a:ln w="25560">
            <a:solidFill>
              <a:srgbClr val="000000"/>
            </a:solidFill>
            <a:round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entury Schoolbook"/>
              </a:rPr>
              <a:t>	</a:t>
            </a:r>
            <a:r>
              <a:rPr b="1" lang="ru-RU" sz="2000" spc="-1" strike="noStrike">
                <a:solidFill>
                  <a:srgbClr val="00b0f0"/>
                </a:solidFill>
                <a:latin typeface="Century Schoolbook"/>
              </a:rPr>
              <a:t>Современный проект высотного дирижабля. Кто знает, может быть, уже через несколько лет такие корабли станут самым обыкновенным делом? 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07E1114-E012-46A9-B8CF-5B986642EE67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5" descr="85"/>
          <p:cNvPicPr/>
          <p:nvPr/>
        </p:nvPicPr>
        <p:blipFill>
          <a:blip r:embed="rId1"/>
          <a:stretch/>
        </p:blipFill>
        <p:spPr>
          <a:xfrm>
            <a:off x="1643040" y="2357280"/>
            <a:ext cx="5817960" cy="3446280"/>
          </a:xfrm>
          <a:prstGeom prst="rect">
            <a:avLst/>
          </a:prstGeom>
          <a:ln w="38100">
            <a:solidFill>
              <a:schemeClr val="tx1"/>
            </a:solidFill>
            <a:round/>
          </a:ln>
        </p:spPr>
      </p:pic>
      <p:sp>
        <p:nvSpPr>
          <p:cNvPr id="346" name="CustomShape 1"/>
          <p:cNvSpPr/>
          <p:nvPr/>
        </p:nvSpPr>
        <p:spPr>
          <a:xfrm>
            <a:off x="-33480" y="1000080"/>
            <a:ext cx="8942400" cy="914760"/>
          </a:xfrm>
          <a:prstGeom prst="rect">
            <a:avLst/>
          </a:prstGeom>
          <a:gradFill rotWithShape="0">
            <a:gsLst>
              <a:gs pos="0">
                <a:srgbClr val="dde5fa"/>
              </a:gs>
              <a:gs pos="100000">
                <a:srgbClr val="b7c9f5"/>
              </a:gs>
            </a:gsLst>
            <a:path path="circle">
              <a:fillToRect l="0" t="95000" r="100000" b="5000"/>
            </a:path>
          </a:gradFill>
          <a:ln>
            <a:solidFill>
              <a:schemeClr val="tx1"/>
            </a:solidFill>
            <a:round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b0f0"/>
                </a:solidFill>
                <a:latin typeface="Century Schoolbook"/>
              </a:rPr>
              <a:t>Спасибо за внимание</a:t>
            </a:r>
            <a:r>
              <a:rPr b="1" lang="ru-RU" sz="5400" spc="-1" strike="noStrike">
                <a:solidFill>
                  <a:srgbClr val="ff0000"/>
                </a:solidFill>
                <a:latin typeface="Century Schoolbook"/>
              </a:rPr>
              <a:t>!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32BF93DD-6903-4119-B4E4-E82E4C32B433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071360" y="4929120"/>
            <a:ext cx="6643440" cy="1213920"/>
          </a:xfrm>
          <a:prstGeom prst="rect">
            <a:avLst/>
          </a:prstGeom>
          <a:gradFill rotWithShape="0">
            <a:gsLst>
              <a:gs pos="0">
                <a:srgbClr val="dde5fa"/>
              </a:gs>
              <a:gs pos="100000">
                <a:srgbClr val="b7c9f5"/>
              </a:gs>
            </a:gsLst>
            <a:path path="circle">
              <a:fillToRect l="0" t="95000" r="100000" b="5000"/>
            </a:path>
          </a:gradFill>
          <a:ln w="12600">
            <a:solidFill>
              <a:srgbClr val="000000"/>
            </a:solidFill>
            <a:round/>
          </a:ln>
          <a:effectLst>
            <a:outerShdw dist="24840" dir="5400000">
              <a:srgbClr val="000000">
                <a:alpha val="40000"/>
              </a:srgbClr>
            </a:outerShdw>
          </a:effectLst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 cap="small">
                <a:solidFill>
                  <a:srgbClr val="0070c0"/>
                </a:solidFill>
                <a:latin typeface="Century Schoolbook"/>
              </a:rPr>
              <a:t>С давних времён люди мечтали о возможности летать над облаками, плавать в воздушном океане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61" name="Picture 13" descr="06.jpg"/>
          <p:cNvPicPr/>
          <p:nvPr/>
        </p:nvPicPr>
        <p:blipFill>
          <a:blip r:embed="rId1"/>
          <a:stretch/>
        </p:blipFill>
        <p:spPr>
          <a:xfrm>
            <a:off x="5357880" y="357120"/>
            <a:ext cx="3138840" cy="421452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round/>
          </a:ln>
        </p:spPr>
      </p:pic>
      <p:pic>
        <p:nvPicPr>
          <p:cNvPr id="262" name="Picture 4" descr="044"/>
          <p:cNvPicPr/>
          <p:nvPr/>
        </p:nvPicPr>
        <p:blipFill>
          <a:blip r:embed="rId2"/>
          <a:stretch/>
        </p:blipFill>
        <p:spPr>
          <a:xfrm>
            <a:off x="357120" y="285840"/>
            <a:ext cx="2999880" cy="400032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miter/>
          </a:ln>
        </p:spPr>
      </p:pic>
      <p:sp>
        <p:nvSpPr>
          <p:cNvPr id="263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09B9ED89-A011-4AFE-B7E2-9DFA617D6C74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0" y="5595840"/>
            <a:ext cx="8857800" cy="1261800"/>
          </a:xfrm>
          <a:prstGeom prst="rect">
            <a:avLst/>
          </a:prstGeom>
          <a:solidFill>
            <a:srgbClr val="e3eaf7"/>
          </a:solidFill>
          <a:ln w="0">
            <a:solidFill>
              <a:srgbClr val="000000"/>
            </a:solidFill>
          </a:ln>
        </p:spPr>
        <p:txBody>
          <a:bodyPr lIns="90000" rIns="90000" tIns="45000" bIns="45000">
            <a:normAutofit fontScale="97000"/>
          </a:bodyPr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1" lang="ru-RU" sz="2400" spc="-1" strike="noStrike">
                <a:solidFill>
                  <a:srgbClr val="0070c0"/>
                </a:solidFill>
                <a:latin typeface="Century Schoolbook"/>
              </a:rPr>
              <a:t>Впервые  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Братья Монгольфье во Франции  1783 соорудили воздушный шар, и надув его теплым воздухом отправили его в полёт 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65" name="Picture 6" descr="Картинка 8 из 103"/>
          <p:cNvPicPr/>
          <p:nvPr/>
        </p:nvPicPr>
        <p:blipFill>
          <a:blip r:embed="rId1"/>
          <a:stretch/>
        </p:blipFill>
        <p:spPr>
          <a:xfrm>
            <a:off x="357120" y="285840"/>
            <a:ext cx="4142880" cy="2999880"/>
          </a:xfrm>
          <a:prstGeom prst="rect">
            <a:avLst/>
          </a:prstGeom>
          <a:ln w="25400">
            <a:solidFill>
              <a:schemeClr val="bg2">
                <a:lumMod val="50000"/>
              </a:schemeClr>
            </a:solidFill>
            <a:round/>
          </a:ln>
        </p:spPr>
      </p:pic>
      <p:pic>
        <p:nvPicPr>
          <p:cNvPr id="266" name="Picture 8" descr="04.jpg"/>
          <p:cNvPicPr/>
          <p:nvPr/>
        </p:nvPicPr>
        <p:blipFill>
          <a:blip r:embed="rId2"/>
          <a:stretch/>
        </p:blipFill>
        <p:spPr>
          <a:xfrm>
            <a:off x="4857840" y="1000080"/>
            <a:ext cx="3857400" cy="4071600"/>
          </a:xfrm>
          <a:prstGeom prst="rect">
            <a:avLst/>
          </a:prstGeom>
          <a:ln cap="rnd" w="15875">
            <a:solidFill>
              <a:schemeClr val="bg2">
                <a:lumMod val="50000"/>
              </a:schemeClr>
            </a:solidFill>
            <a:round/>
          </a:ln>
        </p:spPr>
      </p:pic>
      <p:sp>
        <p:nvSpPr>
          <p:cNvPr id="267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5C3DEBF-174A-47C6-B169-E0AE4095E14D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71320" y="4929120"/>
            <a:ext cx="8229240" cy="1571400"/>
          </a:xfrm>
          <a:prstGeom prst="rect">
            <a:avLst/>
          </a:prstGeom>
          <a:solidFill>
            <a:srgbClr val="e3eaf7"/>
          </a:solidFill>
          <a:ln w="0"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       </a:t>
            </a: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Монгольфьеры   использовались   для научных и военных целей, надувались водородом и гелием.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69" name="Picture 6" descr="07.jpg"/>
          <p:cNvPicPr/>
          <p:nvPr/>
        </p:nvPicPr>
        <p:blipFill>
          <a:blip r:embed="rId1"/>
          <a:stretch/>
        </p:blipFill>
        <p:spPr>
          <a:xfrm>
            <a:off x="428760" y="357120"/>
            <a:ext cx="3749400" cy="3642840"/>
          </a:xfrm>
          <a:prstGeom prst="rect">
            <a:avLst/>
          </a:prstGeom>
          <a:ln cap="rnd" w="6350">
            <a:solidFill>
              <a:schemeClr val="bg2">
                <a:lumMod val="50000"/>
              </a:schemeClr>
            </a:solidFill>
            <a:round/>
          </a:ln>
        </p:spPr>
      </p:pic>
      <p:pic>
        <p:nvPicPr>
          <p:cNvPr id="270" name="Picture 6" descr="09.jpg"/>
          <p:cNvPicPr/>
          <p:nvPr/>
        </p:nvPicPr>
        <p:blipFill>
          <a:blip r:embed="rId2"/>
          <a:stretch/>
        </p:blipFill>
        <p:spPr>
          <a:xfrm>
            <a:off x="4500720" y="642960"/>
            <a:ext cx="4044600" cy="4020840"/>
          </a:xfrm>
          <a:prstGeom prst="rect">
            <a:avLst/>
          </a:prstGeom>
          <a:ln cap="rnd" w="6350">
            <a:solidFill>
              <a:schemeClr val="bg2">
                <a:lumMod val="50000"/>
              </a:schemeClr>
            </a:solidFill>
            <a:round/>
          </a:ln>
        </p:spPr>
      </p:pic>
      <p:sp>
        <p:nvSpPr>
          <p:cNvPr id="271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4132526-2EA5-49BE-9A7B-9FB8E76FC112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5" descr="sharik"/>
          <p:cNvPicPr/>
          <p:nvPr/>
        </p:nvPicPr>
        <p:blipFill>
          <a:blip r:embed="rId1"/>
          <a:srcRect l="0" t="0" r="21200" b="0"/>
          <a:stretch/>
        </p:blipFill>
        <p:spPr>
          <a:xfrm>
            <a:off x="214200" y="1571760"/>
            <a:ext cx="3500280" cy="494136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  <a:round/>
          </a:ln>
        </p:spPr>
      </p:pic>
      <p:sp>
        <p:nvSpPr>
          <p:cNvPr id="273" name="CustomShape 1"/>
          <p:cNvSpPr/>
          <p:nvPr/>
        </p:nvSpPr>
        <p:spPr>
          <a:xfrm>
            <a:off x="4071960" y="2409480"/>
            <a:ext cx="4428720" cy="152244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entury Schoolbook"/>
              </a:rPr>
              <a:t>F</a:t>
            </a:r>
            <a:r>
              <a:rPr b="1" lang="ru-RU" sz="4400" spc="-1" strike="noStrike" baseline="-25000">
                <a:solidFill>
                  <a:srgbClr val="c00000"/>
                </a:solidFill>
                <a:latin typeface="Century Schoolbook"/>
              </a:rPr>
              <a:t>арх</a:t>
            </a:r>
            <a:r>
              <a:rPr b="1" lang="ru-RU" sz="4400" spc="-1" strike="noStrike">
                <a:solidFill>
                  <a:srgbClr val="c00000"/>
                </a:solidFill>
                <a:latin typeface="Century Schoolbook"/>
              </a:rPr>
              <a:t> = </a:t>
            </a:r>
            <a:r>
              <a:rPr b="1" lang="el-GR" sz="4400" spc="-1" strike="noStrike">
                <a:solidFill>
                  <a:srgbClr val="c00000"/>
                </a:solidFill>
                <a:latin typeface="Century Schoolbook"/>
              </a:rPr>
              <a:t>ρ</a:t>
            </a:r>
            <a:r>
              <a:rPr b="1" lang="ru-RU" sz="4400" spc="-1" strike="noStrike" baseline="-25000">
                <a:solidFill>
                  <a:srgbClr val="c00000"/>
                </a:solidFill>
                <a:latin typeface="Century Schoolbook"/>
              </a:rPr>
              <a:t>газа</a:t>
            </a:r>
            <a:r>
              <a:rPr b="1" lang="ru-RU" sz="4400" spc="-1" strike="noStrike">
                <a:solidFill>
                  <a:srgbClr val="c00000"/>
                </a:solidFill>
                <a:latin typeface="Century Schoolbook"/>
              </a:rPr>
              <a:t>∙g ∙ V 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74" name="Line 2"/>
          <p:cNvSpPr/>
          <p:nvPr/>
        </p:nvSpPr>
        <p:spPr>
          <a:xfrm>
            <a:off x="2124000" y="3429000"/>
            <a:ext cx="0" cy="1368360"/>
          </a:xfrm>
          <a:prstGeom prst="line">
            <a:avLst/>
          </a:prstGeom>
          <a:ln w="57150">
            <a:solidFill>
              <a:srgbClr val="cc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3"/>
          <p:cNvSpPr/>
          <p:nvPr/>
        </p:nvSpPr>
        <p:spPr>
          <a:xfrm>
            <a:off x="2289240" y="4365720"/>
            <a:ext cx="80892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entury Schoolbook"/>
              </a:rPr>
              <a:t>F</a:t>
            </a:r>
            <a:r>
              <a:rPr b="0" lang="ru-RU" sz="1800" spc="-1" strike="noStrike">
                <a:solidFill>
                  <a:srgbClr val="ffffff"/>
                </a:solidFill>
                <a:latin typeface="Century Schoolbook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Century Schoolbook"/>
              </a:rPr>
              <a:t>ТЯЖ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76" name="Line 4"/>
          <p:cNvSpPr/>
          <p:nvPr/>
        </p:nvSpPr>
        <p:spPr>
          <a:xfrm flipV="1">
            <a:off x="2124000" y="1557000"/>
            <a:ext cx="0" cy="1872000"/>
          </a:xfrm>
          <a:prstGeom prst="line">
            <a:avLst/>
          </a:prstGeom>
          <a:ln w="5715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5"/>
          <p:cNvSpPr/>
          <p:nvPr/>
        </p:nvSpPr>
        <p:spPr>
          <a:xfrm>
            <a:off x="2218320" y="1484280"/>
            <a:ext cx="71280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Schoolbook"/>
              </a:rPr>
              <a:t>F</a:t>
            </a: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entury Schoolbook"/>
              </a:rPr>
              <a:t>арх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78" name="Line 6"/>
          <p:cNvSpPr/>
          <p:nvPr/>
        </p:nvSpPr>
        <p:spPr>
          <a:xfrm flipV="1">
            <a:off x="684000" y="4724280"/>
            <a:ext cx="0" cy="1152360"/>
          </a:xfrm>
          <a:prstGeom prst="line">
            <a:avLst/>
          </a:prstGeom>
          <a:ln w="57150">
            <a:solidFill>
              <a:srgbClr val="6600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7"/>
          <p:cNvSpPr/>
          <p:nvPr/>
        </p:nvSpPr>
        <p:spPr>
          <a:xfrm>
            <a:off x="285120" y="5661000"/>
            <a:ext cx="159228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660033"/>
                </a:solidFill>
                <a:latin typeface="Century Schoolbook"/>
              </a:rPr>
              <a:t>Шар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660033"/>
                </a:solidFill>
                <a:latin typeface="Century Schoolbook"/>
              </a:rPr>
              <a:t>поднимается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3857760" y="1928880"/>
            <a:ext cx="4524120" cy="1338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b050"/>
                </a:solidFill>
                <a:latin typeface="Century Schoolbook"/>
              </a:rPr>
              <a:t>F</a:t>
            </a:r>
            <a:r>
              <a:rPr b="1" lang="ru-RU" sz="36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ru-RU" sz="3600" spc="-1" strike="noStrike" baseline="-25000">
                <a:solidFill>
                  <a:srgbClr val="00b050"/>
                </a:solidFill>
                <a:latin typeface="Century Schoolbook"/>
              </a:rPr>
              <a:t>архимеда</a:t>
            </a:r>
            <a:r>
              <a:rPr b="1" lang="ru-RU" sz="36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en-US" sz="3600" spc="-1" strike="noStrike">
                <a:solidFill>
                  <a:srgbClr val="00b050"/>
                </a:solidFill>
                <a:latin typeface="Century Schoolbook"/>
              </a:rPr>
              <a:t>&gt;</a:t>
            </a:r>
            <a:r>
              <a:rPr b="1" lang="ru-RU" sz="36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en-US" sz="3600" spc="-1" strike="noStrike">
                <a:solidFill>
                  <a:srgbClr val="00b050"/>
                </a:solidFill>
                <a:latin typeface="Century Schoolbook"/>
              </a:rPr>
              <a:t>F</a:t>
            </a:r>
            <a:r>
              <a:rPr b="1" lang="ru-RU" sz="36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ru-RU" sz="3600" spc="-1" strike="noStrike" baseline="-25000">
                <a:solidFill>
                  <a:srgbClr val="00b050"/>
                </a:solidFill>
                <a:latin typeface="Century Schoolbook"/>
              </a:rPr>
              <a:t>тяжести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81" name="CustomShape 9"/>
          <p:cNvSpPr/>
          <p:nvPr/>
        </p:nvSpPr>
        <p:spPr>
          <a:xfrm>
            <a:off x="4071960" y="1571760"/>
            <a:ext cx="41450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entury Schoolbook"/>
              </a:rPr>
              <a:t>Шар поднимается, когда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2" name="CustomShape 10"/>
          <p:cNvSpPr/>
          <p:nvPr/>
        </p:nvSpPr>
        <p:spPr>
          <a:xfrm>
            <a:off x="4286160" y="3575160"/>
            <a:ext cx="4857480" cy="439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Высота шара не изменяется, когда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Century Schoolbook"/>
              </a:rPr>
              <a:t>F</a:t>
            </a:r>
            <a:r>
              <a:rPr b="1" lang="ru-RU" sz="2800" spc="-1" strike="noStrike" baseline="-25000">
                <a:solidFill>
                  <a:srgbClr val="0070c0"/>
                </a:solidFill>
                <a:latin typeface="Century Schoolbook"/>
              </a:rPr>
              <a:t>архимеда</a:t>
            </a: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 = </a:t>
            </a:r>
            <a:r>
              <a:rPr b="1" lang="en-US" sz="2800" spc="-1" strike="noStrike">
                <a:solidFill>
                  <a:srgbClr val="0070c0"/>
                </a:solidFill>
                <a:latin typeface="Century Schoolbook"/>
              </a:rPr>
              <a:t>F</a:t>
            </a: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 </a:t>
            </a:r>
            <a:r>
              <a:rPr b="1" lang="ru-RU" sz="2800" spc="-1" strike="noStrike" baseline="-25000">
                <a:solidFill>
                  <a:srgbClr val="0070c0"/>
                </a:solidFill>
                <a:latin typeface="Century Schoolbook"/>
              </a:rPr>
              <a:t>тяжести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Шар снижается, когда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b050"/>
                </a:solidFill>
                <a:latin typeface="Century Schoolbook"/>
              </a:rPr>
              <a:t>F</a:t>
            </a:r>
            <a:r>
              <a:rPr b="1" lang="ru-RU" sz="3200" spc="-1" strike="noStrike" baseline="-25000">
                <a:solidFill>
                  <a:srgbClr val="00b050"/>
                </a:solidFill>
                <a:latin typeface="Century Schoolbook"/>
              </a:rPr>
              <a:t>архимеда</a:t>
            </a:r>
            <a:r>
              <a:rPr b="1" lang="ru-RU" sz="32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en-US" sz="3200" spc="-1" strike="noStrike">
                <a:solidFill>
                  <a:srgbClr val="00b050"/>
                </a:solidFill>
                <a:latin typeface="Century Schoolbook"/>
              </a:rPr>
              <a:t>&lt;</a:t>
            </a:r>
            <a:r>
              <a:rPr b="1" lang="ru-RU" sz="32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en-US" sz="3200" spc="-1" strike="noStrike">
                <a:solidFill>
                  <a:srgbClr val="00b050"/>
                </a:solidFill>
                <a:latin typeface="Century Schoolbook"/>
              </a:rPr>
              <a:t>F</a:t>
            </a:r>
            <a:r>
              <a:rPr b="1" lang="ru-RU" sz="3200" spc="-1" strike="noStrike">
                <a:solidFill>
                  <a:srgbClr val="00b050"/>
                </a:solidFill>
                <a:latin typeface="Century Schoolbook"/>
              </a:rPr>
              <a:t> </a:t>
            </a:r>
            <a:r>
              <a:rPr b="1" lang="ru-RU" sz="3200" spc="-1" strike="noStrike" baseline="-25000">
                <a:solidFill>
                  <a:srgbClr val="00b050"/>
                </a:solidFill>
                <a:latin typeface="Century Schoolbook"/>
              </a:rPr>
              <a:t>тяжести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83" name="CustomShape 11"/>
          <p:cNvSpPr/>
          <p:nvPr/>
        </p:nvSpPr>
        <p:spPr>
          <a:xfrm>
            <a:off x="785880" y="285840"/>
            <a:ext cx="7214760" cy="1065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c00000"/>
                </a:solidFill>
                <a:latin typeface="Century Schoolbook"/>
              </a:rPr>
              <a:t>Физические основы воздухоплавания</a:t>
            </a:r>
            <a:r>
              <a:rPr b="1" lang="ru-RU" sz="3200" spc="-1" strike="noStrike">
                <a:solidFill>
                  <a:srgbClr val="c00000"/>
                </a:solidFill>
                <a:latin typeface="Century Schoolbook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84" name="TextShape 1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23FFBCE-61BC-45C8-8016-42E073F6FCAE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143080" y="214200"/>
            <a:ext cx="3810240" cy="834840"/>
          </a:xfrm>
          <a:prstGeom prst="rect">
            <a:avLst/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86" name="Group 2"/>
          <p:cNvGrpSpPr/>
          <p:nvPr/>
        </p:nvGrpSpPr>
        <p:grpSpPr>
          <a:xfrm>
            <a:off x="0" y="714240"/>
            <a:ext cx="4097160" cy="2142720"/>
            <a:chOff x="0" y="714240"/>
            <a:chExt cx="4097160" cy="2142720"/>
          </a:xfrm>
        </p:grpSpPr>
        <p:sp>
          <p:nvSpPr>
            <p:cNvPr id="287" name="CustomShape 3"/>
            <p:cNvSpPr/>
            <p:nvPr/>
          </p:nvSpPr>
          <p:spPr>
            <a:xfrm>
              <a:off x="0" y="1714320"/>
              <a:ext cx="3811320" cy="1142640"/>
            </a:xfrm>
            <a:prstGeom prst="rect">
              <a:avLst/>
            </a:prstGeom>
            <a:noFill/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8" name="CustomShape 4"/>
            <p:cNvSpPr/>
            <p:nvPr/>
          </p:nvSpPr>
          <p:spPr>
            <a:xfrm>
              <a:off x="285840" y="714240"/>
              <a:ext cx="3811320" cy="92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5120" rIns="15120" tIns="15120" bIns="15120" anchor="ctr">
              <a:noAutofit/>
            </a:bodyPr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1" lang="ru-RU" sz="3200" spc="-1" strike="noStrike">
                  <a:solidFill>
                    <a:srgbClr val="0070c0"/>
                  </a:solidFill>
                  <a:latin typeface="Century Schoolbook"/>
                </a:rPr>
                <a:t>1.Неуправляемые-</a:t>
              </a:r>
              <a:endParaRPr b="0" lang="ru-RU" sz="3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b="1" lang="ru-RU" sz="3200" spc="-1" strike="noStrike">
                  <a:solidFill>
                    <a:srgbClr val="0070c0"/>
                  </a:solidFill>
                  <a:latin typeface="Century Schoolbook"/>
                </a:rPr>
                <a:t>воздушные шары</a:t>
              </a:r>
              <a:endParaRPr b="0" lang="ru-RU" sz="3200" spc="-1" strike="noStrike">
                <a:latin typeface="Arial"/>
              </a:endParaRPr>
            </a:p>
          </p:txBody>
        </p:sp>
      </p:grpSp>
      <p:grpSp>
        <p:nvGrpSpPr>
          <p:cNvPr id="289" name="Group 5"/>
          <p:cNvGrpSpPr/>
          <p:nvPr/>
        </p:nvGrpSpPr>
        <p:grpSpPr>
          <a:xfrm>
            <a:off x="785880" y="928800"/>
            <a:ext cx="7990560" cy="3789000"/>
            <a:chOff x="785880" y="928800"/>
            <a:chExt cx="7990560" cy="3789000"/>
          </a:xfrm>
        </p:grpSpPr>
        <p:sp>
          <p:nvSpPr>
            <p:cNvPr id="290" name="CustomShape 6"/>
            <p:cNvSpPr/>
            <p:nvPr/>
          </p:nvSpPr>
          <p:spPr>
            <a:xfrm>
              <a:off x="785880" y="3151080"/>
              <a:ext cx="4500360" cy="1566720"/>
            </a:xfrm>
            <a:prstGeom prst="rect">
              <a:avLst/>
            </a:prstGeom>
            <a:noFill/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91" name="CustomShape 7"/>
            <p:cNvSpPr/>
            <p:nvPr/>
          </p:nvSpPr>
          <p:spPr>
            <a:xfrm>
              <a:off x="4929120" y="928800"/>
              <a:ext cx="3847320" cy="7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360" rIns="9360" tIns="9360" bIns="9360" anchor="ctr">
              <a:noAutofit/>
            </a:bodyPr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b="1" lang="ru-RU" sz="2800" spc="-1" strike="noStrike">
                  <a:solidFill>
                    <a:srgbClr val="0070c0"/>
                  </a:solidFill>
                  <a:latin typeface="Century Schoolbook"/>
                </a:rPr>
                <a:t>2.Управляемые-</a:t>
              </a:r>
              <a:endParaRPr b="0" lang="ru-RU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b="1" lang="ru-RU" sz="2800" spc="-1" strike="noStrike">
                  <a:solidFill>
                    <a:srgbClr val="0070c0"/>
                  </a:solidFill>
                  <a:latin typeface="Century Schoolbook"/>
                </a:rPr>
                <a:t>дирижабли</a:t>
              </a:r>
              <a:endParaRPr b="0" lang="ru-RU" sz="2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b="0" lang="ru-RU" sz="2800" spc="-1" strike="noStrike">
                <a:latin typeface="Arial"/>
              </a:endParaRPr>
            </a:p>
          </p:txBody>
        </p:sp>
      </p:grpSp>
      <p:grpSp>
        <p:nvGrpSpPr>
          <p:cNvPr id="292" name="Group 8"/>
          <p:cNvGrpSpPr/>
          <p:nvPr/>
        </p:nvGrpSpPr>
        <p:grpSpPr>
          <a:xfrm>
            <a:off x="3357720" y="5500800"/>
            <a:ext cx="5571720" cy="856800"/>
            <a:chOff x="3357720" y="5500800"/>
            <a:chExt cx="5571720" cy="856800"/>
          </a:xfrm>
        </p:grpSpPr>
        <p:sp>
          <p:nvSpPr>
            <p:cNvPr id="293" name="CustomShape 9"/>
            <p:cNvSpPr/>
            <p:nvPr/>
          </p:nvSpPr>
          <p:spPr>
            <a:xfrm>
              <a:off x="3357720" y="5500800"/>
              <a:ext cx="5571720" cy="856800"/>
            </a:xfrm>
            <a:prstGeom prst="rect">
              <a:avLst/>
            </a:prstGeom>
            <a:noFill/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94" name="CustomShape 10"/>
            <p:cNvSpPr/>
            <p:nvPr/>
          </p:nvSpPr>
          <p:spPr>
            <a:xfrm>
              <a:off x="3357720" y="5500800"/>
              <a:ext cx="5571720" cy="85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360" rIns="9360" tIns="9360" bIns="936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</a:pPr>
              <a:r>
                <a:rPr b="0" lang="ru-RU" sz="3600" spc="-1" strike="noStrike">
                  <a:solidFill>
                    <a:srgbClr val="0070c0"/>
                  </a:solidFill>
                  <a:latin typeface="Century Schoolbook"/>
                </a:rPr>
                <a:t> </a:t>
              </a:r>
              <a:endParaRPr b="0" lang="ru-RU" sz="3600" spc="-1" strike="noStrike">
                <a:latin typeface="Arial"/>
              </a:endParaRPr>
            </a:p>
          </p:txBody>
        </p:sp>
      </p:grpSp>
      <p:sp>
        <p:nvSpPr>
          <p:cNvPr id="295" name="CustomShape 11"/>
          <p:cNvSpPr/>
          <p:nvPr/>
        </p:nvSpPr>
        <p:spPr>
          <a:xfrm>
            <a:off x="927360" y="3714840"/>
            <a:ext cx="683640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90000"/>
              </a:lnSpc>
            </a:pPr>
            <a:r>
              <a:rPr b="1" lang="ru-RU" sz="3600" spc="-1" strike="noStrike">
                <a:solidFill>
                  <a:srgbClr val="0070c0"/>
                </a:solidFill>
                <a:latin typeface="Century Schoolbook"/>
              </a:rPr>
              <a:t>3.Стратостаты    </a:t>
            </a:r>
            <a:r>
              <a:rPr b="1" lang="en-US" sz="3600" spc="-1" strike="noStrike">
                <a:solidFill>
                  <a:srgbClr val="0070c0"/>
                </a:solidFill>
                <a:latin typeface="Century Schoolbook"/>
              </a:rPr>
              <a:t>h&gt;</a:t>
            </a:r>
            <a:r>
              <a:rPr b="1" lang="ru-RU" sz="3600" spc="-1" strike="noStrike">
                <a:solidFill>
                  <a:srgbClr val="0070c0"/>
                </a:solidFill>
                <a:latin typeface="Century Schoolbook"/>
              </a:rPr>
              <a:t>11  </a:t>
            </a:r>
            <a:r>
              <a:rPr b="1" lang="ru-RU" sz="2800" spc="-1" strike="noStrike">
                <a:solidFill>
                  <a:srgbClr val="0070c0"/>
                </a:solidFill>
                <a:latin typeface="Century Schoolbook"/>
              </a:rPr>
              <a:t>км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96" name="CustomShape 12"/>
          <p:cNvSpPr/>
          <p:nvPr/>
        </p:nvSpPr>
        <p:spPr>
          <a:xfrm>
            <a:off x="-435960" y="142920"/>
            <a:ext cx="101512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entury Schoolbook"/>
              </a:rPr>
              <a:t>Аэростаты –летательные аппараты, они бывают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97" name="Picture 5" descr="259711817_tonnel"/>
          <p:cNvPicPr/>
          <p:nvPr/>
        </p:nvPicPr>
        <p:blipFill>
          <a:blip r:embed="rId1"/>
          <a:stretch/>
        </p:blipFill>
        <p:spPr>
          <a:xfrm>
            <a:off x="571320" y="1785960"/>
            <a:ext cx="3071520" cy="17856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  <a:round/>
          </a:ln>
        </p:spPr>
      </p:pic>
      <p:pic>
        <p:nvPicPr>
          <p:cNvPr id="298" name="Picture 4" descr="Изображение:Giffard1852.jpg"/>
          <p:cNvPicPr/>
          <p:nvPr/>
        </p:nvPicPr>
        <p:blipFill>
          <a:blip r:embed="rId2"/>
          <a:stretch/>
        </p:blipFill>
        <p:spPr>
          <a:xfrm>
            <a:off x="5429160" y="1785960"/>
            <a:ext cx="2999880" cy="17856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  <a:round/>
          </a:ln>
        </p:spPr>
      </p:pic>
      <p:pic>
        <p:nvPicPr>
          <p:cNvPr id="299" name="Picture 4" descr="resDBDF9ADD-D5C3-4983-A7DC-D054EF1564F5"/>
          <p:cNvPicPr/>
          <p:nvPr/>
        </p:nvPicPr>
        <p:blipFill>
          <a:blip r:embed="rId3"/>
          <a:stretch/>
        </p:blipFill>
        <p:spPr>
          <a:xfrm>
            <a:off x="3143160" y="4357800"/>
            <a:ext cx="2881080" cy="231120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miter/>
          </a:ln>
        </p:spPr>
      </p:pic>
      <p:sp>
        <p:nvSpPr>
          <p:cNvPr id="300" name="TextShape 13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543C853-A50F-428D-935A-85007907B0D6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5" descr="267087170"/>
          <p:cNvPicPr/>
          <p:nvPr/>
        </p:nvPicPr>
        <p:blipFill>
          <a:blip r:embed="rId1"/>
          <a:stretch/>
        </p:blipFill>
        <p:spPr>
          <a:xfrm>
            <a:off x="1571760" y="285840"/>
            <a:ext cx="6000480" cy="4928760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  <a:round/>
          </a:ln>
        </p:spPr>
      </p:pic>
      <p:sp>
        <p:nvSpPr>
          <p:cNvPr id="302" name="CustomShape 1"/>
          <p:cNvSpPr/>
          <p:nvPr/>
        </p:nvSpPr>
        <p:spPr>
          <a:xfrm>
            <a:off x="857160" y="5353920"/>
            <a:ext cx="7214760" cy="13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Русский военный привязной сферический аэростат,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 </a:t>
            </a:r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применявшийся во время русско-японской войны 1904 – 1905 гг.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56683215-F95C-4B24-877C-27DF2AEFA00F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28760" y="189000"/>
            <a:ext cx="8214840" cy="907560"/>
          </a:xfrm>
          <a:prstGeom prst="rect">
            <a:avLst/>
          </a:prstGeom>
          <a:solidFill>
            <a:srgbClr val="e3eaf7"/>
          </a:solidFill>
          <a:ln w="0">
            <a:solidFill>
              <a:srgbClr val="000000"/>
            </a:solidFill>
          </a:ln>
        </p:spPr>
        <p:txBody>
          <a:bodyPr lIns="90000" rIns="90000" tIns="45000" bIns="45000" anchor="b">
            <a:normAutofit fontScale="49000"/>
          </a:bodyPr>
          <a:p>
            <a:pPr>
              <a:lnSpc>
                <a:spcPct val="100000"/>
              </a:lnSpc>
            </a:pPr>
            <a:r>
              <a:rPr b="1" lang="ru-RU" sz="2600" spc="-1" strike="noStrike" cap="small">
                <a:solidFill>
                  <a:srgbClr val="c00000"/>
                </a:solidFill>
                <a:latin typeface="Times New Roman"/>
              </a:rPr>
              <a:t>Широкое применение аэростаты нашли в годы Великой Отечественной войны 1941 – 1945 гг.</a:t>
            </a:r>
            <a:r>
              <a:rPr b="0" lang="ru-RU" sz="4000" spc="-1" strike="noStrike" cap="small">
                <a:solidFill>
                  <a:srgbClr val="c00000"/>
                </a:solidFill>
                <a:latin typeface="Times New Roman"/>
              </a:rPr>
              <a:t> </a:t>
            </a:r>
            <a:endParaRPr b="0" lang="ru-RU" sz="4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05" name="Picture 8" descr="ПВО 2"/>
          <p:cNvPicPr/>
          <p:nvPr/>
        </p:nvPicPr>
        <p:blipFill>
          <a:blip r:embed="rId1"/>
          <a:stretch/>
        </p:blipFill>
        <p:spPr>
          <a:xfrm>
            <a:off x="571320" y="3429000"/>
            <a:ext cx="3928680" cy="30492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306" name="Picture 9" descr="ПВО 1"/>
          <p:cNvPicPr/>
          <p:nvPr/>
        </p:nvPicPr>
        <p:blipFill>
          <a:blip r:embed="rId2"/>
          <a:srcRect l="18188" t="0" r="3804" b="0"/>
          <a:stretch/>
        </p:blipFill>
        <p:spPr>
          <a:xfrm>
            <a:off x="5715000" y="4286160"/>
            <a:ext cx="2952360" cy="233820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307" name="Picture 11" descr="88"/>
          <p:cNvPicPr/>
          <p:nvPr/>
        </p:nvPicPr>
        <p:blipFill>
          <a:blip r:embed="rId3"/>
          <a:stretch/>
        </p:blipFill>
        <p:spPr>
          <a:xfrm>
            <a:off x="5000760" y="1500120"/>
            <a:ext cx="3412800" cy="252540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308" name="Picture 13" descr="275459017"/>
          <p:cNvPicPr/>
          <p:nvPr/>
        </p:nvPicPr>
        <p:blipFill>
          <a:blip r:embed="rId4"/>
          <a:srcRect l="0" t="0" r="8011" b="0"/>
          <a:stretch/>
        </p:blipFill>
        <p:spPr>
          <a:xfrm>
            <a:off x="714240" y="1214280"/>
            <a:ext cx="2339640" cy="1806120"/>
          </a:xfrm>
          <a:prstGeom prst="rect">
            <a:avLst/>
          </a:prstGeom>
          <a:ln w="9525">
            <a:solidFill>
              <a:srgbClr val="0070c0"/>
            </a:solidFill>
            <a:miter/>
          </a:ln>
        </p:spPr>
      </p:pic>
      <p:sp>
        <p:nvSpPr>
          <p:cNvPr id="309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376A46B-806A-4088-B501-2D17EDE1813B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285840" y="5214960"/>
            <a:ext cx="8435520" cy="1213920"/>
          </a:xfrm>
          <a:prstGeom prst="rect">
            <a:avLst/>
          </a:prstGeom>
          <a:solidFill>
            <a:srgbClr val="e3eaf7"/>
          </a:solidFill>
          <a:ln w="0">
            <a:solidFill>
              <a:srgbClr val="000000"/>
            </a:solidFill>
          </a:ln>
        </p:spPr>
        <p:txBody>
          <a:bodyPr lIns="90000" rIns="90000" tIns="45000" bIns="45000">
            <a:normAutofit fontScale="91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Современный военный высотный дирижабль на солнечных батареях может подниматься </a:t>
            </a:r>
            <a:br/>
            <a:r>
              <a:rPr b="1" lang="ru-RU" sz="2000" spc="-1" strike="noStrike">
                <a:solidFill>
                  <a:srgbClr val="0070c0"/>
                </a:solidFill>
                <a:latin typeface="Century Schoolbook"/>
              </a:rPr>
              <a:t>на высоту в 20 км и год подряд нести вахту, наблюдая за действиями противника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11" name="Picture 5" descr="82"/>
          <p:cNvPicPr/>
          <p:nvPr/>
        </p:nvPicPr>
        <p:blipFill>
          <a:blip r:embed="rId1"/>
          <a:stretch/>
        </p:blipFill>
        <p:spPr>
          <a:xfrm>
            <a:off x="1785960" y="357120"/>
            <a:ext cx="5643360" cy="4500360"/>
          </a:xfrm>
          <a:prstGeom prst="rect">
            <a:avLst/>
          </a:prstGeom>
          <a:ln w="57150">
            <a:solidFill>
              <a:schemeClr val="tx1"/>
            </a:solidFill>
            <a:round/>
          </a:ln>
        </p:spPr>
      </p:pic>
      <p:sp>
        <p:nvSpPr>
          <p:cNvPr id="312" name="TextShape 2"/>
          <p:cNvSpPr txBox="1"/>
          <p:nvPr/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F7DE084-5D11-4D0E-99C3-FAE92E06FB10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Application>LibreOffice/7.0.5.2$Linux_X86_64 LibreOffice_project/00$Build-2</Application>
  <AppVersion>15.0000</AppVersion>
  <Words>289</Words>
  <Paragraphs>69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2011-04-02T15:43:59Z</dcterms:created>
  <dc:creator>Admin</dc:creator>
  <dc:description/>
  <dc:language>ru-RU</dc:language>
  <cp:lastModifiedBy/>
  <dcterms:modified xsi:type="dcterms:W3CDTF">2024-02-22T10:53:05Z</dcterms:modified>
  <cp:revision>41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18</vt:i4>
  </property>
</Properties>
</file>