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4" r:id="rId28"/>
    <p:sldId id="282" r:id="rId29"/>
    <p:sldId id="283"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8113F9A-350B-4C10-94FC-A16CB6CFF7E4}" type="datetimeFigureOut">
              <a:rPr lang="ru-RU" smtClean="0"/>
              <a:t>28.02.2023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569403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113F9A-350B-4C10-94FC-A16CB6CFF7E4}" type="datetimeFigureOut">
              <a:rPr lang="ru-RU" smtClean="0"/>
              <a:t>28.02.2023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186996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113F9A-350B-4C10-94FC-A16CB6CFF7E4}" type="datetimeFigureOut">
              <a:rPr lang="ru-RU" smtClean="0"/>
              <a:t>28.02.2023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67486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113F9A-350B-4C10-94FC-A16CB6CFF7E4}" type="datetimeFigureOut">
              <a:rPr lang="ru-RU" smtClean="0"/>
              <a:t>28.02.2023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51374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8113F9A-350B-4C10-94FC-A16CB6CFF7E4}" type="datetimeFigureOut">
              <a:rPr lang="ru-RU" smtClean="0"/>
              <a:t>28.02.2023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6217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8113F9A-350B-4C10-94FC-A16CB6CFF7E4}" type="datetimeFigureOut">
              <a:rPr lang="ru-RU" smtClean="0"/>
              <a:t>28.02.2023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254490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8113F9A-350B-4C10-94FC-A16CB6CFF7E4}" type="datetimeFigureOut">
              <a:rPr lang="ru-RU" smtClean="0"/>
              <a:t>28.02.2023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377448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8113F9A-350B-4C10-94FC-A16CB6CFF7E4}" type="datetimeFigureOut">
              <a:rPr lang="ru-RU" smtClean="0"/>
              <a:t>28.02.2023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724752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8113F9A-350B-4C10-94FC-A16CB6CFF7E4}" type="datetimeFigureOut">
              <a:rPr lang="ru-RU" smtClean="0"/>
              <a:t>28.02.2023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116334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8113F9A-350B-4C10-94FC-A16CB6CFF7E4}" type="datetimeFigureOut">
              <a:rPr lang="ru-RU" smtClean="0"/>
              <a:t>28.02.2023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2927224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8113F9A-350B-4C10-94FC-A16CB6CFF7E4}" type="datetimeFigureOut">
              <a:rPr lang="ru-RU" smtClean="0"/>
              <a:t>28.02.2023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95904EB-EBF3-4BD8-8F53-418E24C94BB8}" type="slidenum">
              <a:rPr lang="ru-RU" smtClean="0"/>
              <a:t>‹#›</a:t>
            </a:fld>
            <a:endParaRPr lang="ru-RU"/>
          </a:p>
        </p:txBody>
      </p:sp>
    </p:spTree>
    <p:extLst>
      <p:ext uri="{BB962C8B-B14F-4D97-AF65-F5344CB8AC3E}">
        <p14:creationId xmlns:p14="http://schemas.microsoft.com/office/powerpoint/2010/main" val="219916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13F9A-350B-4C10-94FC-A16CB6CFF7E4}" type="datetimeFigureOut">
              <a:rPr lang="ru-RU" smtClean="0"/>
              <a:t>28.02.2023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904EB-EBF3-4BD8-8F53-418E24C94BB8}" type="slidenum">
              <a:rPr lang="ru-RU" smtClean="0"/>
              <a:t>‹#›</a:t>
            </a:fld>
            <a:endParaRPr lang="ru-RU"/>
          </a:p>
        </p:txBody>
      </p:sp>
    </p:spTree>
    <p:extLst>
      <p:ext uri="{BB962C8B-B14F-4D97-AF65-F5344CB8AC3E}">
        <p14:creationId xmlns:p14="http://schemas.microsoft.com/office/powerpoint/2010/main" val="3758385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63773"/>
            <a:ext cx="9144000" cy="1787857"/>
          </a:xfrm>
        </p:spPr>
        <p:txBody>
          <a:bodyPr/>
          <a:lstStyle/>
          <a:p>
            <a:r>
              <a:rPr lang="ru-RU" b="1" dirty="0" smtClean="0"/>
              <a:t>2 марта - Международный </a:t>
            </a:r>
            <a:r>
              <a:rPr lang="ru-RU" b="1" dirty="0"/>
              <a:t>день спички</a:t>
            </a:r>
            <a:endParaRPr lang="ru-RU" dirty="0"/>
          </a:p>
        </p:txBody>
      </p:sp>
      <p:pic>
        <p:nvPicPr>
          <p:cNvPr id="4" name="Рисунок 3"/>
          <p:cNvPicPr>
            <a:picLocks noChangeAspect="1"/>
          </p:cNvPicPr>
          <p:nvPr/>
        </p:nvPicPr>
        <p:blipFill>
          <a:blip r:embed="rId2"/>
          <a:stretch>
            <a:fillRect/>
          </a:stretch>
        </p:blipFill>
        <p:spPr>
          <a:xfrm>
            <a:off x="2147248" y="2198226"/>
            <a:ext cx="9753600" cy="4381500"/>
          </a:xfrm>
          <a:prstGeom prst="rect">
            <a:avLst/>
          </a:prstGeom>
        </p:spPr>
      </p:pic>
      <p:pic>
        <p:nvPicPr>
          <p:cNvPr id="5" name="Рисунок 4"/>
          <p:cNvPicPr>
            <a:picLocks noChangeAspect="1"/>
          </p:cNvPicPr>
          <p:nvPr/>
        </p:nvPicPr>
        <p:blipFill>
          <a:blip r:embed="rId3"/>
          <a:stretch>
            <a:fillRect/>
          </a:stretch>
        </p:blipFill>
        <p:spPr>
          <a:xfrm>
            <a:off x="190249" y="3250799"/>
            <a:ext cx="1684044" cy="3222912"/>
          </a:xfrm>
          <a:prstGeom prst="rect">
            <a:avLst/>
          </a:prstGeom>
        </p:spPr>
      </p:pic>
    </p:spTree>
    <p:extLst>
      <p:ext uri="{BB962C8B-B14F-4D97-AF65-F5344CB8AC3E}">
        <p14:creationId xmlns:p14="http://schemas.microsoft.com/office/powerpoint/2010/main" val="1650864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Большинство выпускаемых в настоящее время спичек - "терочные", зажигающиеся при трении о специальные "терки" на коробках.</a:t>
            </a:r>
          </a:p>
        </p:txBody>
      </p:sp>
      <p:pic>
        <p:nvPicPr>
          <p:cNvPr id="4" name="Объект 3"/>
          <p:cNvPicPr>
            <a:picLocks noGrp="1" noChangeAspect="1"/>
          </p:cNvPicPr>
          <p:nvPr>
            <p:ph idx="1"/>
          </p:nvPr>
        </p:nvPicPr>
        <p:blipFill>
          <a:blip r:embed="rId2"/>
          <a:stretch>
            <a:fillRect/>
          </a:stretch>
        </p:blipFill>
        <p:spPr>
          <a:xfrm>
            <a:off x="2080146" y="1690688"/>
            <a:ext cx="9096233" cy="5116631"/>
          </a:xfrm>
          <a:prstGeom prst="rect">
            <a:avLst/>
          </a:prstGeom>
        </p:spPr>
      </p:pic>
      <p:pic>
        <p:nvPicPr>
          <p:cNvPr id="5" name="Рисунок 4"/>
          <p:cNvPicPr>
            <a:picLocks noChangeAspect="1"/>
          </p:cNvPicPr>
          <p:nvPr/>
        </p:nvPicPr>
        <p:blipFill>
          <a:blip r:embed="rId3"/>
          <a:stretch>
            <a:fillRect/>
          </a:stretch>
        </p:blipFill>
        <p:spPr>
          <a:xfrm>
            <a:off x="307802" y="4556627"/>
            <a:ext cx="1060796" cy="2030144"/>
          </a:xfrm>
          <a:prstGeom prst="rect">
            <a:avLst/>
          </a:prstGeom>
        </p:spPr>
      </p:pic>
    </p:spTree>
    <p:extLst>
      <p:ext uri="{BB962C8B-B14F-4D97-AF65-F5344CB8AC3E}">
        <p14:creationId xmlns:p14="http://schemas.microsoft.com/office/powerpoint/2010/main" val="287445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t>Газовые </a:t>
            </a:r>
            <a:r>
              <a:rPr lang="ru-RU" sz="3200" dirty="0" smtClean="0"/>
              <a:t>спички- </a:t>
            </a:r>
            <a:r>
              <a:rPr lang="ru-RU" sz="3200" dirty="0" smtClean="0"/>
              <a:t>служат </a:t>
            </a:r>
            <a:r>
              <a:rPr lang="ru-RU" sz="3200" dirty="0"/>
              <a:t>для зажигания </a:t>
            </a:r>
            <a:r>
              <a:rPr lang="ru-RU" sz="3200" dirty="0" smtClean="0"/>
              <a:t>газовой </a:t>
            </a:r>
            <a:r>
              <a:rPr lang="ru-RU" sz="3200" dirty="0" smtClean="0"/>
              <a:t>горелки</a:t>
            </a:r>
            <a:r>
              <a:rPr lang="ru-RU" sz="3200" dirty="0"/>
              <a:t>.</a:t>
            </a:r>
          </a:p>
        </p:txBody>
      </p:sp>
      <p:pic>
        <p:nvPicPr>
          <p:cNvPr id="4" name="Объект 3"/>
          <p:cNvPicPr>
            <a:picLocks noGrp="1" noChangeAspect="1"/>
          </p:cNvPicPr>
          <p:nvPr>
            <p:ph idx="1"/>
          </p:nvPr>
        </p:nvPicPr>
        <p:blipFill>
          <a:blip r:embed="rId2"/>
          <a:stretch>
            <a:fillRect/>
          </a:stretch>
        </p:blipFill>
        <p:spPr>
          <a:xfrm>
            <a:off x="1679606" y="1310679"/>
            <a:ext cx="4137602" cy="4137602"/>
          </a:xfrm>
          <a:prstGeom prst="rect">
            <a:avLst/>
          </a:prstGeom>
        </p:spPr>
      </p:pic>
      <p:pic>
        <p:nvPicPr>
          <p:cNvPr id="5" name="Рисунок 4"/>
          <p:cNvPicPr>
            <a:picLocks noChangeAspect="1"/>
          </p:cNvPicPr>
          <p:nvPr/>
        </p:nvPicPr>
        <p:blipFill>
          <a:blip r:embed="rId3"/>
          <a:stretch>
            <a:fillRect/>
          </a:stretch>
        </p:blipFill>
        <p:spPr>
          <a:xfrm>
            <a:off x="5989376" y="1310679"/>
            <a:ext cx="6020654" cy="5383548"/>
          </a:xfrm>
          <a:prstGeom prst="rect">
            <a:avLst/>
          </a:prstGeom>
        </p:spPr>
      </p:pic>
      <p:pic>
        <p:nvPicPr>
          <p:cNvPr id="6" name="Рисунок 5"/>
          <p:cNvPicPr>
            <a:picLocks noChangeAspect="1"/>
          </p:cNvPicPr>
          <p:nvPr/>
        </p:nvPicPr>
        <p:blipFill>
          <a:blip r:embed="rId4"/>
          <a:stretch>
            <a:fillRect/>
          </a:stretch>
        </p:blipFill>
        <p:spPr>
          <a:xfrm>
            <a:off x="307802" y="4433209"/>
            <a:ext cx="1060796" cy="2030144"/>
          </a:xfrm>
          <a:prstGeom prst="rect">
            <a:avLst/>
          </a:prstGeom>
        </p:spPr>
      </p:pic>
    </p:spTree>
    <p:extLst>
      <p:ext uri="{BB962C8B-B14F-4D97-AF65-F5344CB8AC3E}">
        <p14:creationId xmlns:p14="http://schemas.microsoft.com/office/powerpoint/2010/main" val="2110155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584" y="365125"/>
            <a:ext cx="11498548" cy="1325563"/>
          </a:xfrm>
        </p:spPr>
        <p:txBody>
          <a:bodyPr>
            <a:noAutofit/>
          </a:bodyPr>
          <a:lstStyle/>
          <a:p>
            <a:r>
              <a:rPr lang="ru-RU" sz="3200" dirty="0"/>
              <a:t>Декоративные (подарочные и коллекционные) - наборы коробков спичек с различными рисунками, часто имевшими цветные головки.</a:t>
            </a:r>
          </a:p>
        </p:txBody>
      </p:sp>
      <p:pic>
        <p:nvPicPr>
          <p:cNvPr id="4" name="Объект 3"/>
          <p:cNvPicPr>
            <a:picLocks noGrp="1" noChangeAspect="1"/>
          </p:cNvPicPr>
          <p:nvPr>
            <p:ph idx="1"/>
          </p:nvPr>
        </p:nvPicPr>
        <p:blipFill>
          <a:blip r:embed="rId2"/>
          <a:stretch>
            <a:fillRect/>
          </a:stretch>
        </p:blipFill>
        <p:spPr>
          <a:xfrm>
            <a:off x="3725336" y="3736675"/>
            <a:ext cx="3119769" cy="3004593"/>
          </a:xfrm>
          <a:prstGeom prst="rect">
            <a:avLst/>
          </a:prstGeom>
        </p:spPr>
      </p:pic>
      <p:pic>
        <p:nvPicPr>
          <p:cNvPr id="5" name="Рисунок 4"/>
          <p:cNvPicPr>
            <a:picLocks noChangeAspect="1"/>
          </p:cNvPicPr>
          <p:nvPr/>
        </p:nvPicPr>
        <p:blipFill>
          <a:blip r:embed="rId3"/>
          <a:stretch>
            <a:fillRect/>
          </a:stretch>
        </p:blipFill>
        <p:spPr>
          <a:xfrm>
            <a:off x="374584" y="1690688"/>
            <a:ext cx="4086525" cy="2045987"/>
          </a:xfrm>
          <a:prstGeom prst="rect">
            <a:avLst/>
          </a:prstGeom>
        </p:spPr>
      </p:pic>
      <p:pic>
        <p:nvPicPr>
          <p:cNvPr id="6" name="Рисунок 5"/>
          <p:cNvPicPr>
            <a:picLocks noChangeAspect="1"/>
          </p:cNvPicPr>
          <p:nvPr/>
        </p:nvPicPr>
        <p:blipFill>
          <a:blip r:embed="rId4"/>
          <a:stretch>
            <a:fillRect/>
          </a:stretch>
        </p:blipFill>
        <p:spPr>
          <a:xfrm>
            <a:off x="6845105" y="1207997"/>
            <a:ext cx="5210908" cy="4726004"/>
          </a:xfrm>
          <a:prstGeom prst="rect">
            <a:avLst/>
          </a:prstGeom>
        </p:spPr>
      </p:pic>
      <p:pic>
        <p:nvPicPr>
          <p:cNvPr id="7" name="Рисунок 6"/>
          <p:cNvPicPr>
            <a:picLocks noChangeAspect="1"/>
          </p:cNvPicPr>
          <p:nvPr/>
        </p:nvPicPr>
        <p:blipFill>
          <a:blip r:embed="rId5"/>
          <a:stretch>
            <a:fillRect/>
          </a:stretch>
        </p:blipFill>
        <p:spPr>
          <a:xfrm>
            <a:off x="374584" y="4611217"/>
            <a:ext cx="1060796" cy="2030144"/>
          </a:xfrm>
          <a:prstGeom prst="rect">
            <a:avLst/>
          </a:prstGeom>
        </p:spPr>
      </p:pic>
    </p:spTree>
    <p:extLst>
      <p:ext uri="{BB962C8B-B14F-4D97-AF65-F5344CB8AC3E}">
        <p14:creationId xmlns:p14="http://schemas.microsoft.com/office/powerpoint/2010/main" val="132128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51477"/>
            <a:ext cx="10515600" cy="1325563"/>
          </a:xfrm>
        </p:spPr>
        <p:txBody>
          <a:bodyPr>
            <a:normAutofit/>
          </a:bodyPr>
          <a:lstStyle/>
          <a:p>
            <a:r>
              <a:rPr lang="ru-RU" sz="3200" dirty="0"/>
              <a:t>Каминные с очень длинными палочками для зажигания каминов.</a:t>
            </a:r>
          </a:p>
        </p:txBody>
      </p:sp>
      <p:pic>
        <p:nvPicPr>
          <p:cNvPr id="4" name="Объект 3"/>
          <p:cNvPicPr>
            <a:picLocks noGrp="1" noChangeAspect="1"/>
          </p:cNvPicPr>
          <p:nvPr>
            <p:ph idx="1"/>
          </p:nvPr>
        </p:nvPicPr>
        <p:blipFill>
          <a:blip r:embed="rId2"/>
          <a:stretch>
            <a:fillRect/>
          </a:stretch>
        </p:blipFill>
        <p:spPr>
          <a:xfrm>
            <a:off x="410271" y="1392171"/>
            <a:ext cx="4945537" cy="3330463"/>
          </a:xfrm>
          <a:prstGeom prst="rect">
            <a:avLst/>
          </a:prstGeom>
        </p:spPr>
      </p:pic>
      <p:pic>
        <p:nvPicPr>
          <p:cNvPr id="5" name="Рисунок 4"/>
          <p:cNvPicPr>
            <a:picLocks noChangeAspect="1"/>
          </p:cNvPicPr>
          <p:nvPr/>
        </p:nvPicPr>
        <p:blipFill>
          <a:blip r:embed="rId3"/>
          <a:stretch>
            <a:fillRect/>
          </a:stretch>
        </p:blipFill>
        <p:spPr>
          <a:xfrm>
            <a:off x="5355808" y="1392171"/>
            <a:ext cx="6738184" cy="5321026"/>
          </a:xfrm>
          <a:prstGeom prst="rect">
            <a:avLst/>
          </a:prstGeom>
        </p:spPr>
      </p:pic>
      <p:pic>
        <p:nvPicPr>
          <p:cNvPr id="6" name="Рисунок 5"/>
          <p:cNvPicPr>
            <a:picLocks noChangeAspect="1"/>
          </p:cNvPicPr>
          <p:nvPr/>
        </p:nvPicPr>
        <p:blipFill>
          <a:blip r:embed="rId4"/>
          <a:stretch>
            <a:fillRect/>
          </a:stretch>
        </p:blipFill>
        <p:spPr>
          <a:xfrm>
            <a:off x="0" y="4748256"/>
            <a:ext cx="1060796" cy="2030144"/>
          </a:xfrm>
          <a:prstGeom prst="rect">
            <a:avLst/>
          </a:prstGeom>
        </p:spPr>
      </p:pic>
    </p:spTree>
    <p:extLst>
      <p:ext uri="{BB962C8B-B14F-4D97-AF65-F5344CB8AC3E}">
        <p14:creationId xmlns:p14="http://schemas.microsoft.com/office/powerpoint/2010/main" val="3006086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t>Сигнальные - которые дают при горении яркое и далеко видное цветное пламя.</a:t>
            </a:r>
          </a:p>
        </p:txBody>
      </p:sp>
      <p:pic>
        <p:nvPicPr>
          <p:cNvPr id="4" name="Объект 3"/>
          <p:cNvPicPr>
            <a:picLocks noGrp="1" noChangeAspect="1"/>
          </p:cNvPicPr>
          <p:nvPr>
            <p:ph idx="1"/>
          </p:nvPr>
        </p:nvPicPr>
        <p:blipFill>
          <a:blip r:embed="rId2"/>
          <a:stretch>
            <a:fillRect/>
          </a:stretch>
        </p:blipFill>
        <p:spPr>
          <a:xfrm>
            <a:off x="2325735" y="1442181"/>
            <a:ext cx="8332029" cy="5415819"/>
          </a:xfrm>
          <a:prstGeom prst="rect">
            <a:avLst/>
          </a:prstGeom>
        </p:spPr>
      </p:pic>
      <p:pic>
        <p:nvPicPr>
          <p:cNvPr id="5" name="Рисунок 4"/>
          <p:cNvPicPr>
            <a:picLocks noChangeAspect="1"/>
          </p:cNvPicPr>
          <p:nvPr/>
        </p:nvPicPr>
        <p:blipFill>
          <a:blip r:embed="rId3"/>
          <a:stretch>
            <a:fillRect/>
          </a:stretch>
        </p:blipFill>
        <p:spPr>
          <a:xfrm>
            <a:off x="307802" y="4570275"/>
            <a:ext cx="1060796" cy="2030144"/>
          </a:xfrm>
          <a:prstGeom prst="rect">
            <a:avLst/>
          </a:prstGeom>
        </p:spPr>
      </p:pic>
    </p:spTree>
    <p:extLst>
      <p:ext uri="{BB962C8B-B14F-4D97-AF65-F5344CB8AC3E}">
        <p14:creationId xmlns:p14="http://schemas.microsoft.com/office/powerpoint/2010/main" val="3409793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t>Термические - при горении этих спичек выделяется большее количество тепла, а температура их горения намного превышает обычную спичку (300 градусов Цельсия).</a:t>
            </a:r>
          </a:p>
        </p:txBody>
      </p:sp>
      <p:pic>
        <p:nvPicPr>
          <p:cNvPr id="4" name="Объект 3"/>
          <p:cNvPicPr>
            <a:picLocks noGrp="1" noChangeAspect="1"/>
          </p:cNvPicPr>
          <p:nvPr>
            <p:ph idx="1"/>
          </p:nvPr>
        </p:nvPicPr>
        <p:blipFill>
          <a:blip r:embed="rId2"/>
          <a:stretch>
            <a:fillRect/>
          </a:stretch>
        </p:blipFill>
        <p:spPr>
          <a:xfrm>
            <a:off x="6096000" y="1948455"/>
            <a:ext cx="5857039" cy="4351338"/>
          </a:xfrm>
          <a:prstGeom prst="rect">
            <a:avLst/>
          </a:prstGeom>
        </p:spPr>
      </p:pic>
      <p:pic>
        <p:nvPicPr>
          <p:cNvPr id="5" name="Рисунок 4"/>
          <p:cNvPicPr>
            <a:picLocks noChangeAspect="1"/>
          </p:cNvPicPr>
          <p:nvPr/>
        </p:nvPicPr>
        <p:blipFill>
          <a:blip r:embed="rId3"/>
          <a:stretch>
            <a:fillRect/>
          </a:stretch>
        </p:blipFill>
        <p:spPr>
          <a:xfrm>
            <a:off x="1368598" y="2320119"/>
            <a:ext cx="4532232" cy="2972511"/>
          </a:xfrm>
          <a:prstGeom prst="rect">
            <a:avLst/>
          </a:prstGeom>
        </p:spPr>
      </p:pic>
      <p:pic>
        <p:nvPicPr>
          <p:cNvPr id="6" name="Рисунок 5"/>
          <p:cNvPicPr>
            <a:picLocks noChangeAspect="1"/>
          </p:cNvPicPr>
          <p:nvPr/>
        </p:nvPicPr>
        <p:blipFill>
          <a:blip r:embed="rId4"/>
          <a:stretch>
            <a:fillRect/>
          </a:stretch>
        </p:blipFill>
        <p:spPr>
          <a:xfrm>
            <a:off x="307802" y="4583922"/>
            <a:ext cx="1060796" cy="2030144"/>
          </a:xfrm>
          <a:prstGeom prst="rect">
            <a:avLst/>
          </a:prstGeom>
        </p:spPr>
      </p:pic>
    </p:spTree>
    <p:extLst>
      <p:ext uri="{BB962C8B-B14F-4D97-AF65-F5344CB8AC3E}">
        <p14:creationId xmlns:p14="http://schemas.microsoft.com/office/powerpoint/2010/main" val="2799046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t>Непромокаемые восковые спички</a:t>
            </a:r>
            <a:endParaRPr lang="ru-RU" sz="3200" dirty="0"/>
          </a:p>
        </p:txBody>
      </p:sp>
      <p:pic>
        <p:nvPicPr>
          <p:cNvPr id="4" name="Объект 3"/>
          <p:cNvPicPr>
            <a:picLocks noGrp="1" noChangeAspect="1"/>
          </p:cNvPicPr>
          <p:nvPr>
            <p:ph idx="1"/>
          </p:nvPr>
        </p:nvPicPr>
        <p:blipFill>
          <a:blip r:embed="rId2"/>
          <a:stretch>
            <a:fillRect/>
          </a:stretch>
        </p:blipFill>
        <p:spPr>
          <a:xfrm>
            <a:off x="6880461" y="1006452"/>
            <a:ext cx="5184159" cy="5184159"/>
          </a:xfrm>
          <a:prstGeom prst="rect">
            <a:avLst/>
          </a:prstGeom>
        </p:spPr>
      </p:pic>
      <p:pic>
        <p:nvPicPr>
          <p:cNvPr id="5" name="Рисунок 4"/>
          <p:cNvPicPr>
            <a:picLocks noChangeAspect="1"/>
          </p:cNvPicPr>
          <p:nvPr/>
        </p:nvPicPr>
        <p:blipFill>
          <a:blip r:embed="rId3"/>
          <a:stretch>
            <a:fillRect/>
          </a:stretch>
        </p:blipFill>
        <p:spPr>
          <a:xfrm>
            <a:off x="1607521" y="1558998"/>
            <a:ext cx="5272940" cy="5272940"/>
          </a:xfrm>
          <a:prstGeom prst="rect">
            <a:avLst/>
          </a:prstGeom>
        </p:spPr>
      </p:pic>
      <p:pic>
        <p:nvPicPr>
          <p:cNvPr id="6" name="Рисунок 5"/>
          <p:cNvPicPr>
            <a:picLocks noChangeAspect="1"/>
          </p:cNvPicPr>
          <p:nvPr/>
        </p:nvPicPr>
        <p:blipFill>
          <a:blip r:embed="rId4"/>
          <a:stretch>
            <a:fillRect/>
          </a:stretch>
        </p:blipFill>
        <p:spPr>
          <a:xfrm>
            <a:off x="162065" y="4461092"/>
            <a:ext cx="1060796" cy="2030144"/>
          </a:xfrm>
          <a:prstGeom prst="rect">
            <a:avLst/>
          </a:prstGeom>
        </p:spPr>
      </p:pic>
    </p:spTree>
    <p:extLst>
      <p:ext uri="{BB962C8B-B14F-4D97-AF65-F5344CB8AC3E}">
        <p14:creationId xmlns:p14="http://schemas.microsoft.com/office/powerpoint/2010/main" val="57506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a:t>Хозяйственные в большой упаковке.</a:t>
            </a:r>
          </a:p>
        </p:txBody>
      </p:sp>
      <p:pic>
        <p:nvPicPr>
          <p:cNvPr id="4" name="Объект 3"/>
          <p:cNvPicPr>
            <a:picLocks noGrp="1" noChangeAspect="1"/>
          </p:cNvPicPr>
          <p:nvPr>
            <p:ph idx="1"/>
          </p:nvPr>
        </p:nvPicPr>
        <p:blipFill>
          <a:blip r:embed="rId2"/>
          <a:stretch>
            <a:fillRect/>
          </a:stretch>
        </p:blipFill>
        <p:spPr>
          <a:xfrm>
            <a:off x="6467756" y="1358521"/>
            <a:ext cx="5220561" cy="4351338"/>
          </a:xfrm>
          <a:prstGeom prst="rect">
            <a:avLst/>
          </a:prstGeom>
        </p:spPr>
      </p:pic>
      <p:pic>
        <p:nvPicPr>
          <p:cNvPr id="5" name="Рисунок 4"/>
          <p:cNvPicPr>
            <a:picLocks noChangeAspect="1"/>
          </p:cNvPicPr>
          <p:nvPr/>
        </p:nvPicPr>
        <p:blipFill>
          <a:blip r:embed="rId3"/>
          <a:stretch>
            <a:fillRect/>
          </a:stretch>
        </p:blipFill>
        <p:spPr>
          <a:xfrm>
            <a:off x="1038790" y="1358521"/>
            <a:ext cx="5228377" cy="3954798"/>
          </a:xfrm>
          <a:prstGeom prst="rect">
            <a:avLst/>
          </a:prstGeom>
        </p:spPr>
      </p:pic>
      <p:pic>
        <p:nvPicPr>
          <p:cNvPr id="6" name="Рисунок 5"/>
          <p:cNvPicPr>
            <a:picLocks noChangeAspect="1"/>
          </p:cNvPicPr>
          <p:nvPr/>
        </p:nvPicPr>
        <p:blipFill>
          <a:blip r:embed="rId4"/>
          <a:stretch>
            <a:fillRect/>
          </a:stretch>
        </p:blipFill>
        <p:spPr>
          <a:xfrm>
            <a:off x="307802" y="4694787"/>
            <a:ext cx="1060796" cy="2030144"/>
          </a:xfrm>
          <a:prstGeom prst="rect">
            <a:avLst/>
          </a:prstGeom>
        </p:spPr>
      </p:pic>
    </p:spTree>
    <p:extLst>
      <p:ext uri="{BB962C8B-B14F-4D97-AF65-F5344CB8AC3E}">
        <p14:creationId xmlns:p14="http://schemas.microsoft.com/office/powerpoint/2010/main" val="1207775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t>Штормовые, или охотничьи - эти спички не боятся сырости, они могут гореть на ветру и под дождём.</a:t>
            </a:r>
          </a:p>
        </p:txBody>
      </p:sp>
      <p:pic>
        <p:nvPicPr>
          <p:cNvPr id="4" name="Объект 3"/>
          <p:cNvPicPr>
            <a:picLocks noGrp="1" noChangeAspect="1"/>
          </p:cNvPicPr>
          <p:nvPr>
            <p:ph idx="1"/>
          </p:nvPr>
        </p:nvPicPr>
        <p:blipFill>
          <a:blip r:embed="rId2"/>
          <a:stretch>
            <a:fillRect/>
          </a:stretch>
        </p:blipFill>
        <p:spPr>
          <a:xfrm>
            <a:off x="5268492" y="2672703"/>
            <a:ext cx="6732896" cy="3795144"/>
          </a:xfrm>
          <a:prstGeom prst="rect">
            <a:avLst/>
          </a:prstGeom>
        </p:spPr>
      </p:pic>
      <p:pic>
        <p:nvPicPr>
          <p:cNvPr id="5" name="Рисунок 4"/>
          <p:cNvPicPr>
            <a:picLocks noChangeAspect="1"/>
          </p:cNvPicPr>
          <p:nvPr/>
        </p:nvPicPr>
        <p:blipFill>
          <a:blip r:embed="rId3"/>
          <a:stretch>
            <a:fillRect/>
          </a:stretch>
        </p:blipFill>
        <p:spPr>
          <a:xfrm>
            <a:off x="1325889" y="1526145"/>
            <a:ext cx="3883122" cy="3795144"/>
          </a:xfrm>
          <a:prstGeom prst="rect">
            <a:avLst/>
          </a:prstGeom>
        </p:spPr>
      </p:pic>
      <p:pic>
        <p:nvPicPr>
          <p:cNvPr id="6" name="Рисунок 5"/>
          <p:cNvPicPr>
            <a:picLocks noChangeAspect="1"/>
          </p:cNvPicPr>
          <p:nvPr/>
        </p:nvPicPr>
        <p:blipFill>
          <a:blip r:embed="rId4"/>
          <a:stretch>
            <a:fillRect/>
          </a:stretch>
        </p:blipFill>
        <p:spPr>
          <a:xfrm>
            <a:off x="233588" y="4570275"/>
            <a:ext cx="1060796" cy="2030144"/>
          </a:xfrm>
          <a:prstGeom prst="rect">
            <a:avLst/>
          </a:prstGeom>
        </p:spPr>
      </p:pic>
    </p:spTree>
    <p:extLst>
      <p:ext uri="{BB962C8B-B14F-4D97-AF65-F5344CB8AC3E}">
        <p14:creationId xmlns:p14="http://schemas.microsoft.com/office/powerpoint/2010/main" val="3751400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82890" y="109182"/>
            <a:ext cx="4889316" cy="6067781"/>
          </a:xfrm>
        </p:spPr>
        <p:txBody>
          <a:bodyPr>
            <a:normAutofit lnSpcReduction="10000"/>
          </a:bodyPr>
          <a:lstStyle/>
          <a:p>
            <a:pPr marL="0" indent="0">
              <a:buNone/>
            </a:pPr>
            <a:r>
              <a:rPr lang="ru-RU" dirty="0"/>
              <a:t>Огонь, получаемый от спички, быстро распространяется. Даже если нет умысла что-то поджечь, спичка может выскользнуть из рук и пламя от нее перейдет на одежду, мебель, окружающие предметы. Вот почему детям не разрешается брать спички. Можно использовать спички и спичечные коробки для творчества, но делать это нужно только в присутствие взрослых. Огонь — коварен и очень опасен, лучше избегать встречи с ним.</a:t>
            </a:r>
          </a:p>
        </p:txBody>
      </p:sp>
      <p:pic>
        <p:nvPicPr>
          <p:cNvPr id="4" name="Рисунок 3"/>
          <p:cNvPicPr>
            <a:picLocks noChangeAspect="1"/>
          </p:cNvPicPr>
          <p:nvPr/>
        </p:nvPicPr>
        <p:blipFill>
          <a:blip r:embed="rId2"/>
          <a:stretch>
            <a:fillRect/>
          </a:stretch>
        </p:blipFill>
        <p:spPr>
          <a:xfrm>
            <a:off x="6019793" y="3380228"/>
            <a:ext cx="152413" cy="97544"/>
          </a:xfrm>
          <a:prstGeom prst="rect">
            <a:avLst/>
          </a:prstGeom>
        </p:spPr>
      </p:pic>
      <p:pic>
        <p:nvPicPr>
          <p:cNvPr id="6" name="Рисунок 5"/>
          <p:cNvPicPr>
            <a:picLocks noChangeAspect="1"/>
          </p:cNvPicPr>
          <p:nvPr/>
        </p:nvPicPr>
        <p:blipFill>
          <a:blip r:embed="rId3"/>
          <a:stretch>
            <a:fillRect/>
          </a:stretch>
        </p:blipFill>
        <p:spPr>
          <a:xfrm>
            <a:off x="6095999" y="849689"/>
            <a:ext cx="5976589" cy="3978167"/>
          </a:xfrm>
          <a:prstGeom prst="rect">
            <a:avLst/>
          </a:prstGeom>
        </p:spPr>
      </p:pic>
      <p:pic>
        <p:nvPicPr>
          <p:cNvPr id="7" name="Рисунок 6"/>
          <p:cNvPicPr>
            <a:picLocks noChangeAspect="1"/>
          </p:cNvPicPr>
          <p:nvPr/>
        </p:nvPicPr>
        <p:blipFill>
          <a:blip r:embed="rId4"/>
          <a:stretch>
            <a:fillRect/>
          </a:stretch>
        </p:blipFill>
        <p:spPr>
          <a:xfrm>
            <a:off x="222094" y="4527605"/>
            <a:ext cx="1060796" cy="2030144"/>
          </a:xfrm>
          <a:prstGeom prst="rect">
            <a:avLst/>
          </a:prstGeom>
        </p:spPr>
      </p:pic>
    </p:spTree>
    <p:extLst>
      <p:ext uri="{BB962C8B-B14F-4D97-AF65-F5344CB8AC3E}">
        <p14:creationId xmlns:p14="http://schemas.microsoft.com/office/powerpoint/2010/main" val="1448946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8491" y="259308"/>
            <a:ext cx="4733141" cy="4568548"/>
          </a:xfrm>
        </p:spPr>
        <p:txBody>
          <a:bodyPr>
            <a:normAutofit fontScale="92500" lnSpcReduction="10000"/>
          </a:bodyPr>
          <a:lstStyle/>
          <a:p>
            <a:pPr marL="0" indent="0">
              <a:buNone/>
            </a:pPr>
            <a:r>
              <a:rPr lang="ru-RU" dirty="0"/>
              <a:t>Спичками называют палочки, служащие для получения огня. Обычные бытовые спички делают из дерева. На один конец деревянной палочки наносится капля особого горючего материала, это головка спички. Горючее вещество покрывает также боковую сторону спичечного коробка. Чтобы зажечь спичку, надо провести головкой по этой </a:t>
            </a:r>
            <a:r>
              <a:rPr lang="ru-RU" dirty="0" err="1"/>
              <a:t>боковинке</a:t>
            </a:r>
            <a:r>
              <a:rPr lang="ru-RU" dirty="0"/>
              <a:t> коробка.</a:t>
            </a:r>
          </a:p>
        </p:txBody>
      </p:sp>
      <p:pic>
        <p:nvPicPr>
          <p:cNvPr id="6" name="Рисунок 5"/>
          <p:cNvPicPr>
            <a:picLocks noChangeAspect="1"/>
          </p:cNvPicPr>
          <p:nvPr/>
        </p:nvPicPr>
        <p:blipFill>
          <a:blip r:embed="rId2"/>
          <a:stretch>
            <a:fillRect/>
          </a:stretch>
        </p:blipFill>
        <p:spPr>
          <a:xfrm>
            <a:off x="5101632" y="259307"/>
            <a:ext cx="6761295" cy="6387152"/>
          </a:xfrm>
          <a:prstGeom prst="rect">
            <a:avLst/>
          </a:prstGeom>
        </p:spPr>
      </p:pic>
      <p:pic>
        <p:nvPicPr>
          <p:cNvPr id="7" name="Рисунок 6"/>
          <p:cNvPicPr>
            <a:picLocks noChangeAspect="1"/>
          </p:cNvPicPr>
          <p:nvPr/>
        </p:nvPicPr>
        <p:blipFill>
          <a:blip r:embed="rId3"/>
          <a:stretch>
            <a:fillRect/>
          </a:stretch>
        </p:blipFill>
        <p:spPr>
          <a:xfrm>
            <a:off x="204718" y="4827856"/>
            <a:ext cx="1060796" cy="2030144"/>
          </a:xfrm>
          <a:prstGeom prst="rect">
            <a:avLst/>
          </a:prstGeom>
        </p:spPr>
      </p:pic>
    </p:spTree>
    <p:extLst>
      <p:ext uri="{BB962C8B-B14F-4D97-AF65-F5344CB8AC3E}">
        <p14:creationId xmlns:p14="http://schemas.microsoft.com/office/powerpoint/2010/main" val="1620856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831" y="365125"/>
            <a:ext cx="5431808" cy="4165932"/>
          </a:xfrm>
        </p:spPr>
        <p:txBody>
          <a:bodyPr>
            <a:normAutofit/>
          </a:bodyPr>
          <a:lstStyle/>
          <a:p>
            <a:r>
              <a:rPr lang="ru-RU" dirty="0" smtClean="0"/>
              <a:t>Поделки из спичечных коробков</a:t>
            </a:r>
            <a:br>
              <a:rPr lang="ru-RU" dirty="0" smtClean="0"/>
            </a:br>
            <a:r>
              <a:rPr lang="ru-RU" dirty="0"/>
              <a:t/>
            </a:r>
            <a:br>
              <a:rPr lang="ru-RU" dirty="0"/>
            </a:br>
            <a:r>
              <a:rPr lang="ru-RU" sz="3600" dirty="0" smtClean="0"/>
              <a:t>Пластилиновый мир в спичечном коробке</a:t>
            </a:r>
            <a:endParaRPr lang="ru-RU" sz="3600" dirty="0"/>
          </a:p>
        </p:txBody>
      </p:sp>
      <p:pic>
        <p:nvPicPr>
          <p:cNvPr id="4" name="Объект 3"/>
          <p:cNvPicPr>
            <a:picLocks noGrp="1" noChangeAspect="1"/>
          </p:cNvPicPr>
          <p:nvPr>
            <p:ph idx="1"/>
          </p:nvPr>
        </p:nvPicPr>
        <p:blipFill>
          <a:blip r:embed="rId2"/>
          <a:stretch>
            <a:fillRect/>
          </a:stretch>
        </p:blipFill>
        <p:spPr>
          <a:xfrm>
            <a:off x="5678831" y="225828"/>
            <a:ext cx="6126482" cy="6401511"/>
          </a:xfrm>
          <a:prstGeom prst="rect">
            <a:avLst/>
          </a:prstGeom>
        </p:spPr>
      </p:pic>
      <p:pic>
        <p:nvPicPr>
          <p:cNvPr id="5" name="Рисунок 4"/>
          <p:cNvPicPr>
            <a:picLocks noChangeAspect="1"/>
          </p:cNvPicPr>
          <p:nvPr/>
        </p:nvPicPr>
        <p:blipFill>
          <a:blip r:embed="rId3"/>
          <a:stretch>
            <a:fillRect/>
          </a:stretch>
        </p:blipFill>
        <p:spPr>
          <a:xfrm>
            <a:off x="420396" y="4531057"/>
            <a:ext cx="1060796" cy="2030144"/>
          </a:xfrm>
          <a:prstGeom prst="rect">
            <a:avLst/>
          </a:prstGeom>
        </p:spPr>
      </p:pic>
    </p:spTree>
    <p:extLst>
      <p:ext uri="{BB962C8B-B14F-4D97-AF65-F5344CB8AC3E}">
        <p14:creationId xmlns:p14="http://schemas.microsoft.com/office/powerpoint/2010/main" val="3847423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3181115" y="250667"/>
            <a:ext cx="8814130" cy="6607333"/>
          </a:xfrm>
          <a:prstGeom prst="rect">
            <a:avLst/>
          </a:prstGeom>
        </p:spPr>
      </p:pic>
      <p:sp>
        <p:nvSpPr>
          <p:cNvPr id="5" name="Прямоугольник 4"/>
          <p:cNvSpPr/>
          <p:nvPr/>
        </p:nvSpPr>
        <p:spPr>
          <a:xfrm>
            <a:off x="218365" y="1228298"/>
            <a:ext cx="2852382" cy="2862322"/>
          </a:xfrm>
          <a:prstGeom prst="rect">
            <a:avLst/>
          </a:prstGeom>
        </p:spPr>
        <p:txBody>
          <a:bodyPr wrap="square">
            <a:spAutoFit/>
          </a:bodyPr>
          <a:lstStyle/>
          <a:p>
            <a:r>
              <a:rPr lang="ru-RU" sz="3600" b="0" i="0" dirty="0" smtClean="0">
                <a:solidFill>
                  <a:srgbClr val="333333"/>
                </a:solidFill>
                <a:effectLst/>
                <a:latin typeface="Arial" panose="020B0604020202020204" pitchFamily="34" charset="0"/>
              </a:rPr>
              <a:t>Комната для кукол </a:t>
            </a:r>
            <a:r>
              <a:rPr lang="ru-RU" sz="3600" dirty="0"/>
              <a:t>из спичечных коробков</a:t>
            </a:r>
          </a:p>
          <a:p>
            <a:endParaRPr lang="ru-RU" sz="3600" b="0" i="0" dirty="0">
              <a:solidFill>
                <a:srgbClr val="333333"/>
              </a:solidFill>
              <a:effectLst/>
              <a:latin typeface="Arial" panose="020B0604020202020204" pitchFamily="34" charset="0"/>
            </a:endParaRPr>
          </a:p>
        </p:txBody>
      </p:sp>
      <p:pic>
        <p:nvPicPr>
          <p:cNvPr id="6" name="Рисунок 5"/>
          <p:cNvPicPr>
            <a:picLocks noChangeAspect="1"/>
          </p:cNvPicPr>
          <p:nvPr/>
        </p:nvPicPr>
        <p:blipFill>
          <a:blip r:embed="rId3"/>
          <a:stretch>
            <a:fillRect/>
          </a:stretch>
        </p:blipFill>
        <p:spPr>
          <a:xfrm>
            <a:off x="393100" y="4570275"/>
            <a:ext cx="1060796" cy="2030144"/>
          </a:xfrm>
          <a:prstGeom prst="rect">
            <a:avLst/>
          </a:prstGeom>
        </p:spPr>
      </p:pic>
    </p:spTree>
    <p:extLst>
      <p:ext uri="{BB962C8B-B14F-4D97-AF65-F5344CB8AC3E}">
        <p14:creationId xmlns:p14="http://schemas.microsoft.com/office/powerpoint/2010/main" val="1416659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453418" cy="658457"/>
          </a:xfrm>
        </p:spPr>
        <p:txBody>
          <a:bodyPr>
            <a:normAutofit fontScale="90000"/>
          </a:bodyPr>
          <a:lstStyle/>
          <a:p>
            <a:r>
              <a:rPr lang="ru-RU" dirty="0" smtClean="0"/>
              <a:t>Машинки и роботы</a:t>
            </a:r>
            <a:endParaRPr lang="ru-RU" dirty="0"/>
          </a:p>
        </p:txBody>
      </p:sp>
      <p:pic>
        <p:nvPicPr>
          <p:cNvPr id="4" name="Объект 3"/>
          <p:cNvPicPr>
            <a:picLocks noGrp="1" noChangeAspect="1"/>
          </p:cNvPicPr>
          <p:nvPr>
            <p:ph idx="1"/>
          </p:nvPr>
        </p:nvPicPr>
        <p:blipFill>
          <a:blip r:embed="rId2"/>
          <a:stretch>
            <a:fillRect/>
          </a:stretch>
        </p:blipFill>
        <p:spPr>
          <a:xfrm>
            <a:off x="6935300" y="189927"/>
            <a:ext cx="4856366" cy="6478356"/>
          </a:xfrm>
          <a:prstGeom prst="rect">
            <a:avLst/>
          </a:prstGeom>
        </p:spPr>
      </p:pic>
      <p:pic>
        <p:nvPicPr>
          <p:cNvPr id="5" name="Рисунок 4"/>
          <p:cNvPicPr>
            <a:picLocks noChangeAspect="1"/>
          </p:cNvPicPr>
          <p:nvPr/>
        </p:nvPicPr>
        <p:blipFill>
          <a:blip r:embed="rId3"/>
          <a:stretch>
            <a:fillRect/>
          </a:stretch>
        </p:blipFill>
        <p:spPr>
          <a:xfrm>
            <a:off x="838200" y="1023582"/>
            <a:ext cx="5918579" cy="4436742"/>
          </a:xfrm>
          <a:prstGeom prst="rect">
            <a:avLst/>
          </a:prstGeom>
        </p:spPr>
      </p:pic>
      <p:pic>
        <p:nvPicPr>
          <p:cNvPr id="6" name="Рисунок 5"/>
          <p:cNvPicPr>
            <a:picLocks noChangeAspect="1"/>
          </p:cNvPicPr>
          <p:nvPr/>
        </p:nvPicPr>
        <p:blipFill>
          <a:blip r:embed="rId4"/>
          <a:stretch>
            <a:fillRect/>
          </a:stretch>
        </p:blipFill>
        <p:spPr>
          <a:xfrm>
            <a:off x="307802" y="4638139"/>
            <a:ext cx="1060796" cy="2030144"/>
          </a:xfrm>
          <a:prstGeom prst="rect">
            <a:avLst/>
          </a:prstGeom>
        </p:spPr>
      </p:pic>
    </p:spTree>
    <p:extLst>
      <p:ext uri="{BB962C8B-B14F-4D97-AF65-F5344CB8AC3E}">
        <p14:creationId xmlns:p14="http://schemas.microsoft.com/office/powerpoint/2010/main" val="401023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Поделки из спичек</a:t>
            </a:r>
            <a:endParaRPr lang="ru-RU" dirty="0"/>
          </a:p>
        </p:txBody>
      </p:sp>
      <p:pic>
        <p:nvPicPr>
          <p:cNvPr id="4" name="Объект 3"/>
          <p:cNvPicPr>
            <a:picLocks noGrp="1" noChangeAspect="1"/>
          </p:cNvPicPr>
          <p:nvPr>
            <p:ph idx="1"/>
          </p:nvPr>
        </p:nvPicPr>
        <p:blipFill>
          <a:blip r:embed="rId2"/>
          <a:stretch>
            <a:fillRect/>
          </a:stretch>
        </p:blipFill>
        <p:spPr>
          <a:xfrm>
            <a:off x="6096000" y="1433346"/>
            <a:ext cx="6011939" cy="4351338"/>
          </a:xfrm>
          <a:prstGeom prst="rect">
            <a:avLst/>
          </a:prstGeom>
        </p:spPr>
      </p:pic>
      <p:pic>
        <p:nvPicPr>
          <p:cNvPr id="5" name="Рисунок 4"/>
          <p:cNvPicPr>
            <a:picLocks noChangeAspect="1"/>
          </p:cNvPicPr>
          <p:nvPr/>
        </p:nvPicPr>
        <p:blipFill>
          <a:blip r:embed="rId3"/>
          <a:stretch>
            <a:fillRect/>
          </a:stretch>
        </p:blipFill>
        <p:spPr>
          <a:xfrm>
            <a:off x="227191" y="1433346"/>
            <a:ext cx="5718683" cy="3215754"/>
          </a:xfrm>
          <a:prstGeom prst="rect">
            <a:avLst/>
          </a:prstGeom>
        </p:spPr>
      </p:pic>
      <p:pic>
        <p:nvPicPr>
          <p:cNvPr id="6" name="Рисунок 5"/>
          <p:cNvPicPr>
            <a:picLocks noChangeAspect="1"/>
          </p:cNvPicPr>
          <p:nvPr/>
        </p:nvPicPr>
        <p:blipFill>
          <a:blip r:embed="rId4"/>
          <a:stretch>
            <a:fillRect/>
          </a:stretch>
        </p:blipFill>
        <p:spPr>
          <a:xfrm>
            <a:off x="307802" y="4769612"/>
            <a:ext cx="1060796" cy="2030144"/>
          </a:xfrm>
          <a:prstGeom prst="rect">
            <a:avLst/>
          </a:prstGeom>
        </p:spPr>
      </p:pic>
    </p:spTree>
    <p:extLst>
      <p:ext uri="{BB962C8B-B14F-4D97-AF65-F5344CB8AC3E}">
        <p14:creationId xmlns:p14="http://schemas.microsoft.com/office/powerpoint/2010/main" val="325037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5207758" cy="713048"/>
          </a:xfrm>
        </p:spPr>
        <p:txBody>
          <a:bodyPr/>
          <a:lstStyle/>
          <a:p>
            <a:r>
              <a:rPr lang="ru-RU" dirty="0" smtClean="0"/>
              <a:t>Комбайн из спичек</a:t>
            </a:r>
            <a:endParaRPr lang="ru-RU" dirty="0"/>
          </a:p>
        </p:txBody>
      </p:sp>
      <p:pic>
        <p:nvPicPr>
          <p:cNvPr id="4" name="Объект 3"/>
          <p:cNvPicPr>
            <a:picLocks noGrp="1" noChangeAspect="1"/>
          </p:cNvPicPr>
          <p:nvPr>
            <p:ph idx="1"/>
          </p:nvPr>
        </p:nvPicPr>
        <p:blipFill>
          <a:blip r:embed="rId2"/>
          <a:stretch>
            <a:fillRect/>
          </a:stretch>
        </p:blipFill>
        <p:spPr>
          <a:xfrm>
            <a:off x="2004202" y="1078174"/>
            <a:ext cx="10059283" cy="5658347"/>
          </a:xfrm>
          <a:prstGeom prst="rect">
            <a:avLst/>
          </a:prstGeom>
        </p:spPr>
      </p:pic>
      <p:pic>
        <p:nvPicPr>
          <p:cNvPr id="5" name="Рисунок 4"/>
          <p:cNvPicPr>
            <a:picLocks noChangeAspect="1"/>
          </p:cNvPicPr>
          <p:nvPr/>
        </p:nvPicPr>
        <p:blipFill>
          <a:blip r:embed="rId3"/>
          <a:stretch>
            <a:fillRect/>
          </a:stretch>
        </p:blipFill>
        <p:spPr>
          <a:xfrm>
            <a:off x="360405" y="4583923"/>
            <a:ext cx="1060796" cy="2030144"/>
          </a:xfrm>
          <a:prstGeom prst="rect">
            <a:avLst/>
          </a:prstGeom>
        </p:spPr>
      </p:pic>
    </p:spTree>
    <p:extLst>
      <p:ext uri="{BB962C8B-B14F-4D97-AF65-F5344CB8AC3E}">
        <p14:creationId xmlns:p14="http://schemas.microsoft.com/office/powerpoint/2010/main" val="3888288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139519" cy="904117"/>
          </a:xfrm>
        </p:spPr>
        <p:txBody>
          <a:bodyPr/>
          <a:lstStyle/>
          <a:p>
            <a:r>
              <a:rPr lang="ru-RU" dirty="0" smtClean="0"/>
              <a:t>Машина из спичек</a:t>
            </a:r>
            <a:endParaRPr lang="ru-RU" dirty="0"/>
          </a:p>
        </p:txBody>
      </p:sp>
      <p:pic>
        <p:nvPicPr>
          <p:cNvPr id="4" name="Объект 3"/>
          <p:cNvPicPr>
            <a:picLocks noGrp="1" noChangeAspect="1"/>
          </p:cNvPicPr>
          <p:nvPr>
            <p:ph idx="1"/>
          </p:nvPr>
        </p:nvPicPr>
        <p:blipFill>
          <a:blip r:embed="rId2"/>
          <a:stretch>
            <a:fillRect/>
          </a:stretch>
        </p:blipFill>
        <p:spPr>
          <a:xfrm>
            <a:off x="2187200" y="1269242"/>
            <a:ext cx="9290567" cy="5225944"/>
          </a:xfrm>
          <a:prstGeom prst="rect">
            <a:avLst/>
          </a:prstGeom>
        </p:spPr>
      </p:pic>
      <p:pic>
        <p:nvPicPr>
          <p:cNvPr id="5" name="Рисунок 4"/>
          <p:cNvPicPr>
            <a:picLocks noChangeAspect="1"/>
          </p:cNvPicPr>
          <p:nvPr/>
        </p:nvPicPr>
        <p:blipFill>
          <a:blip r:embed="rId3"/>
          <a:stretch>
            <a:fillRect/>
          </a:stretch>
        </p:blipFill>
        <p:spPr>
          <a:xfrm>
            <a:off x="307802" y="4693104"/>
            <a:ext cx="1060796" cy="2030144"/>
          </a:xfrm>
          <a:prstGeom prst="rect">
            <a:avLst/>
          </a:prstGeom>
        </p:spPr>
      </p:pic>
    </p:spTree>
    <p:extLst>
      <p:ext uri="{BB962C8B-B14F-4D97-AF65-F5344CB8AC3E}">
        <p14:creationId xmlns:p14="http://schemas.microsoft.com/office/powerpoint/2010/main" val="3745064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55961" y="148655"/>
            <a:ext cx="8285329" cy="6559219"/>
          </a:xfrm>
          <a:prstGeom prst="rect">
            <a:avLst/>
          </a:prstGeom>
        </p:spPr>
      </p:pic>
      <p:pic>
        <p:nvPicPr>
          <p:cNvPr id="3" name="Рисунок 2"/>
          <p:cNvPicPr>
            <a:picLocks noChangeAspect="1"/>
          </p:cNvPicPr>
          <p:nvPr/>
        </p:nvPicPr>
        <p:blipFill>
          <a:blip r:embed="rId3"/>
          <a:stretch>
            <a:fillRect/>
          </a:stretch>
        </p:blipFill>
        <p:spPr>
          <a:xfrm>
            <a:off x="324862" y="4677730"/>
            <a:ext cx="1060796" cy="2030144"/>
          </a:xfrm>
          <a:prstGeom prst="rect">
            <a:avLst/>
          </a:prstGeom>
        </p:spPr>
      </p:pic>
    </p:spTree>
    <p:extLst>
      <p:ext uri="{BB962C8B-B14F-4D97-AF65-F5344CB8AC3E}">
        <p14:creationId xmlns:p14="http://schemas.microsoft.com/office/powerpoint/2010/main" val="193769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19534" y="0"/>
            <a:ext cx="9144000" cy="6858000"/>
          </a:xfrm>
          <a:prstGeom prst="rect">
            <a:avLst/>
          </a:prstGeom>
        </p:spPr>
      </p:pic>
      <p:pic>
        <p:nvPicPr>
          <p:cNvPr id="3" name="Рисунок 2"/>
          <p:cNvPicPr>
            <a:picLocks noChangeAspect="1"/>
          </p:cNvPicPr>
          <p:nvPr/>
        </p:nvPicPr>
        <p:blipFill>
          <a:blip r:embed="rId3"/>
          <a:stretch>
            <a:fillRect/>
          </a:stretch>
        </p:blipFill>
        <p:spPr>
          <a:xfrm>
            <a:off x="365805" y="4638513"/>
            <a:ext cx="1060796" cy="2030144"/>
          </a:xfrm>
          <a:prstGeom prst="rect">
            <a:avLst/>
          </a:prstGeom>
        </p:spPr>
      </p:pic>
    </p:spTree>
    <p:extLst>
      <p:ext uri="{BB962C8B-B14F-4D97-AF65-F5344CB8AC3E}">
        <p14:creationId xmlns:p14="http://schemas.microsoft.com/office/powerpoint/2010/main" val="1149656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Замок </a:t>
            </a:r>
            <a:endParaRPr lang="ru-RU" dirty="0"/>
          </a:p>
        </p:txBody>
      </p:sp>
      <p:pic>
        <p:nvPicPr>
          <p:cNvPr id="4" name="Объект 3"/>
          <p:cNvPicPr>
            <a:picLocks noGrp="1" noChangeAspect="1"/>
          </p:cNvPicPr>
          <p:nvPr>
            <p:ph idx="1"/>
          </p:nvPr>
        </p:nvPicPr>
        <p:blipFill>
          <a:blip r:embed="rId2"/>
          <a:stretch>
            <a:fillRect/>
          </a:stretch>
        </p:blipFill>
        <p:spPr>
          <a:xfrm>
            <a:off x="3072279" y="139830"/>
            <a:ext cx="8704602" cy="6528452"/>
          </a:xfrm>
          <a:prstGeom prst="rect">
            <a:avLst/>
          </a:prstGeom>
        </p:spPr>
      </p:pic>
      <p:pic>
        <p:nvPicPr>
          <p:cNvPr id="5" name="Рисунок 4"/>
          <p:cNvPicPr>
            <a:picLocks noChangeAspect="1"/>
          </p:cNvPicPr>
          <p:nvPr/>
        </p:nvPicPr>
        <p:blipFill>
          <a:blip r:embed="rId3"/>
          <a:stretch>
            <a:fillRect/>
          </a:stretch>
        </p:blipFill>
        <p:spPr>
          <a:xfrm>
            <a:off x="307802" y="4502035"/>
            <a:ext cx="1060796" cy="2030144"/>
          </a:xfrm>
          <a:prstGeom prst="rect">
            <a:avLst/>
          </a:prstGeom>
        </p:spPr>
      </p:pic>
    </p:spTree>
    <p:extLst>
      <p:ext uri="{BB962C8B-B14F-4D97-AF65-F5344CB8AC3E}">
        <p14:creationId xmlns:p14="http://schemas.microsoft.com/office/powerpoint/2010/main" val="119166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010040" y="3759597"/>
            <a:ext cx="5059130" cy="2845761"/>
          </a:xfrm>
          <a:prstGeom prst="rect">
            <a:avLst/>
          </a:prstGeom>
        </p:spPr>
      </p:pic>
      <p:sp>
        <p:nvSpPr>
          <p:cNvPr id="3" name="Прямоугольник 2"/>
          <p:cNvSpPr/>
          <p:nvPr/>
        </p:nvSpPr>
        <p:spPr>
          <a:xfrm rot="10800000" flipV="1">
            <a:off x="2893323" y="4634106"/>
            <a:ext cx="3507477" cy="1015663"/>
          </a:xfrm>
          <a:prstGeom prst="rect">
            <a:avLst/>
          </a:prstGeom>
        </p:spPr>
        <p:txBody>
          <a:bodyPr wrap="square">
            <a:spAutoFit/>
          </a:bodyPr>
          <a:lstStyle/>
          <a:p>
            <a:r>
              <a:rPr lang="ru-RU" sz="6000" dirty="0" smtClean="0"/>
              <a:t>Конец</a:t>
            </a:r>
            <a:endParaRPr lang="ru-RU" sz="6000" dirty="0"/>
          </a:p>
        </p:txBody>
      </p:sp>
      <p:pic>
        <p:nvPicPr>
          <p:cNvPr id="4" name="Рисунок 3"/>
          <p:cNvPicPr>
            <a:picLocks noChangeAspect="1"/>
          </p:cNvPicPr>
          <p:nvPr/>
        </p:nvPicPr>
        <p:blipFill>
          <a:blip r:embed="rId3"/>
          <a:stretch>
            <a:fillRect/>
          </a:stretch>
        </p:blipFill>
        <p:spPr>
          <a:xfrm flipH="1">
            <a:off x="204715" y="4743744"/>
            <a:ext cx="1064526" cy="2026779"/>
          </a:xfrm>
          <a:prstGeom prst="rect">
            <a:avLst/>
          </a:prstGeom>
        </p:spPr>
      </p:pic>
      <p:pic>
        <p:nvPicPr>
          <p:cNvPr id="5" name="Рисунок 4"/>
          <p:cNvPicPr>
            <a:picLocks noChangeAspect="1"/>
          </p:cNvPicPr>
          <p:nvPr/>
        </p:nvPicPr>
        <p:blipFill>
          <a:blip r:embed="rId4"/>
          <a:stretch>
            <a:fillRect/>
          </a:stretch>
        </p:blipFill>
        <p:spPr>
          <a:xfrm>
            <a:off x="109180" y="196836"/>
            <a:ext cx="6769291" cy="3557639"/>
          </a:xfrm>
          <a:prstGeom prst="rect">
            <a:avLst/>
          </a:prstGeom>
        </p:spPr>
      </p:pic>
      <p:pic>
        <p:nvPicPr>
          <p:cNvPr id="6" name="Рисунок 5"/>
          <p:cNvPicPr>
            <a:picLocks noChangeAspect="1"/>
          </p:cNvPicPr>
          <p:nvPr/>
        </p:nvPicPr>
        <p:blipFill>
          <a:blip r:embed="rId5"/>
          <a:stretch>
            <a:fillRect/>
          </a:stretch>
        </p:blipFill>
        <p:spPr>
          <a:xfrm>
            <a:off x="7132870" y="483273"/>
            <a:ext cx="4425513" cy="2984763"/>
          </a:xfrm>
          <a:prstGeom prst="rect">
            <a:avLst/>
          </a:prstGeom>
        </p:spPr>
      </p:pic>
    </p:spTree>
    <p:extLst>
      <p:ext uri="{BB962C8B-B14F-4D97-AF65-F5344CB8AC3E}">
        <p14:creationId xmlns:p14="http://schemas.microsoft.com/office/powerpoint/2010/main" val="28939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2955" y="286603"/>
            <a:ext cx="11706878" cy="1528549"/>
          </a:xfrm>
        </p:spPr>
        <p:txBody>
          <a:bodyPr>
            <a:normAutofit/>
          </a:bodyPr>
          <a:lstStyle/>
          <a:p>
            <a:r>
              <a:rPr lang="ru-RU" sz="2800" dirty="0"/>
              <a:t>Ежегодно 2 марта в мире отмечается один из необычных праздников - Международный день спички.</a:t>
            </a:r>
          </a:p>
        </p:txBody>
      </p:sp>
      <p:pic>
        <p:nvPicPr>
          <p:cNvPr id="4" name="Объект 3"/>
          <p:cNvPicPr>
            <a:picLocks noGrp="1" noChangeAspect="1"/>
          </p:cNvPicPr>
          <p:nvPr>
            <p:ph idx="1"/>
          </p:nvPr>
        </p:nvPicPr>
        <p:blipFill>
          <a:blip r:embed="rId2"/>
          <a:stretch>
            <a:fillRect/>
          </a:stretch>
        </p:blipFill>
        <p:spPr>
          <a:xfrm>
            <a:off x="1957933" y="1637732"/>
            <a:ext cx="9093852" cy="5115292"/>
          </a:xfrm>
          <a:prstGeom prst="rect">
            <a:avLst/>
          </a:prstGeom>
        </p:spPr>
      </p:pic>
      <p:pic>
        <p:nvPicPr>
          <p:cNvPr id="5" name="Рисунок 4"/>
          <p:cNvPicPr>
            <a:picLocks noChangeAspect="1"/>
          </p:cNvPicPr>
          <p:nvPr/>
        </p:nvPicPr>
        <p:blipFill>
          <a:blip r:embed="rId3"/>
          <a:stretch>
            <a:fillRect/>
          </a:stretch>
        </p:blipFill>
        <p:spPr>
          <a:xfrm>
            <a:off x="272955" y="4624866"/>
            <a:ext cx="1060796" cy="2030144"/>
          </a:xfrm>
          <a:prstGeom prst="rect">
            <a:avLst/>
          </a:prstGeom>
        </p:spPr>
      </p:pic>
    </p:spTree>
    <p:extLst>
      <p:ext uri="{BB962C8B-B14F-4D97-AF65-F5344CB8AC3E}">
        <p14:creationId xmlns:p14="http://schemas.microsoft.com/office/powerpoint/2010/main" val="2573771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5224337" y="204716"/>
            <a:ext cx="6857880" cy="4817660"/>
          </a:xfrm>
          <a:prstGeom prst="rect">
            <a:avLst/>
          </a:prstGeom>
        </p:spPr>
      </p:pic>
      <p:pic>
        <p:nvPicPr>
          <p:cNvPr id="5" name="Рисунок 4"/>
          <p:cNvPicPr>
            <a:picLocks noChangeAspect="1"/>
          </p:cNvPicPr>
          <p:nvPr/>
        </p:nvPicPr>
        <p:blipFill>
          <a:blip r:embed="rId3"/>
          <a:stretch>
            <a:fillRect/>
          </a:stretch>
        </p:blipFill>
        <p:spPr>
          <a:xfrm>
            <a:off x="156950" y="1535373"/>
            <a:ext cx="5113404" cy="3487003"/>
          </a:xfrm>
          <a:prstGeom prst="rect">
            <a:avLst/>
          </a:prstGeom>
        </p:spPr>
      </p:pic>
      <p:sp>
        <p:nvSpPr>
          <p:cNvPr id="6" name="Прямоугольник 5"/>
          <p:cNvSpPr/>
          <p:nvPr/>
        </p:nvSpPr>
        <p:spPr>
          <a:xfrm>
            <a:off x="313900" y="204716"/>
            <a:ext cx="4799504" cy="1384995"/>
          </a:xfrm>
          <a:prstGeom prst="rect">
            <a:avLst/>
          </a:prstGeom>
        </p:spPr>
        <p:txBody>
          <a:bodyPr wrap="square">
            <a:spAutoFit/>
          </a:bodyPr>
          <a:lstStyle/>
          <a:p>
            <a:r>
              <a:rPr lang="ru-RU" sz="2800" b="0" i="0" dirty="0" smtClean="0">
                <a:solidFill>
                  <a:srgbClr val="000000"/>
                </a:solidFill>
                <a:effectLst/>
                <a:latin typeface="-apple-system"/>
              </a:rPr>
              <a:t>Приспособление для добывания огня - кресало и кремень.</a:t>
            </a:r>
            <a:endParaRPr lang="ru-RU" sz="2800" dirty="0"/>
          </a:p>
        </p:txBody>
      </p:sp>
      <p:sp>
        <p:nvSpPr>
          <p:cNvPr id="7" name="Прямоугольник 6"/>
          <p:cNvSpPr/>
          <p:nvPr/>
        </p:nvSpPr>
        <p:spPr>
          <a:xfrm>
            <a:off x="1856096" y="5047165"/>
            <a:ext cx="10126638" cy="1938992"/>
          </a:xfrm>
          <a:prstGeom prst="rect">
            <a:avLst/>
          </a:prstGeom>
        </p:spPr>
        <p:txBody>
          <a:bodyPr wrap="square">
            <a:spAutoFit/>
          </a:bodyPr>
          <a:lstStyle/>
          <a:p>
            <a:r>
              <a:rPr lang="ru-RU" sz="2400" b="0" i="0" dirty="0" smtClean="0">
                <a:solidFill>
                  <a:srgbClr val="000000"/>
                </a:solidFill>
                <a:effectLst/>
                <a:latin typeface="-apple-system"/>
              </a:rPr>
              <a:t>При ударе стали о кремень высекалась искра, которая попадала на трут, пропитанный селитрой. Трут начинал тлеть. Приложив к нему листок бумаги, стружку или любую другую растопку, раздували огонь. Раздувание искры было самым неприятным моментом в этом занятии.</a:t>
            </a:r>
            <a:endParaRPr lang="ru-RU" sz="2400" dirty="0"/>
          </a:p>
        </p:txBody>
      </p:sp>
      <p:pic>
        <p:nvPicPr>
          <p:cNvPr id="8" name="Рисунок 7"/>
          <p:cNvPicPr>
            <a:picLocks noChangeAspect="1"/>
          </p:cNvPicPr>
          <p:nvPr/>
        </p:nvPicPr>
        <p:blipFill>
          <a:blip r:embed="rId4"/>
          <a:stretch>
            <a:fillRect/>
          </a:stretch>
        </p:blipFill>
        <p:spPr>
          <a:xfrm>
            <a:off x="156950" y="4638513"/>
            <a:ext cx="1060796" cy="2030144"/>
          </a:xfrm>
          <a:prstGeom prst="rect">
            <a:avLst/>
          </a:prstGeom>
        </p:spPr>
      </p:pic>
    </p:spTree>
    <p:extLst>
      <p:ext uri="{BB962C8B-B14F-4D97-AF65-F5344CB8AC3E}">
        <p14:creationId xmlns:p14="http://schemas.microsoft.com/office/powerpoint/2010/main" val="178115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5661" y="245661"/>
            <a:ext cx="4517408" cy="4831306"/>
          </a:xfrm>
        </p:spPr>
        <p:txBody>
          <a:bodyPr>
            <a:normAutofit lnSpcReduction="10000"/>
          </a:bodyPr>
          <a:lstStyle/>
          <a:p>
            <a:pPr marL="0" indent="0">
              <a:buNone/>
            </a:pPr>
            <a:r>
              <a:rPr lang="ru-RU" dirty="0"/>
              <a:t>Но можно ли было обойтись без него? Кто-то придумал обмакнуть сухую лучинку в расплавленную серу. В результате на одном кончике лучины образовывалась серная головка. Когда головку прижимали к тлеющему труту, она вспыхивала. От нее загоралась вся лучинка. Так появились первые спички.</a:t>
            </a:r>
          </a:p>
        </p:txBody>
      </p:sp>
      <p:pic>
        <p:nvPicPr>
          <p:cNvPr id="4" name="Рисунок 3"/>
          <p:cNvPicPr>
            <a:picLocks noChangeAspect="1"/>
          </p:cNvPicPr>
          <p:nvPr/>
        </p:nvPicPr>
        <p:blipFill>
          <a:blip r:embed="rId2"/>
          <a:stretch>
            <a:fillRect/>
          </a:stretch>
        </p:blipFill>
        <p:spPr>
          <a:xfrm>
            <a:off x="4666016" y="423081"/>
            <a:ext cx="7337588" cy="6005015"/>
          </a:xfrm>
          <a:prstGeom prst="rect">
            <a:avLst/>
          </a:prstGeom>
        </p:spPr>
      </p:pic>
      <p:pic>
        <p:nvPicPr>
          <p:cNvPr id="5" name="Рисунок 4"/>
          <p:cNvPicPr>
            <a:picLocks noChangeAspect="1"/>
          </p:cNvPicPr>
          <p:nvPr/>
        </p:nvPicPr>
        <p:blipFill>
          <a:blip r:embed="rId3"/>
          <a:stretch>
            <a:fillRect/>
          </a:stretch>
        </p:blipFill>
        <p:spPr>
          <a:xfrm>
            <a:off x="245661" y="4737460"/>
            <a:ext cx="1060796" cy="2030144"/>
          </a:xfrm>
          <a:prstGeom prst="rect">
            <a:avLst/>
          </a:prstGeom>
        </p:spPr>
      </p:pic>
    </p:spTree>
    <p:extLst>
      <p:ext uri="{BB962C8B-B14F-4D97-AF65-F5344CB8AC3E}">
        <p14:creationId xmlns:p14="http://schemas.microsoft.com/office/powerpoint/2010/main" val="2739856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2137" y="232012"/>
            <a:ext cx="11559653" cy="5944951"/>
          </a:xfrm>
        </p:spPr>
        <p:txBody>
          <a:bodyPr>
            <a:normAutofit/>
          </a:bodyPr>
          <a:lstStyle/>
          <a:p>
            <a:pPr marL="0" indent="0">
              <a:buNone/>
            </a:pPr>
            <a:r>
              <a:rPr lang="ru-RU" sz="2400" dirty="0"/>
              <a:t>В 1805 году французский химик Жан-Жозеф-Луи </a:t>
            </a:r>
            <a:r>
              <a:rPr lang="ru-RU" sz="2400" dirty="0" err="1"/>
              <a:t>Шансель</a:t>
            </a:r>
            <a:r>
              <a:rPr lang="ru-RU" sz="2400" dirty="0"/>
              <a:t> изобрел первые самозажигающиеся спички, еще весьма несовершенные, однако с их помощью можно было добыть пламя гораздо скорее, чем при помощи огнива. Спички </a:t>
            </a:r>
            <a:r>
              <a:rPr lang="ru-RU" sz="2400" dirty="0" err="1"/>
              <a:t>Шапселя</a:t>
            </a:r>
            <a:r>
              <a:rPr lang="ru-RU" sz="2400" dirty="0"/>
              <a:t> представляли собой деревянные палочки с головкой из смеси серы, бертолетовой соли и киновари (последняя служила для окраски зажигательной массы в красивый красный цвет). В солнечную погоду такая спичка зажигалась при помощи двояковыпуклой линзы, а в других случаях - при соприкосновении с капелькой концентрированной серной кислоты. Эти спички были очень дороги и, кроме того, опасны, так как серная кислота разбрызгивалась при воспламенении головки и могла вызывать ожоги.</a:t>
            </a:r>
          </a:p>
        </p:txBody>
      </p:sp>
      <p:pic>
        <p:nvPicPr>
          <p:cNvPr id="4" name="Рисунок 3"/>
          <p:cNvPicPr>
            <a:picLocks noChangeAspect="1"/>
          </p:cNvPicPr>
          <p:nvPr/>
        </p:nvPicPr>
        <p:blipFill>
          <a:blip r:embed="rId2"/>
          <a:stretch>
            <a:fillRect/>
          </a:stretch>
        </p:blipFill>
        <p:spPr>
          <a:xfrm>
            <a:off x="4279504" y="3524462"/>
            <a:ext cx="6570465" cy="3125410"/>
          </a:xfrm>
          <a:prstGeom prst="rect">
            <a:avLst/>
          </a:prstGeom>
        </p:spPr>
      </p:pic>
      <p:pic>
        <p:nvPicPr>
          <p:cNvPr id="5" name="Рисунок 4"/>
          <p:cNvPicPr>
            <a:picLocks noChangeAspect="1"/>
          </p:cNvPicPr>
          <p:nvPr/>
        </p:nvPicPr>
        <p:blipFill>
          <a:blip r:embed="rId3"/>
          <a:stretch>
            <a:fillRect/>
          </a:stretch>
        </p:blipFill>
        <p:spPr>
          <a:xfrm>
            <a:off x="1048193" y="4433797"/>
            <a:ext cx="1060796" cy="2030144"/>
          </a:xfrm>
          <a:prstGeom prst="rect">
            <a:avLst/>
          </a:prstGeom>
        </p:spPr>
      </p:pic>
    </p:spTree>
    <p:extLst>
      <p:ext uri="{BB962C8B-B14F-4D97-AF65-F5344CB8AC3E}">
        <p14:creationId xmlns:p14="http://schemas.microsoft.com/office/powerpoint/2010/main" val="258803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5660" y="368491"/>
            <a:ext cx="4503761" cy="4899546"/>
          </a:xfrm>
        </p:spPr>
        <p:txBody>
          <a:bodyPr>
            <a:normAutofit lnSpcReduction="10000"/>
          </a:bodyPr>
          <a:lstStyle/>
          <a:p>
            <a:pPr marL="0" indent="0">
              <a:buNone/>
            </a:pPr>
            <a:r>
              <a:rPr lang="ru-RU" dirty="0"/>
              <a:t>Искали другое легковоспламеняющееся вещество и тут обратили внимание на белый фосфор, открытый в 1669 году немецким алхимиком </a:t>
            </a:r>
            <a:r>
              <a:rPr lang="ru-RU" dirty="0" err="1"/>
              <a:t>Брандом</a:t>
            </a:r>
            <a:r>
              <a:rPr lang="ru-RU" dirty="0"/>
              <a:t>. Фосфор гораздо более горюч, чем сера, но и с ним не все сразу получилось. Большим недостатком фосфорных спичек была ядовитость фосфора.</a:t>
            </a:r>
          </a:p>
        </p:txBody>
      </p:sp>
      <p:pic>
        <p:nvPicPr>
          <p:cNvPr id="4" name="Рисунок 3"/>
          <p:cNvPicPr>
            <a:picLocks noChangeAspect="1"/>
          </p:cNvPicPr>
          <p:nvPr/>
        </p:nvPicPr>
        <p:blipFill>
          <a:blip r:embed="rId2"/>
          <a:stretch>
            <a:fillRect/>
          </a:stretch>
        </p:blipFill>
        <p:spPr>
          <a:xfrm>
            <a:off x="4749421" y="1269243"/>
            <a:ext cx="7357903" cy="4907721"/>
          </a:xfrm>
          <a:prstGeom prst="rect">
            <a:avLst/>
          </a:prstGeom>
        </p:spPr>
      </p:pic>
      <p:pic>
        <p:nvPicPr>
          <p:cNvPr id="5" name="Рисунок 4"/>
          <p:cNvPicPr>
            <a:picLocks noChangeAspect="1"/>
          </p:cNvPicPr>
          <p:nvPr/>
        </p:nvPicPr>
        <p:blipFill>
          <a:blip r:embed="rId3"/>
          <a:stretch>
            <a:fillRect/>
          </a:stretch>
        </p:blipFill>
        <p:spPr>
          <a:xfrm>
            <a:off x="245660" y="4827856"/>
            <a:ext cx="1060796" cy="2030144"/>
          </a:xfrm>
          <a:prstGeom prst="rect">
            <a:avLst/>
          </a:prstGeom>
        </p:spPr>
      </p:pic>
    </p:spTree>
    <p:extLst>
      <p:ext uri="{BB962C8B-B14F-4D97-AF65-F5344CB8AC3E}">
        <p14:creationId xmlns:p14="http://schemas.microsoft.com/office/powerpoint/2010/main" val="2844451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51128" y="204716"/>
            <a:ext cx="6579074" cy="6537278"/>
          </a:xfrm>
        </p:spPr>
        <p:txBody>
          <a:bodyPr>
            <a:normAutofit lnSpcReduction="10000"/>
          </a:bodyPr>
          <a:lstStyle/>
          <a:p>
            <a:pPr marL="0" indent="0">
              <a:buNone/>
            </a:pPr>
            <a:r>
              <a:rPr lang="ru-RU" sz="2400" dirty="0"/>
              <a:t>В 1847 году австрийский химик Антон Риттер фон </a:t>
            </a:r>
            <a:r>
              <a:rPr lang="ru-RU" sz="2400" dirty="0" err="1"/>
              <a:t>Кристелли</a:t>
            </a:r>
            <a:r>
              <a:rPr lang="ru-RU" sz="2400" dirty="0"/>
              <a:t> </a:t>
            </a:r>
            <a:r>
              <a:rPr lang="ru-RU" sz="2400" dirty="0" err="1"/>
              <a:t>Шреттер</a:t>
            </a:r>
            <a:r>
              <a:rPr lang="ru-RU" sz="2400" dirty="0"/>
              <a:t> открыл неядовитый аморфный красный фосфор. С этого времени появилось желание заменить им опасный белый фосфор</a:t>
            </a:r>
            <a:r>
              <a:rPr lang="ru-RU" sz="2400" dirty="0" smtClean="0"/>
              <a:t>.</a:t>
            </a:r>
            <a:r>
              <a:rPr lang="ru-RU" sz="2400" dirty="0"/>
              <a:t> </a:t>
            </a:r>
            <a:r>
              <a:rPr lang="ru-RU" sz="2400" dirty="0" smtClean="0"/>
              <a:t>Профессор Франкфуртского </a:t>
            </a:r>
            <a:r>
              <a:rPr lang="ru-RU" sz="2400" dirty="0"/>
              <a:t>университета </a:t>
            </a:r>
            <a:r>
              <a:rPr lang="ru-RU" sz="2400" dirty="0" smtClean="0"/>
              <a:t>Рудольф </a:t>
            </a:r>
            <a:r>
              <a:rPr lang="ru-RU" sz="2400" dirty="0" err="1" smtClean="0"/>
              <a:t>Кристиан</a:t>
            </a:r>
            <a:r>
              <a:rPr lang="ru-RU" sz="2400" dirty="0" smtClean="0"/>
              <a:t> </a:t>
            </a:r>
            <a:r>
              <a:rPr lang="ru-RU" sz="2400" dirty="0" err="1" smtClean="0"/>
              <a:t>Беттгер</a:t>
            </a:r>
            <a:r>
              <a:rPr lang="ru-RU" sz="2400" dirty="0" smtClean="0"/>
              <a:t> приготовил </a:t>
            </a:r>
            <a:r>
              <a:rPr lang="ru-RU" sz="2400" dirty="0"/>
              <a:t>смесь из серы и бертолетовой соли, смешав их с клеем, и нанес ее на лучинки, покрытые парафином. Но, увы, эти спички оказалось невозможно зажечь о шершавую поверхность. Тогда </a:t>
            </a:r>
            <a:r>
              <a:rPr lang="ru-RU" sz="2400" dirty="0" err="1"/>
              <a:t>Беттгер</a:t>
            </a:r>
            <a:r>
              <a:rPr lang="ru-RU" sz="2400" dirty="0"/>
              <a:t> придумал смазать бумажку особым составом, содержащим некоторое количество красного фосфора. При трении спички о такую поверхность частички красного фосфора воспламенялись за счет прикасающихся к ним частиц бертолетовой соли головки и зажигали последнюю. Новые спички горели ровным желтым пламенем. Они не давали ни дыма, ни того неприятного запаха, который сопутствовал фосфорным спичкам.</a:t>
            </a:r>
          </a:p>
        </p:txBody>
      </p:sp>
      <p:sp>
        <p:nvSpPr>
          <p:cNvPr id="4" name="AutoShape 2" descr="https://avatars.dzeninfra.ru/get-zen_doc/1686231/pub_5e5c745d134ebf5fba290ee6_5e5c748f79a06d265f2fa402/scale_24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2"/>
          <a:stretch>
            <a:fillRect/>
          </a:stretch>
        </p:blipFill>
        <p:spPr>
          <a:xfrm rot="5400000">
            <a:off x="6882452" y="1509713"/>
            <a:ext cx="5715000" cy="3619500"/>
          </a:xfrm>
          <a:prstGeom prst="rect">
            <a:avLst/>
          </a:prstGeom>
        </p:spPr>
      </p:pic>
      <p:pic>
        <p:nvPicPr>
          <p:cNvPr id="6" name="Рисунок 5"/>
          <p:cNvPicPr>
            <a:picLocks noChangeAspect="1"/>
          </p:cNvPicPr>
          <p:nvPr/>
        </p:nvPicPr>
        <p:blipFill>
          <a:blip r:embed="rId3"/>
          <a:stretch>
            <a:fillRect/>
          </a:stretch>
        </p:blipFill>
        <p:spPr>
          <a:xfrm>
            <a:off x="155575" y="4711850"/>
            <a:ext cx="1060796" cy="2030144"/>
          </a:xfrm>
          <a:prstGeom prst="rect">
            <a:avLst/>
          </a:prstGeom>
        </p:spPr>
      </p:pic>
    </p:spTree>
    <p:extLst>
      <p:ext uri="{BB962C8B-B14F-4D97-AF65-F5344CB8AC3E}">
        <p14:creationId xmlns:p14="http://schemas.microsoft.com/office/powerpoint/2010/main" val="231376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a:t>Спичка, спичка, невеличка,</a:t>
            </a:r>
            <a:r>
              <a:rPr lang="ru-RU" sz="2800" dirty="0" smtClean="0"/>
              <a:t/>
            </a:r>
            <a:br>
              <a:rPr lang="ru-RU" sz="2800" dirty="0" smtClean="0"/>
            </a:br>
            <a:r>
              <a:rPr lang="ru-RU" sz="2800" dirty="0"/>
              <a:t>Младшая огню сестричка,</a:t>
            </a:r>
            <a:r>
              <a:rPr lang="ru-RU" sz="2800" dirty="0" smtClean="0"/>
              <a:t/>
            </a:r>
            <a:br>
              <a:rPr lang="ru-RU" sz="2800" dirty="0" smtClean="0"/>
            </a:br>
            <a:r>
              <a:rPr lang="ru-RU" sz="2800" dirty="0"/>
              <a:t>Жить с тобою веселей!</a:t>
            </a:r>
            <a:r>
              <a:rPr lang="ru-RU" sz="2800" dirty="0" smtClean="0"/>
              <a:t/>
            </a:r>
            <a:br>
              <a:rPr lang="ru-RU" sz="2800" dirty="0" smtClean="0"/>
            </a:br>
            <a:r>
              <a:rPr lang="ru-RU" sz="2800" dirty="0"/>
              <a:t>Зажигай огонь скорей!</a:t>
            </a:r>
          </a:p>
        </p:txBody>
      </p:sp>
      <p:pic>
        <p:nvPicPr>
          <p:cNvPr id="4" name="Объект 3"/>
          <p:cNvPicPr>
            <a:picLocks noGrp="1" noChangeAspect="1"/>
          </p:cNvPicPr>
          <p:nvPr>
            <p:ph idx="1"/>
          </p:nvPr>
        </p:nvPicPr>
        <p:blipFill>
          <a:blip r:embed="rId2"/>
          <a:stretch>
            <a:fillRect/>
          </a:stretch>
        </p:blipFill>
        <p:spPr>
          <a:xfrm>
            <a:off x="1218587" y="1987149"/>
            <a:ext cx="4011894" cy="4267501"/>
          </a:xfrm>
          <a:prstGeom prst="rect">
            <a:avLst/>
          </a:prstGeom>
        </p:spPr>
      </p:pic>
      <p:sp>
        <p:nvSpPr>
          <p:cNvPr id="5" name="Прямоугольник 4"/>
          <p:cNvSpPr/>
          <p:nvPr/>
        </p:nvSpPr>
        <p:spPr>
          <a:xfrm rot="10800000" flipH="1" flipV="1">
            <a:off x="5268036" y="2121619"/>
            <a:ext cx="1602474" cy="1323439"/>
          </a:xfrm>
          <a:prstGeom prst="rect">
            <a:avLst/>
          </a:prstGeom>
        </p:spPr>
        <p:txBody>
          <a:bodyPr wrap="square">
            <a:spAutoFit/>
          </a:bodyPr>
          <a:lstStyle/>
          <a:p>
            <a:r>
              <a:rPr lang="ru-RU" sz="2000" b="0" i="0" dirty="0" smtClean="0">
                <a:solidFill>
                  <a:srgbClr val="000000"/>
                </a:solidFill>
                <a:effectLst/>
                <a:latin typeface="-apple-system"/>
              </a:rPr>
              <a:t>Коробок спичек. XIX век. Россия</a:t>
            </a:r>
            <a:r>
              <a:rPr lang="ru-RU" b="0" i="0" dirty="0" smtClean="0">
                <a:solidFill>
                  <a:srgbClr val="000000"/>
                </a:solidFill>
                <a:effectLst/>
                <a:latin typeface="-apple-system"/>
              </a:rPr>
              <a:t>.</a:t>
            </a:r>
            <a:endParaRPr lang="ru-RU" dirty="0"/>
          </a:p>
        </p:txBody>
      </p:sp>
      <p:pic>
        <p:nvPicPr>
          <p:cNvPr id="6" name="Рисунок 5"/>
          <p:cNvPicPr>
            <a:picLocks noChangeAspect="1"/>
          </p:cNvPicPr>
          <p:nvPr/>
        </p:nvPicPr>
        <p:blipFill>
          <a:blip r:embed="rId3"/>
          <a:stretch>
            <a:fillRect/>
          </a:stretch>
        </p:blipFill>
        <p:spPr>
          <a:xfrm>
            <a:off x="6870510" y="68664"/>
            <a:ext cx="5190477" cy="3244048"/>
          </a:xfrm>
          <a:prstGeom prst="rect">
            <a:avLst/>
          </a:prstGeom>
        </p:spPr>
      </p:pic>
      <p:pic>
        <p:nvPicPr>
          <p:cNvPr id="7" name="Рисунок 6"/>
          <p:cNvPicPr>
            <a:picLocks noChangeAspect="1"/>
          </p:cNvPicPr>
          <p:nvPr/>
        </p:nvPicPr>
        <p:blipFill>
          <a:blip r:embed="rId4"/>
          <a:stretch>
            <a:fillRect/>
          </a:stretch>
        </p:blipFill>
        <p:spPr>
          <a:xfrm>
            <a:off x="6256361" y="3426205"/>
            <a:ext cx="4798325" cy="3375706"/>
          </a:xfrm>
          <a:prstGeom prst="rect">
            <a:avLst/>
          </a:prstGeom>
        </p:spPr>
      </p:pic>
      <p:pic>
        <p:nvPicPr>
          <p:cNvPr id="8" name="Рисунок 7"/>
          <p:cNvPicPr>
            <a:picLocks noChangeAspect="1"/>
          </p:cNvPicPr>
          <p:nvPr/>
        </p:nvPicPr>
        <p:blipFill>
          <a:blip r:embed="rId5"/>
          <a:stretch>
            <a:fillRect/>
          </a:stretch>
        </p:blipFill>
        <p:spPr>
          <a:xfrm>
            <a:off x="91554" y="4529331"/>
            <a:ext cx="1060796" cy="2030144"/>
          </a:xfrm>
          <a:prstGeom prst="rect">
            <a:avLst/>
          </a:prstGeom>
        </p:spPr>
      </p:pic>
    </p:spTree>
    <p:extLst>
      <p:ext uri="{BB962C8B-B14F-4D97-AF65-F5344CB8AC3E}">
        <p14:creationId xmlns:p14="http://schemas.microsoft.com/office/powerpoint/2010/main" val="214199225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672</Words>
  <Application>Microsoft Office PowerPoint</Application>
  <PresentationFormat>Широкоэкранный</PresentationFormat>
  <Paragraphs>29</Paragraphs>
  <Slides>29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29</vt:i4>
      </vt:variant>
    </vt:vector>
  </HeadingPairs>
  <TitlesOfParts>
    <vt:vector size="34" baseType="lpstr">
      <vt:lpstr>-apple-system</vt:lpstr>
      <vt:lpstr>Arial</vt:lpstr>
      <vt:lpstr>Calibri</vt:lpstr>
      <vt:lpstr>Calibri Light</vt:lpstr>
      <vt:lpstr>Тема Office</vt:lpstr>
      <vt:lpstr>2 марта - Международный день спички</vt:lpstr>
      <vt:lpstr>Презентация PowerPoint</vt:lpstr>
      <vt:lpstr>Ежегодно 2 марта в мире отмечается один из необычных праздников - Международный день спички.</vt:lpstr>
      <vt:lpstr>Презентация PowerPoint</vt:lpstr>
      <vt:lpstr>Презентация PowerPoint</vt:lpstr>
      <vt:lpstr>Презентация PowerPoint</vt:lpstr>
      <vt:lpstr>Презентация PowerPoint</vt:lpstr>
      <vt:lpstr>Презентация PowerPoint</vt:lpstr>
      <vt:lpstr>Спичка, спичка, невеличка, Младшая огню сестричка, Жить с тобою веселей! Зажигай огонь скорей!</vt:lpstr>
      <vt:lpstr>Большинство выпускаемых в настоящее время спичек - "терочные", зажигающиеся при трении о специальные "терки" на коробках.</vt:lpstr>
      <vt:lpstr>Газовые спички- служат для зажигания газовой горелки.</vt:lpstr>
      <vt:lpstr>Декоративные (подарочные и коллекционные) - наборы коробков спичек с различными рисунками, часто имевшими цветные головки.</vt:lpstr>
      <vt:lpstr>Каминные с очень длинными палочками для зажигания каминов.</vt:lpstr>
      <vt:lpstr>Сигнальные - которые дают при горении яркое и далеко видное цветное пламя.</vt:lpstr>
      <vt:lpstr>Термические - при горении этих спичек выделяется большее количество тепла, а температура их горения намного превышает обычную спичку (300 градусов Цельсия).</vt:lpstr>
      <vt:lpstr>Непромокаемые восковые спички</vt:lpstr>
      <vt:lpstr>Хозяйственные в большой упаковке.</vt:lpstr>
      <vt:lpstr>Штормовые, или охотничьи - эти спички не боятся сырости, они могут гореть на ветру и под дождём.</vt:lpstr>
      <vt:lpstr>Презентация PowerPoint</vt:lpstr>
      <vt:lpstr>Поделки из спичечных коробков  Пластилиновый мир в спичечном коробке</vt:lpstr>
      <vt:lpstr>Презентация PowerPoint</vt:lpstr>
      <vt:lpstr>Машинки и роботы</vt:lpstr>
      <vt:lpstr>Поделки из спичек</vt:lpstr>
      <vt:lpstr>Комбайн из спичек</vt:lpstr>
      <vt:lpstr>Машина из спичек</vt:lpstr>
      <vt:lpstr>Презентация PowerPoint</vt:lpstr>
      <vt:lpstr>Презентация PowerPoint</vt:lpstr>
      <vt:lpstr>Замок </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марта - Международный день спички</dc:title>
  <dc:creator>пк</dc:creator>
  <cp:lastModifiedBy>пк</cp:lastModifiedBy>
  <cp:revision>14</cp:revision>
  <dcterms:created xsi:type="dcterms:W3CDTF">2023-02-26T19:05:33Z</dcterms:created>
  <dcterms:modified xsi:type="dcterms:W3CDTF">2023-02-28T15:19:47Z</dcterms:modified>
</cp:coreProperties>
</file>