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</p:sldMasterIdLst>
  <p:notesMasterIdLst>
    <p:notesMasterId r:id="rId23"/>
  </p:notesMasterIdLst>
  <p:sldIdLst>
    <p:sldId id="256" r:id="rId4"/>
    <p:sldId id="268" r:id="rId5"/>
    <p:sldId id="284" r:id="rId6"/>
    <p:sldId id="282" r:id="rId7"/>
    <p:sldId id="259" r:id="rId8"/>
    <p:sldId id="290" r:id="rId9"/>
    <p:sldId id="261" r:id="rId10"/>
    <p:sldId id="274" r:id="rId11"/>
    <p:sldId id="277" r:id="rId12"/>
    <p:sldId id="288" r:id="rId13"/>
    <p:sldId id="264" r:id="rId14"/>
    <p:sldId id="265" r:id="rId15"/>
    <p:sldId id="266" r:id="rId16"/>
    <p:sldId id="285" r:id="rId17"/>
    <p:sldId id="270" r:id="rId18"/>
    <p:sldId id="271" r:id="rId19"/>
    <p:sldId id="272" r:id="rId20"/>
    <p:sldId id="289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06" autoAdjust="0"/>
  </p:normalViewPr>
  <p:slideViewPr>
    <p:cSldViewPr>
      <p:cViewPr varScale="1">
        <p:scale>
          <a:sx n="70" d="100"/>
          <a:sy n="70" d="100"/>
        </p:scale>
        <p:origin x="-20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C635-07D4-48AC-B56E-77469188E17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6684A-3AE4-41A4-97D4-7346882CA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1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6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3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5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0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6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36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7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6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37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0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4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69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4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6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2933-F372-4276-AAA6-F131411FD34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04.02.2017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C39-828A-471E-BE46-EFB6C2A823A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3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8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5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5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4632" cy="4392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2" y="5373216"/>
            <a:ext cx="6400800" cy="160858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</a:rPr>
              <a:t>Люди милосердия</a:t>
            </a:r>
            <a:endParaRPr lang="ru-RU" sz="4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99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>
                <a:solidFill>
                  <a:srgbClr val="00B050"/>
                </a:solidFill>
              </a:rPr>
              <a:t>В</a:t>
            </a:r>
            <a:r>
              <a:rPr lang="ru-RU" sz="2700" b="1" dirty="0" smtClean="0">
                <a:solidFill>
                  <a:srgbClr val="00B050"/>
                </a:solidFill>
              </a:rPr>
              <a:t> </a:t>
            </a:r>
            <a:r>
              <a:rPr lang="ru-RU" sz="2700" b="1" dirty="0">
                <a:solidFill>
                  <a:srgbClr val="00B050"/>
                </a:solidFill>
              </a:rPr>
              <a:t>1999 году по инициативе </a:t>
            </a:r>
            <a:r>
              <a:rPr lang="ru-RU" sz="2700" b="1" dirty="0" err="1" smtClean="0">
                <a:solidFill>
                  <a:srgbClr val="C00000"/>
                </a:solidFill>
              </a:rPr>
              <a:t>В.В.Путина</a:t>
            </a:r>
            <a:r>
              <a:rPr lang="ru-RU" sz="2700" b="1" dirty="0" smtClean="0">
                <a:solidFill>
                  <a:srgbClr val="00B050"/>
                </a:solidFill>
              </a:rPr>
              <a:t> был создан Благотворительный фонд, осуществляющий свою  </a:t>
            </a:r>
            <a:r>
              <a:rPr lang="ru-RU" sz="2700" b="1" dirty="0">
                <a:solidFill>
                  <a:srgbClr val="00B050"/>
                </a:solidFill>
              </a:rPr>
              <a:t>деятельность за счет добровольных </a:t>
            </a:r>
            <a:r>
              <a:rPr lang="ru-RU" sz="2700" b="1" dirty="0">
                <a:solidFill>
                  <a:srgbClr val="00B050"/>
                </a:solidFill>
                <a:effectLst/>
              </a:rPr>
              <a:t>пожертвований юридических и физических лиц.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5061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214625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Леонид Рошаль</a:t>
            </a:r>
            <a:r>
              <a:rPr lang="ru-RU" sz="4400" b="1" dirty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Международного благотворительного общественного  фонда помощи детям при катастрофах и войнах.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9" y="2564904"/>
            <a:ext cx="48965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Учредителями Фонда </a:t>
            </a:r>
            <a:r>
              <a:rPr lang="ru-RU" sz="32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«Подари жизнь» являются </a:t>
            </a:r>
            <a:r>
              <a:rPr lang="ru-RU" sz="32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актрисы </a:t>
            </a:r>
            <a:r>
              <a:rPr lang="ru-RU" sz="3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Дина Корзун и Чулпан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Хаматова</a:t>
            </a:r>
            <a:r>
              <a:rPr lang="ru-RU" sz="32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8153"/>
            <a:ext cx="7344816" cy="48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49080"/>
            <a:ext cx="8784976" cy="2160240"/>
          </a:xfrm>
        </p:spPr>
        <p:txBody>
          <a:bodyPr>
            <a:normAutofit fontScale="85000" lnSpcReduction="10000"/>
          </a:bodyPr>
          <a:lstStyle/>
          <a:p>
            <a:pPr marL="82296" lvl="0" indent="0" algn="just">
              <a:buClr>
                <a:srgbClr val="3891A7"/>
              </a:buClr>
              <a:buNone/>
            </a:pPr>
            <a:r>
              <a:rPr lang="ru-RU" sz="33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Основные  задачи фонда - сбор средств на лечение и реабилитацию детей с онкологическими и гематологическими заболеваниями, привлечение общественного внимания к проблемам этих детей, социальной и психологической </a:t>
            </a:r>
            <a:r>
              <a:rPr lang="ru-RU" sz="33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помощи.</a:t>
            </a:r>
            <a:r>
              <a:rPr lang="ru-RU" sz="33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  </a:t>
            </a:r>
            <a:endParaRPr lang="ru-RU" sz="3300" b="1" dirty="0">
              <a:solidFill>
                <a:srgbClr val="00B05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979693" cy="34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00B050"/>
                </a:solidFill>
              </a:rPr>
              <a:t>Благотворительный фонд </a:t>
            </a:r>
            <a:r>
              <a:rPr lang="ru-RU" sz="3100" b="1" dirty="0">
                <a:solidFill>
                  <a:srgbClr val="C00000"/>
                </a:solidFill>
              </a:rPr>
              <a:t>Константина Хабенского </a:t>
            </a:r>
            <a:r>
              <a:rPr lang="ru-RU" sz="3100" b="1" dirty="0" smtClean="0">
                <a:solidFill>
                  <a:srgbClr val="00B050"/>
                </a:solidFill>
              </a:rPr>
              <a:t>занимается </a:t>
            </a:r>
            <a:r>
              <a:rPr lang="ru-RU" sz="3100" b="1" dirty="0">
                <a:solidFill>
                  <a:srgbClr val="00B050"/>
                </a:solidFill>
              </a:rPr>
              <a:t>организацией помощи детям с онкологическими и другими тяжелыми заболеваниями головного мозга.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420888"/>
            <a:ext cx="61531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35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160" cy="194421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  <a:effectLst/>
              </a:rPr>
              <a:t>25 декабря в результате крушения самолета над Черным морем погибли 92 человека. Среди них —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руководитель БФ «Справедливая помощь» Елизавета Петровна Глинка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, больше известная просто как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доктор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Лиза.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/>
            </a:r>
            <a:br>
              <a:rPr lang="ru-RU" sz="2400" b="1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2168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effectLst/>
              </a:rPr>
              <a:t>«Моя задача — вывезти раненых и больных детей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, для того чтобы они получили квалифицированную бесплатную помощь, теплую одежду, еду и запас медикаментов. И мне все равно, как это будет </a:t>
            </a:r>
            <a:r>
              <a:rPr lang="ru-RU" sz="2400" b="1" dirty="0" smtClean="0">
                <a:solidFill>
                  <a:srgbClr val="00B050"/>
                </a:solidFill>
                <a:effectLst/>
              </a:rPr>
              <a:t>сделано…»</a:t>
            </a:r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924944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7368"/>
            <a:ext cx="7584302" cy="46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2296" lvl="0">
              <a:spcBef>
                <a:spcPts val="600"/>
              </a:spcBef>
            </a:pPr>
            <a:r>
              <a:rPr lang="ru-RU" sz="3200" b="1" dirty="0" smtClean="0">
                <a:solidFill>
                  <a:srgbClr val="00B050"/>
                </a:solidFill>
                <a:effectLst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r>
              <a:rPr lang="ru-RU" sz="3200" b="1" dirty="0">
                <a:solidFill>
                  <a:srgbClr val="00B050"/>
                </a:solidFill>
                <a:effectLst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B050"/>
                </a:solidFill>
                <a:effectLst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B050"/>
                </a:solidFill>
                <a:effectLst/>
                <a:ea typeface="+mn-ea"/>
                <a:cs typeface="+mn-cs"/>
              </a:rPr>
              <a:t>В </a:t>
            </a:r>
            <a:r>
              <a:rPr lang="ru-RU" sz="3200" b="1" dirty="0">
                <a:solidFill>
                  <a:srgbClr val="00B050"/>
                </a:solidFill>
                <a:effectLst/>
                <a:ea typeface="+mn-ea"/>
                <a:cs typeface="+mn-cs"/>
              </a:rPr>
              <a:t>декабре 2016 года </a:t>
            </a:r>
            <a:r>
              <a:rPr lang="ru-RU" sz="3200" b="1" dirty="0">
                <a:solidFill>
                  <a:srgbClr val="C00000"/>
                </a:solidFill>
                <a:effectLst/>
                <a:ea typeface="+mn-ea"/>
                <a:cs typeface="+mn-cs"/>
              </a:rPr>
              <a:t>Елизавета Глинка </a:t>
            </a:r>
            <a:r>
              <a:rPr lang="ru-RU" sz="3200" b="1" dirty="0">
                <a:solidFill>
                  <a:srgbClr val="00B050"/>
                </a:solidFill>
                <a:effectLst/>
                <a:ea typeface="+mn-ea"/>
                <a:cs typeface="+mn-cs"/>
              </a:rPr>
              <a:t>стала первым лауреатом Государственной премии РФ за достижения в правозащитной деятельности.</a:t>
            </a:r>
            <a:br>
              <a:rPr lang="ru-RU" sz="3200" b="1" dirty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32856"/>
            <a:ext cx="4073656" cy="41764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705678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я\Desktop\урок открытый\картинки для урока\урок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645024"/>
            <a:ext cx="3208400" cy="29450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31" y="1937434"/>
            <a:ext cx="3934544" cy="268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70" y="1503145"/>
            <a:ext cx="1755905" cy="19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43450"/>
            <a:ext cx="3143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76" y="75431"/>
            <a:ext cx="3333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079"/>
            <a:ext cx="3178310" cy="29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90" y="4241913"/>
            <a:ext cx="544232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51" y="640484"/>
            <a:ext cx="2381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8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05094"/>
            <a:ext cx="40446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Князь Ярослав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88903"/>
            <a:ext cx="3249546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1388903"/>
            <a:ext cx="4104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личные средства он основал училище для сирот, в котором обучались и проживали 300 воспитанников. При Ярославе получило распространение бесплатное оказание медицинской помощи при монастырях.</a:t>
            </a:r>
            <a:endParaRPr lang="ru-RU" sz="2400" b="1" dirty="0">
              <a:ln w="11430"/>
              <a:gradFill>
                <a:gsLst>
                  <a:gs pos="0">
                    <a:srgbClr val="475A8D">
                      <a:tint val="90000"/>
                      <a:satMod val="120000"/>
                    </a:srgbClr>
                  </a:gs>
                  <a:gs pos="25000">
                    <a:srgbClr val="475A8D">
                      <a:tint val="93000"/>
                      <a:satMod val="120000"/>
                    </a:srgbClr>
                  </a:gs>
                  <a:gs pos="50000">
                    <a:srgbClr val="475A8D">
                      <a:shade val="89000"/>
                      <a:satMod val="110000"/>
                    </a:srgbClr>
                  </a:gs>
                  <a:gs pos="75000">
                    <a:srgbClr val="475A8D">
                      <a:tint val="93000"/>
                      <a:satMod val="120000"/>
                    </a:srgbClr>
                  </a:gs>
                  <a:gs pos="100000">
                    <a:srgbClr val="475A8D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9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312368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83768" y="260648"/>
            <a:ext cx="4498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988840"/>
            <a:ext cx="44644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 в Киеве церковь Пресвятой Богородицы, где из средств казны кормили нищих, сирот и вдов. </a:t>
            </a:r>
            <a:endParaRPr lang="ru-RU" sz="3200" b="1" dirty="0">
              <a:ln w="11430"/>
              <a:gradFill>
                <a:gsLst>
                  <a:gs pos="0">
                    <a:srgbClr val="475A8D">
                      <a:tint val="90000"/>
                      <a:satMod val="120000"/>
                    </a:srgbClr>
                  </a:gs>
                  <a:gs pos="25000">
                    <a:srgbClr val="475A8D">
                      <a:tint val="93000"/>
                      <a:satMod val="120000"/>
                    </a:srgbClr>
                  </a:gs>
                  <a:gs pos="50000">
                    <a:srgbClr val="475A8D">
                      <a:shade val="89000"/>
                      <a:satMod val="110000"/>
                    </a:srgbClr>
                  </a:gs>
                  <a:gs pos="75000">
                    <a:srgbClr val="475A8D">
                      <a:tint val="93000"/>
                      <a:satMod val="120000"/>
                    </a:srgbClr>
                  </a:gs>
                  <a:gs pos="100000">
                    <a:srgbClr val="475A8D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5362" y="116632"/>
            <a:ext cx="5309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Сёстры милосердия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55" y="1412776"/>
            <a:ext cx="3494592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2516"/>
            <a:ext cx="3384376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268759"/>
            <a:ext cx="46805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Движению сестер милосердия – 150 лет. Медицинские сестры, а чаще просто «сестрички». Сколько людей на протяжении веков были обязаны им жизнью!</a:t>
            </a:r>
            <a:endParaRPr lang="ru-RU" sz="2400" b="1" dirty="0">
              <a:ln w="11430"/>
              <a:gradFill>
                <a:gsLst>
                  <a:gs pos="0">
                    <a:srgbClr val="475A8D">
                      <a:tint val="90000"/>
                      <a:satMod val="120000"/>
                    </a:srgbClr>
                  </a:gs>
                  <a:gs pos="25000">
                    <a:srgbClr val="475A8D">
                      <a:tint val="93000"/>
                      <a:satMod val="120000"/>
                    </a:srgbClr>
                  </a:gs>
                  <a:gs pos="50000">
                    <a:srgbClr val="475A8D">
                      <a:shade val="89000"/>
                      <a:satMod val="110000"/>
                    </a:srgbClr>
                  </a:gs>
                  <a:gs pos="75000">
                    <a:srgbClr val="475A8D">
                      <a:tint val="93000"/>
                      <a:satMod val="120000"/>
                    </a:srgbClr>
                  </a:gs>
                  <a:gs pos="100000">
                    <a:srgbClr val="475A8D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013176"/>
            <a:ext cx="44644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475A8D">
                        <a:tint val="90000"/>
                        <a:satMod val="120000"/>
                      </a:srgbClr>
                    </a:gs>
                    <a:gs pos="25000">
                      <a:srgbClr val="475A8D">
                        <a:tint val="93000"/>
                        <a:satMod val="120000"/>
                      </a:srgbClr>
                    </a:gs>
                    <a:gs pos="50000">
                      <a:srgbClr val="475A8D">
                        <a:shade val="89000"/>
                        <a:satMod val="110000"/>
                      </a:srgbClr>
                    </a:gs>
                    <a:gs pos="75000">
                      <a:srgbClr val="475A8D">
                        <a:tint val="93000"/>
                        <a:satMod val="120000"/>
                      </a:srgbClr>
                    </a:gs>
                    <a:gs pos="100000">
                      <a:srgbClr val="475A8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милосердия – это профессиональный медик, но плюс особые душевные и духовные качества.</a:t>
            </a:r>
            <a:endParaRPr lang="ru-RU" sz="2400" b="1" dirty="0">
              <a:ln w="11430"/>
              <a:gradFill>
                <a:gsLst>
                  <a:gs pos="0">
                    <a:srgbClr val="475A8D">
                      <a:tint val="90000"/>
                      <a:satMod val="120000"/>
                    </a:srgbClr>
                  </a:gs>
                  <a:gs pos="25000">
                    <a:srgbClr val="475A8D">
                      <a:tint val="93000"/>
                      <a:satMod val="120000"/>
                    </a:srgbClr>
                  </a:gs>
                  <a:gs pos="50000">
                    <a:srgbClr val="475A8D">
                      <a:shade val="89000"/>
                      <a:satMod val="110000"/>
                    </a:srgbClr>
                  </a:gs>
                  <a:gs pos="75000">
                    <a:srgbClr val="475A8D">
                      <a:tint val="93000"/>
                      <a:satMod val="120000"/>
                    </a:srgbClr>
                  </a:gs>
                  <a:gs pos="100000">
                    <a:srgbClr val="475A8D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18002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Николай Иванович Пирогов </a:t>
            </a:r>
            <a:r>
              <a:rPr lang="ru-RU" sz="2800" b="1" dirty="0">
                <a:solidFill>
                  <a:srgbClr val="00B050"/>
                </a:solidFill>
              </a:rPr>
              <a:t>— </a:t>
            </a:r>
            <a:r>
              <a:rPr lang="ru-RU" sz="2800" b="1" dirty="0" smtClean="0">
                <a:solidFill>
                  <a:srgbClr val="00B050"/>
                </a:solidFill>
              </a:rPr>
              <a:t>замечательный   русский врач </a:t>
            </a:r>
            <a:r>
              <a:rPr lang="ru-RU" sz="2800" b="1" dirty="0">
                <a:solidFill>
                  <a:srgbClr val="00B050"/>
                </a:solidFill>
              </a:rPr>
              <a:t>и </a:t>
            </a:r>
            <a:r>
              <a:rPr lang="ru-RU" sz="2800" b="1" dirty="0" smtClean="0">
                <a:solidFill>
                  <a:srgbClr val="00B050"/>
                </a:solidFill>
              </a:rPr>
              <a:t>ученый, крупнейший хирург </a:t>
            </a:r>
            <a:r>
              <a:rPr lang="ru-RU" sz="2800" b="1" dirty="0">
                <a:solidFill>
                  <a:srgbClr val="00B050"/>
                </a:solidFill>
              </a:rPr>
              <a:t>своего времени, </a:t>
            </a:r>
            <a:r>
              <a:rPr lang="ru-RU" sz="2800" b="1" dirty="0" smtClean="0">
                <a:solidFill>
                  <a:srgbClr val="00B050"/>
                </a:solidFill>
              </a:rPr>
              <a:t>анатом, основоположник </a:t>
            </a:r>
            <a:r>
              <a:rPr lang="ru-RU" sz="2800" b="1" dirty="0">
                <a:solidFill>
                  <a:srgbClr val="00B050"/>
                </a:solidFill>
              </a:rPr>
              <a:t>военно-полевой хирургии, </a:t>
            </a:r>
            <a:r>
              <a:rPr lang="ru-RU" sz="2800" b="1" dirty="0" smtClean="0">
                <a:solidFill>
                  <a:srgbClr val="00B050"/>
                </a:solidFill>
              </a:rPr>
              <a:t>педагог </a:t>
            </a:r>
            <a:r>
              <a:rPr lang="ru-RU" sz="2800" b="1" dirty="0">
                <a:solidFill>
                  <a:srgbClr val="00B050"/>
                </a:solidFill>
              </a:rPr>
              <a:t>и </a:t>
            </a:r>
            <a:r>
              <a:rPr lang="ru-RU" sz="2800" b="1" dirty="0" smtClean="0">
                <a:solidFill>
                  <a:srgbClr val="00B050"/>
                </a:solidFill>
              </a:rPr>
              <a:t>общественный   деятель.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623751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116632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Императрица Александра Фёдоровна и четыре Великие Княжны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8" y="2276872"/>
            <a:ext cx="3658736" cy="4149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1" y="2636913"/>
            <a:ext cx="432048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первой Мировой Войны, стали сёстрами милосердия, а Зимний дворец превратился в госпиталь.  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Мать </a:t>
            </a:r>
            <a:r>
              <a:rPr lang="ru-RU" sz="2800" b="1" dirty="0">
                <a:solidFill>
                  <a:srgbClr val="C00000"/>
                </a:solidFill>
              </a:rPr>
              <a:t>Тереза </a:t>
            </a:r>
            <a:r>
              <a:rPr lang="ru-RU" sz="2800" b="1" dirty="0">
                <a:solidFill>
                  <a:srgbClr val="00B050"/>
                </a:solidFill>
              </a:rPr>
              <a:t>– один из наиболее известных церковных деятелей XX века. Ее имя давно стало символом добра и помощи ближнему.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7852"/>
            <a:ext cx="7122368" cy="49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00B050"/>
                </a:solidFill>
              </a:rPr>
              <a:t>Гуманитарная организация  </a:t>
            </a:r>
            <a:r>
              <a:rPr lang="ru-RU" sz="3100" b="1" dirty="0" smtClean="0">
                <a:solidFill>
                  <a:srgbClr val="C00000"/>
                </a:solidFill>
              </a:rPr>
              <a:t>«Российский Красный Крест»  </a:t>
            </a:r>
            <a:r>
              <a:rPr lang="ru-RU" sz="3100" b="1" dirty="0" smtClean="0">
                <a:solidFill>
                  <a:srgbClr val="00B050"/>
                </a:solidFill>
              </a:rPr>
              <a:t>предоставляет </a:t>
            </a:r>
            <a:r>
              <a:rPr lang="ru-RU" sz="3100" b="1" dirty="0">
                <a:solidFill>
                  <a:srgbClr val="00B050"/>
                </a:solidFill>
              </a:rPr>
              <a:t>защиту и оказывает помощь </a:t>
            </a:r>
            <a:r>
              <a:rPr lang="ru-RU" sz="3100" b="1" dirty="0" smtClean="0">
                <a:solidFill>
                  <a:srgbClr val="00B050"/>
                </a:solidFill>
              </a:rPr>
              <a:t> пострадавшим 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3100" b="1" dirty="0">
                <a:solidFill>
                  <a:srgbClr val="00B050"/>
                </a:solidFill>
              </a:rPr>
              <a:t>вооружённых конфликтах и внутренних </a:t>
            </a:r>
            <a:r>
              <a:rPr lang="ru-RU" sz="3100" b="1" dirty="0" smtClean="0">
                <a:solidFill>
                  <a:srgbClr val="00B050"/>
                </a:solidFill>
              </a:rPr>
              <a:t>беспорядках.</a:t>
            </a:r>
            <a:endParaRPr lang="ru-RU" sz="31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916832"/>
            <a:ext cx="8229600" cy="4021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285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276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Иванович Пирогов — замечательный   русский врач и ученый, крупнейший хирург своего времени, анатом, основоположник военно-полевой хирургии, педагог и общественный   деятель.</vt:lpstr>
      <vt:lpstr>Презентация PowerPoint</vt:lpstr>
      <vt:lpstr>Мать Тереза – один из наиболее известных церковных деятелей XX века. Ее имя давно стало символом добра и помощи ближнему. </vt:lpstr>
      <vt:lpstr>Гуманитарная организация  «Российский Красный Крест»  предоставляет защиту и оказывает помощь  пострадавшим в вооружённых конфликтах и внутренних беспорядках.</vt:lpstr>
      <vt:lpstr> В 1999 году по инициативе В.В.Путина был создан Благотворительный фонд, осуществляющий свою  деятельность за счет добровольных пожертвований юридических и физических лиц.</vt:lpstr>
      <vt:lpstr>Доктор Леонид Рошаль Президент Международного благотворительного общественного  фонда помощи детям при катастрофах и войнах.</vt:lpstr>
      <vt:lpstr>Учредителями Фонда «Подари жизнь» являются актрисы Дина Корзун и Чулпан Хаматова.</vt:lpstr>
      <vt:lpstr>Презентация PowerPoint</vt:lpstr>
      <vt:lpstr> Благотворительный фонд Константина Хабенского занимается организацией помощи детям с онкологическими и другими тяжелыми заболеваниями головного мозга. </vt:lpstr>
      <vt:lpstr>25 декабря в результате крушения самолета над Черным морем погибли 92 человека. Среди них — руководитель БФ «Справедливая помощь» Елизавета Петровна Глинка, больше известная просто как доктор Лиза. </vt:lpstr>
      <vt:lpstr>«Моя задача — вывезти раненых и больных детей, для того чтобы они получили квалифицированную бесплатную помощь, теплую одежду, еду и запас медикаментов. И мне все равно, как это будет сделано…»</vt:lpstr>
      <vt:lpstr>   В декабре 2016 года Елизавета Глинка стала первым лауреатом Государственной премии РФ за достижения в правозащитной деятельности.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Кельм</cp:lastModifiedBy>
  <cp:revision>25</cp:revision>
  <dcterms:created xsi:type="dcterms:W3CDTF">2017-01-29T04:49:25Z</dcterms:created>
  <dcterms:modified xsi:type="dcterms:W3CDTF">2017-02-05T06:30:19Z</dcterms:modified>
</cp:coreProperties>
</file>