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80" r:id="rId3"/>
    <p:sldId id="291" r:id="rId4"/>
    <p:sldId id="290" r:id="rId5"/>
    <p:sldId id="293" r:id="rId6"/>
    <p:sldId id="294" r:id="rId7"/>
    <p:sldId id="295" r:id="rId8"/>
    <p:sldId id="296" r:id="rId9"/>
    <p:sldId id="297" r:id="rId10"/>
    <p:sldId id="300" r:id="rId11"/>
    <p:sldId id="301" r:id="rId12"/>
    <p:sldId id="299" r:id="rId13"/>
    <p:sldId id="298" r:id="rId14"/>
    <p:sldId id="302" r:id="rId15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2C9D51E6-C50F-411C-A726-6AA0EEB00B1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F5D93089-BA62-436A-AB7C-9F7C5A42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93089-BA62-436A-AB7C-9F7C5A42549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BEC7-9D42-48AF-9D28-B01FD922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8C37-65F5-44EE-BDBB-6D8400C2F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718B-ABF9-49AC-B7CC-CAF56AF1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27ED-49DD-43A1-81BF-B60F738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6CB-93E4-4E5D-B21C-67B239D4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6CF-74C8-4585-81A1-BFAF9425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2115-DF2A-416B-B8A6-09A7EC8C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07BA-6DB5-43B2-AB9C-3260629A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B2B-353D-4EED-A845-9F9B7ABE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5FC-F09B-44AF-A46E-48B2A3D3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EAC-8AFE-4991-927F-412D99C3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latin typeface="Arial Black" pitchFamily="34" charset="0"/>
              </a:defRPr>
            </a:lvl1pPr>
          </a:lstStyle>
          <a:p>
            <a:pPr>
              <a:defRPr/>
            </a:pPr>
            <a:fld id="{1B19AB9B-3FB6-4EA8-A06C-CAEDFB60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4498" y="2132856"/>
            <a:ext cx="6019800" cy="2209800"/>
          </a:xfrm>
        </p:spPr>
        <p:txBody>
          <a:bodyPr/>
          <a:lstStyle/>
          <a:p>
            <a:r>
              <a:rPr lang="ru-RU" sz="3600" dirty="0">
                <a:latin typeface="Corbel" panose="020B0503020204020204" pitchFamily="34" charset="0"/>
              </a:rPr>
              <a:t>Применение технологии проблемного обучения на уроках физики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5700" y="5085184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0" u="none" dirty="0">
                <a:solidFill>
                  <a:srgbClr val="333333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Разработала   Давыдова Л.Г.,</a:t>
            </a:r>
            <a:endParaRPr lang="ru-RU" sz="20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0" u="none" dirty="0">
                <a:solidFill>
                  <a:srgbClr val="333333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</a:t>
            </a:r>
            <a:endParaRPr lang="ru-RU" sz="20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02" y="18473"/>
            <a:ext cx="7848872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МИНИСТЕРСТВО ПРОФЕССИОНАЛЬНОГО ОБРАЗОВАНИЯ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И ЗАНЯТОСТИ НАСЕЛЕНИЯ ПРИМОРСКОГО КРАЯ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КРАЕВОЕ ГОСУДАРСТВЕННОЕ АВТОНОМНОЕ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ПРОФЕССИОНАЛЬНОЕ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«ДАЛЬНЕВОСТОЧНЫЙ ТЕХНИЧЕСКИЙ КОЛЛЕДЖ»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(КГА ПОУ «ДВТК»)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88640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7667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185" y="1160854"/>
            <a:ext cx="5707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В ходе физического эксперимента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662223"/>
            <a:ext cx="877968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Положить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карандаш на наклонно размещенную книгу: сначала вдоль книги, а затем поперек нее. Объяснить, в каком случае имеет место трение качения, а в каком — трение скольжения или трение покоя. Какая сила трения наибольшая? Наименьшая?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56992"/>
            <a:ext cx="2448272" cy="27217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946706" y="4149253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2.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Объяснить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факт исчезновения куска сахара в стакане с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чаем.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720182"/>
            <a:ext cx="2592288" cy="27949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857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88640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7667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078027"/>
            <a:ext cx="603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При выполнении домашних заданий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5596" y="1607752"/>
            <a:ext cx="7488832" cy="273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-Исследовательские;                                                                          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-Задания, в которых требуется обнаружить и устранить физическую ошибку;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-Задания на проектирование физических опытов;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-Задание на составление условий новых задач или изменение содержания задач, предложенных в учебнике.</a:t>
            </a:r>
            <a:endParaRPr lang="ru-RU" sz="24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31" y="4253442"/>
            <a:ext cx="2850653" cy="20598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68648" y="6221342"/>
            <a:ext cx="3016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Что такое голограмма?</a:t>
            </a: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245" y="3926461"/>
            <a:ext cx="2446292" cy="22241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84143" y="6045910"/>
            <a:ext cx="446449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Опустить карандаш в стакан с чистой водой. Что мы наблюдаем? 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60648"/>
            <a:ext cx="9135476" cy="113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366" y="1396143"/>
            <a:ext cx="543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Методы </a:t>
            </a:r>
            <a:r>
              <a:rPr lang="ru-RU" sz="2800" i="0" u="none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проблемного обучения: </a:t>
            </a:r>
            <a:endParaRPr lang="ru-RU" sz="2800" i="0" u="none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867524"/>
            <a:ext cx="792549" cy="102421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67544" y="2852936"/>
            <a:ext cx="2232248" cy="12623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изложение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509120"/>
            <a:ext cx="2304256" cy="1490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частично-поисковый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17605"/>
            <a:ext cx="3042262" cy="1386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исследовательский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5739" y="2742687"/>
            <a:ext cx="2592288" cy="12209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творческий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129841" flipH="1">
            <a:off x="1714988" y="1976410"/>
            <a:ext cx="432048" cy="86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619186">
            <a:off x="3059832" y="1945679"/>
            <a:ext cx="334648" cy="2347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1160110">
            <a:off x="4552274" y="1940316"/>
            <a:ext cx="432048" cy="257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535136">
            <a:off x="5765196" y="1934684"/>
            <a:ext cx="387824" cy="725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16592"/>
            <a:ext cx="9135476" cy="1131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67511"/>
            <a:ext cx="792549" cy="1024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577500"/>
            <a:ext cx="84253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20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  <a:endParaRPr lang="ru-RU" sz="2000" i="0" u="none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-мотивирует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задумываться, искать выход из проблемной ситуации, действовать самостоятельно при поиске нестандартного решения;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самостоятельном решении проблем знания и умения усваиваются и упрочняются лучше, чем при традиционном обучении;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наблюдения, обобщения, исследовательской работы;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-студенты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быстрее осмысливают изучаемые явления и обосновывают ответы, сами выдвигают и доказывают гипотезы.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Недостатки:</a:t>
            </a:r>
            <a:endParaRPr lang="ru-RU" sz="2000" i="0" u="none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каждой теме занятия легко сформулировать проблему;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любого учебного материала можно смоделировать проблему;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такого занятия требует много времени преподавателя.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88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16592"/>
            <a:ext cx="9135476" cy="1131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67511"/>
            <a:ext cx="792549" cy="1024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306896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0" u="none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491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680" y="2924944"/>
            <a:ext cx="7488832" cy="504825"/>
          </a:xfrm>
        </p:spPr>
        <p:txBody>
          <a:bodyPr/>
          <a:lstStyle/>
          <a:p>
            <a:r>
              <a:rPr 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проблемного обучения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система обучения, основанная на получении новых знаний обучающимися посредством разрешения проблемных ситуаций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практического, так и теоретического характера.</a:t>
            </a:r>
            <a:r>
              <a:rPr lang="ru-RU" alt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alt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n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415" y="3761656"/>
            <a:ext cx="5112568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45" y="297028"/>
            <a:ext cx="9138696" cy="1133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864005"/>
            <a:ext cx="792088" cy="102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5644" y="1100490"/>
            <a:ext cx="5184576" cy="54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400" i="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проблемной ситуации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4877"/>
            <a:ext cx="7344816" cy="738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Индивидуальное или групповое решение 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0220" y="2118079"/>
            <a:ext cx="3729971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проблемы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0853" y="4590288"/>
            <a:ext cx="5029419" cy="666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полученных решений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0853" y="5800656"/>
            <a:ext cx="5029419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применение </a:t>
            </a: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вновь    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приобретённых знаний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3916" y="1699590"/>
            <a:ext cx="288032" cy="409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31085" y="2872967"/>
            <a:ext cx="286925" cy="429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035713" y="4121703"/>
            <a:ext cx="325445" cy="46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74546" y="5342483"/>
            <a:ext cx="325445" cy="399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96752"/>
            <a:ext cx="2043923" cy="17978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" y="281605"/>
            <a:ext cx="9138696" cy="7052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194" y="1699590"/>
            <a:ext cx="79254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00" y="1413633"/>
            <a:ext cx="62242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0" u="none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Средства </a:t>
            </a:r>
            <a:r>
              <a:rPr lang="ru-RU" sz="2800" i="0" u="none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проблемного обучения </a:t>
            </a:r>
            <a:endParaRPr lang="ru-RU" sz="2800" i="0" u="non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137543"/>
            <a:ext cx="1800200" cy="15317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3528" y="3060350"/>
            <a:ext cx="2682489" cy="199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6487" y="3284984"/>
            <a:ext cx="2648826" cy="2111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задача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69608" y="2939244"/>
            <a:ext cx="269488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ситуация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813996">
            <a:off x="1823001" y="2048132"/>
            <a:ext cx="544395" cy="916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69181" y="2170208"/>
            <a:ext cx="504056" cy="965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094047">
            <a:off x="6872568" y="2050285"/>
            <a:ext cx="550305" cy="96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" y="273359"/>
            <a:ext cx="9113060" cy="11339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783987"/>
            <a:ext cx="792088" cy="10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0362" y="1259753"/>
            <a:ext cx="438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неожиданности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1" y="229618"/>
            <a:ext cx="9100369" cy="1133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7" y="1728061"/>
            <a:ext cx="746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 Может ли кипеть вода при комнатной температуре?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894213"/>
            <a:ext cx="792088" cy="1025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562" y="3201754"/>
            <a:ext cx="407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</a:t>
            </a:r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конфликта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29818" y="231605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- Как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объяснить возникновение огней святого </a:t>
            </a:r>
            <a:r>
              <a:rPr lang="ru-RU" sz="2400" i="0" u="none" dirty="0" err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Эльма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на кораблях?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66" y="2147462"/>
            <a:ext cx="2890677" cy="2051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516" y="4487699"/>
            <a:ext cx="1573359" cy="1901868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454" y="4553257"/>
            <a:ext cx="1441107" cy="1801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581128"/>
            <a:ext cx="1494517" cy="1746022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192" y="4557551"/>
            <a:ext cx="1426419" cy="179747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-1197936" y="3841264"/>
            <a:ext cx="551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</a:rPr>
              <a:t>      Близкодействие </a:t>
            </a:r>
            <a:r>
              <a:rPr lang="ru-RU" sz="2400" i="0" u="none" dirty="0">
                <a:latin typeface="Corbel" panose="020B0503020204020204" pitchFamily="34" charset="0"/>
              </a:rPr>
              <a:t>и действие </a:t>
            </a:r>
            <a:r>
              <a:rPr lang="ru-RU" sz="2400" i="0" u="none" dirty="0" smtClean="0">
                <a:latin typeface="Corbel" panose="020B0503020204020204" pitchFamily="34" charset="0"/>
              </a:rPr>
              <a:t>на    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0666" y="6064253"/>
            <a:ext cx="1685594" cy="65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И.Ньютон</a:t>
            </a:r>
            <a:endParaRPr lang="ru-RU" sz="1600" u="none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0206" y="6406694"/>
            <a:ext cx="1577420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i="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Х.Гюйгенс</a:t>
            </a:r>
            <a:endParaRPr lang="ru-RU" sz="16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92447" y="6382892"/>
            <a:ext cx="1740990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i="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Д.Максвелл</a:t>
            </a:r>
            <a:endParaRPr lang="ru-RU" sz="16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41150" y="3824137"/>
            <a:ext cx="1844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0" u="none" dirty="0">
                <a:latin typeface="Corbel" panose="020B0503020204020204" pitchFamily="34" charset="0"/>
              </a:rPr>
              <a:t>расстоянии.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62720" y="6397421"/>
            <a:ext cx="165618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40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А.Энштейн</a:t>
            </a:r>
            <a:endParaRPr lang="ru-RU" sz="140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06788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8" y="728593"/>
            <a:ext cx="792088" cy="1025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172" y="1123088"/>
            <a:ext cx="397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предвидения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2098" y="3060235"/>
            <a:ext cx="422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опровержения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25" y="1674737"/>
            <a:ext cx="825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 Можно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ли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вызвать электрический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ток в проводнике с помощью магнитного поля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2846" y="3901844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-Почему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</a:rPr>
              <a:t>сейчас не рассматриваются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 определённые проекты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</a:rPr>
              <a:t>вечных двигателей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?</a:t>
            </a:r>
            <a:endParaRPr lang="ru-RU" sz="2400" u="none" dirty="0"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656609" y="4822861"/>
            <a:ext cx="8647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-Почему не возможны движения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со скоростью, превышающей скорость света в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вакууме 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23" y="2133669"/>
            <a:ext cx="3193885" cy="1732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2" y="4762848"/>
            <a:ext cx="1931498" cy="1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0221"/>
          <a:stretch/>
        </p:blipFill>
        <p:spPr>
          <a:xfrm>
            <a:off x="8524" y="152791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90575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1857" y="894995"/>
            <a:ext cx="434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несоответствия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599301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неопределенности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35" y="431515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Внутри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ядра атома находятся частицы дух видов: положительные протоны и нейтральные нейтроны. </a:t>
            </a: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По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законам электростатики </a:t>
            </a:r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атомное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ядро </a:t>
            </a:r>
            <a:endParaRPr lang="ru-RU" sz="2400" i="0" u="none" dirty="0" smtClean="0">
              <a:solidFill>
                <a:srgbClr val="212529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может существовать. Но оно существует! </a:t>
            </a:r>
            <a:endParaRPr lang="ru-RU" sz="2400" i="0" u="none" dirty="0" smtClean="0">
              <a:solidFill>
                <a:srgbClr val="212529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Что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же позволяет </a:t>
            </a:r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частицам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 разлетаться?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73" y="4348706"/>
            <a:ext cx="1382199" cy="19381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4268" y="163571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-Почему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сила тока в цепи уменьшается при неизменном напряжении на концах потребителя? Чем вызывается повышение сопротивление проводника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ведь длина и площадь поперечного сечения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проводника</a:t>
            </a:r>
          </a:p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остались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неизменными?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48920" t="20319" r="3561" b="8097"/>
          <a:stretch/>
        </p:blipFill>
        <p:spPr>
          <a:xfrm>
            <a:off x="118598" y="2852936"/>
            <a:ext cx="2581193" cy="14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" y="269735"/>
            <a:ext cx="9138696" cy="1133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83671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9213" y="140225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>
                <a:latin typeface="Corbel" panose="020B0503020204020204" pitchFamily="34" charset="0"/>
                <a:ea typeface="Calibri" panose="020F0502020204030204" pitchFamily="34" charset="0"/>
              </a:rPr>
              <a:t>Изучение нового </a:t>
            </a:r>
            <a:r>
              <a:rPr lang="ru-RU" sz="2400" i="0" dirty="0" smtClean="0">
                <a:latin typeface="Corbel" panose="020B0503020204020204" pitchFamily="34" charset="0"/>
                <a:ea typeface="Calibri" panose="020F0502020204030204" pitchFamily="34" charset="0"/>
              </a:rPr>
              <a:t>материала </a:t>
            </a:r>
            <a:endParaRPr lang="ru-RU" sz="2400" i="0" dirty="0"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852936"/>
            <a:ext cx="3721964" cy="31448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1877249"/>
            <a:ext cx="327096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-Какого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цвета Солнце?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916756"/>
            <a:ext cx="49685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-Почему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мыльные пузыри имеют </a:t>
            </a:r>
            <a:endParaRPr lang="ru-RU" sz="2400" i="0" u="none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радужную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окраску?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364632"/>
            <a:ext cx="3960440" cy="25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08995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13" y="622893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240075"/>
            <a:ext cx="524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При решении физических задач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865" y="1820030"/>
            <a:ext cx="734481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-Задание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заведомо допущенной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ошибкой;</a:t>
            </a:r>
            <a:endParaRPr lang="ru-RU" sz="24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713" y="3017162"/>
            <a:ext cx="78488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где полученные знания надо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новой ситуации.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2340" y="2281751"/>
            <a:ext cx="6868868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-Готовые решения задачи, среди которых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надо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правильное;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65365" y="4002326"/>
            <a:ext cx="93610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Найти длину провода, который пошел на изготовление данного резистора (провод </a:t>
            </a:r>
            <a:r>
              <a:rPr lang="ru-RU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нихромовый</a:t>
            </a:r>
            <a:r>
              <a:rPr lang="ru-RU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156" y="3514820"/>
            <a:ext cx="26949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24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задач: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4" y="4624321"/>
            <a:ext cx="2806392" cy="17206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5125" y="5016768"/>
            <a:ext cx="56697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будем наблюдать, если на пути лучей, вышедших </a:t>
            </a:r>
          </a:p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линзы, поместить кольца Ньютона? </a:t>
            </a:r>
          </a:p>
        </p:txBody>
      </p:sp>
    </p:spTree>
    <p:extLst>
      <p:ext uri="{BB962C8B-B14F-4D97-AF65-F5344CB8AC3E}">
        <p14:creationId xmlns:p14="http://schemas.microsoft.com/office/powerpoint/2010/main" val="26586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1810</TotalTime>
  <Words>519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Batang</vt:lpstr>
      <vt:lpstr>Calibri</vt:lpstr>
      <vt:lpstr>Corbel</vt:lpstr>
      <vt:lpstr>Times New Roman</vt:lpstr>
      <vt:lpstr>Wingdings</vt:lpstr>
      <vt:lpstr>Пиксел</vt:lpstr>
      <vt:lpstr>Применение технологии проблемного обучения на уроках физики</vt:lpstr>
      <vt:lpstr>Технология проблемного обучения  – это система обучения, основанная на получении новых знаний обучающимися посредством разрешения проблемных ситуаций как практического, так и теоретического характера.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</cp:lastModifiedBy>
  <cp:revision>135</cp:revision>
  <dcterms:created xsi:type="dcterms:W3CDTF">2012-01-27T16:14:24Z</dcterms:created>
  <dcterms:modified xsi:type="dcterms:W3CDTF">2024-02-26T23:45:08Z</dcterms:modified>
</cp:coreProperties>
</file>