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66" r:id="rId2"/>
    <p:sldId id="259" r:id="rId3"/>
    <p:sldId id="258" r:id="rId4"/>
    <p:sldId id="262" r:id="rId5"/>
    <p:sldId id="260" r:id="rId6"/>
    <p:sldId id="265" r:id="rId7"/>
    <p:sldId id="267" r:id="rId8"/>
    <p:sldId id="268" r:id="rId9"/>
    <p:sldId id="261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213EE5-80EB-4326-8720-64AC8500AE59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286D1D-325D-45EF-97AD-1488AF96CB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68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D1FAC-9E9E-408C-9B57-30841B2FE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A9A07F3-0F07-4F4F-B20D-ADE51BB5E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83BEDB-1406-43FA-9A58-A41002F0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74230E-3FA6-45B1-9227-92097FA15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D20A19-B21C-4049-BA8D-637AC12CB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56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4B928-1DDC-49DB-949C-EA054FBBB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277653-C9B8-41C4-8848-9D48BDA691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5B6B7F-8C0D-4B41-ABCC-397793D8B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0BE62E-A03B-4537-963E-D05157790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E0C5DC-5C78-4E01-A49A-A513C7AFB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186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CE11B3E-130B-457B-997E-E44AC1D4FD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1242775-BB25-4907-8A25-3FFB713BC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921835-556A-4C48-9E40-AD12C3A26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84138C-4CE9-4271-8712-ABA98A96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29B63F-BCDE-4F02-91F5-1EDEDC93A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869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9F141-D6FC-4B16-8DA8-F3ABBD533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08C253-0BCF-45C9-9113-D4AC03594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312F13-812B-499E-ACC1-E991B0430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F595C8-6430-4E83-AADF-568D5811A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9F5D27-8B8F-4E8E-8A4C-E030528C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54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F90473-CFF7-4F9E-974C-47BC6BFFE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412860-FD9A-47B1-A016-79C866D45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75F633-7DFF-4727-88A0-CA5CE04B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D6861E-42E4-4F4F-86FB-BB45A17BEC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C4F92D-239B-4059-B27C-D8AA15FF2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270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55BA4-464D-48F3-9875-AB1C060C6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F55458-55DA-4C43-91AF-76AF76BA7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AB11C8-8351-4F34-A3FE-805F2B579E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A4CEEB-3566-4A5B-979D-5EC59AD4C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56E9A7-331C-4E37-8347-999A32C0F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B508F5-E20D-46A3-A82E-BD55BC9B6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94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A9DF2B-4AB6-46CD-8A7C-A7F85D15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4128C6-908B-4C41-8C10-130EB98EF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B851D1-C50C-4D9D-8A4B-ADA4B063BA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6727460-150E-4DFB-9A98-85229A182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E73C06D-C01D-4768-9C72-41EB804247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19BFD77-CDA2-4017-B53E-892ED5E4A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C77866-5D29-4A21-BAFB-A25180758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F8C9AC5-F1BC-409F-8314-A70292AA1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59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68D6B8-7A5B-4525-A620-951DF23A5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818AC57-656B-4791-BA67-22062C3A1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782485F-0DDE-457F-BD65-D531A8F2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2B0A361-53A1-4457-831A-E5FC30AE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123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44F5A3B-5466-4482-BF07-ADB25B13C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19A3AC8-0FC6-4A24-9D67-9FBE8CA1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41AFB2A-FA67-4F01-AC7F-1754D5FB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76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F2073A-DA46-47A7-BDE9-9FE337108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6C42B-67BD-49E5-A2EE-43A4877F5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BD63A6-370E-4128-B55D-E6E8B021C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0CF3B8-EC2D-491F-9FAE-8AE22327B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7ABBAD5-BDEE-41AB-BE19-D5B04E83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CF82C5-01F1-4258-BD0A-D4083F839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9050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84DEE-5BD9-4CEA-B0E9-FE8EA9BB5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4AD61E8-D8C7-4E03-9833-CC964EDA31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5216DF-53AA-4422-BF75-1760B73C2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AA8C18-3ED9-448B-A112-1D884E988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D62F382-B814-4560-B3D0-4583C21B4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28D223-FA86-4671-9088-8CD4518D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16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6A4735-996C-465D-B26C-6FFC783E8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C0F45D-0E84-4F81-A6E0-D7D1AF61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247BE5-54AA-44EB-970A-E7606F34C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CAF04-D700-49ED-9110-2E98CF05FF1C}" type="datetimeFigureOut">
              <a:rPr lang="ru-RU" smtClean="0"/>
              <a:t>29.01.2018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46EE37-F9DF-4AE0-88CA-1518FFC97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37EA2-C9E9-41CB-9DF1-710EE95E56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B217E-DFF5-4DDB-A565-1A083A3A7C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95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книга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FC4006F7-D84B-436A-8BBF-079E2DD67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64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5C416231-602F-4CCD-B337-676109BFE4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" b="87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4322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C5E6CFF1-2F42-4E10-9A97-F116F46F53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C94462-551B-484C-A27F-EB05473384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182200-4859-4C8D-BCBB-55B245C28BA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46A4A-798F-40D6-9F1E-6B9AC9BE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000" b="1" dirty="0" smtClean="0">
                <a:solidFill>
                  <a:srgbClr val="FFFFFF"/>
                </a:solidFill>
              </a:rPr>
              <a:t>Обоснование </a:t>
            </a:r>
            <a:r>
              <a:rPr lang="ru-RU" sz="4000" b="1" dirty="0">
                <a:solidFill>
                  <a:srgbClr val="FFFFFF"/>
                </a:solidFill>
              </a:rPr>
              <a:t>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2A61F7-92AA-4E76-B4E1-03266BF842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9577" y="373487"/>
            <a:ext cx="6980350" cy="6117465"/>
          </a:xfrm>
        </p:spPr>
        <p:txBody>
          <a:bodyPr anchor="ctr">
            <a:noAutofit/>
          </a:bodyPr>
          <a:lstStyle/>
          <a:p>
            <a:pPr marL="0" lvl="0" indent="0" eaLnBrk="0" hangingPunct="0">
              <a:buNone/>
            </a:pP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endParaRPr lang="en-US" sz="1900" dirty="0" smtClean="0">
              <a:solidFill>
                <a:srgbClr val="FFFFFF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lvl="0" indent="0" eaLnBrk="0" hangingPunct="0">
              <a:buNone/>
            </a:pPr>
            <a:r>
              <a:rPr lang="en-US" sz="1900" dirty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Проект «Ожившие строки» - это совместная работа обучающихся  профильных театральных классов, режиссерских групп и </a:t>
            </a:r>
            <a:r>
              <a:rPr lang="ru-RU" sz="1900" dirty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учителя русского языка и 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литературы </a:t>
            </a:r>
            <a:r>
              <a:rPr lang="ru-RU" sz="1900" dirty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по 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созданию </a:t>
            </a:r>
            <a:r>
              <a:rPr lang="ru-RU" sz="1900" dirty="0" err="1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буктрейлеров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по художественным произведениям школьной программы и поэтических видеороликов, где в кадре  ученики профессионально читают стихотворения известных русских поэтов.</a:t>
            </a:r>
          </a:p>
          <a:p>
            <a:pPr marL="0" lvl="0" indent="0" eaLnBrk="0" hangingPunct="0">
              <a:buNone/>
            </a:pP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Работа направлена на развитие интереса у школьников к изучению на уроках литературы прозы и поэзии, а также на возрождение жанра кинопоэзии – искусства, соединяющего поэзию и кинематограф. </a:t>
            </a:r>
          </a:p>
          <a:p>
            <a:pPr marL="0" lvl="0" indent="0" eaLnBrk="0" hangingPunct="0">
              <a:buNone/>
            </a:pP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Анализ работы обучающихся на уроках литературы показал снижение интереса к изучению художественных произведений и поэзии. Старшеклассники стали меньше читать, освоить большой объем художественного произведения им сложно, специфика памяти не позволяет долго хранить информацию о героях и событиях произведения. Мы с обучающимися 11д, е классов решили подробно изучить программу по литературе, проанализировать произведения и начать создание учебных блоков с </a:t>
            </a:r>
            <a:r>
              <a:rPr lang="ru-RU" sz="1900" dirty="0" err="1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буктрейлерами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к эпическим произведениям и видеороликами к лирическим произведениям.</a:t>
            </a:r>
          </a:p>
          <a:p>
            <a:pPr marL="0" lvl="0" indent="0" eaLnBrk="0" hangingPunct="0">
              <a:buNone/>
            </a:pP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lang="en-US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	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Мы предположили, что такой вид деятельности вызовет большой интерес обучающихся к жизни писателя, поэта и его творчеству.</a:t>
            </a: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900" dirty="0" err="1" smtClean="0">
                <a:solidFill>
                  <a:srgbClr val="FFFFFF"/>
                </a:solidFill>
                <a:latin typeface="Monotype Corsiva" pitchFamily="66" charset="0"/>
                <a:cs typeface="Times New Roman" pitchFamily="18" charset="0"/>
              </a:rPr>
              <a:t>Уксусникова</a:t>
            </a: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cs typeface="Times New Roman" pitchFamily="18" charset="0"/>
              </a:rPr>
              <a:t> Татьяна Ивановна, </a:t>
            </a:r>
          </a:p>
          <a:p>
            <a:pPr marL="0" lv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1900" dirty="0" smtClean="0">
                <a:solidFill>
                  <a:srgbClr val="FFFFFF"/>
                </a:solidFill>
                <a:latin typeface="Monotype Corsiva" pitchFamily="66" charset="0"/>
                <a:cs typeface="Times New Roman" pitchFamily="18" charset="0"/>
              </a:rPr>
              <a:t>учитель русского языка и литературы</a:t>
            </a:r>
            <a:endParaRPr lang="ru-RU" sz="1900" dirty="0" smtClean="0">
              <a:solidFill>
                <a:srgbClr val="FFFFFF"/>
              </a:solidFill>
              <a:latin typeface="Monotype Corsiva" pitchFamily="66" charset="0"/>
              <a:cs typeface="Arial" pitchFamily="34" charset="0"/>
            </a:endParaRPr>
          </a:p>
          <a:p>
            <a:pPr marL="0" indent="0">
              <a:buNone/>
            </a:pPr>
            <a:endParaRPr lang="ru-RU" sz="19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142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BB791-FF91-477B-B615-35DB37AE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17718-00E6-4841-A187-6996CFA0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2174159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Цель проекта</a:t>
            </a: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B418A-1A35-4706-A597-110DF5FFF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40" y="3516913"/>
            <a:ext cx="4593021" cy="261983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Выработать </a:t>
            </a:r>
            <a:r>
              <a:rPr lang="ru-RU" sz="24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методы и приемы, позволяющие 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обучающимся использовать для анализа произведений </a:t>
            </a:r>
            <a:r>
              <a:rPr lang="ru-RU" sz="24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школьной программы 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и программы внеклассного чтения по </a:t>
            </a:r>
            <a:r>
              <a:rPr lang="ru-RU" sz="24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литературе 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современные  интерактивные формы.</a:t>
            </a:r>
            <a:endParaRPr lang="ru-RU" sz="24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18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нцелярские товары, письменная принадлежность, руч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16EBFE-6EC2-4092-8456-0C4E98C6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0" r="9091" b="7548"/>
          <a:stretch/>
        </p:blipFill>
        <p:spPr>
          <a:xfrm>
            <a:off x="-23516" y="-257567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55C6B-7798-40DF-8787-8B0EB5CC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88" y="616205"/>
            <a:ext cx="5017581" cy="13449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/>
              <a:t>Задачи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6CC767-4C13-4E2D-B438-648CBDF6B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32" y="1812670"/>
            <a:ext cx="5485541" cy="4266158"/>
          </a:xfrm>
        </p:spPr>
        <p:txBody>
          <a:bodyPr>
            <a:normAutofit lnSpcReduction="10000"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1. Изучить </a:t>
            </a:r>
            <a:r>
              <a:rPr lang="ru-RU" sz="20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метод визуального анализа художественного произведения как одного из приемов технологии развития критического мышления учащихся в соответствии с ФГОС</a:t>
            </a:r>
            <a:r>
              <a:rPr lang="ru-RU" sz="20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2</a:t>
            </a:r>
            <a:r>
              <a:rPr lang="ru-RU" sz="20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. Научиться применять данный метод на уроках литературы и в самостоятельной </a:t>
            </a:r>
            <a:r>
              <a:rPr lang="ru-RU" sz="20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работе.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3. Отработать </a:t>
            </a:r>
            <a:r>
              <a:rPr lang="ru-RU" sz="2000" dirty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умения и навыки 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создания </a:t>
            </a:r>
            <a:r>
              <a:rPr lang="ru-RU" sz="2000" dirty="0" err="1">
                <a:latin typeface="Monotype Corsiva" pitchFamily="66" charset="0"/>
                <a:cs typeface="Arial" pitchFamily="34" charset="0"/>
              </a:rPr>
              <a:t>буктрейлера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 и </a:t>
            </a:r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видеоролика.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 smtClean="0">
              <a:latin typeface="Monotype Corsiva" pitchFamily="66" charset="0"/>
              <a:cs typeface="Arial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4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. Дать рекомендации </a:t>
            </a:r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обучающимся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,  которые затрудняются выполнять этот вид работы, по работе с компьютерными программами и художественным текстом.</a:t>
            </a:r>
          </a:p>
        </p:txBody>
      </p:sp>
    </p:spTree>
    <p:extLst>
      <p:ext uri="{BB962C8B-B14F-4D97-AF65-F5344CB8AC3E}">
        <p14:creationId xmlns:p14="http://schemas.microsoft.com/office/powerpoint/2010/main" val="281696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BDA545C-0728-4BB4-B083-3B8DA6D26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E1098-7031-4E0C-AD43-7A85BC1C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1"/>
            <a:ext cx="10515600" cy="9391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</a:rPr>
              <a:t>Применение метода визуализации на примерах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27994-6BB3-417F-A11D-391DCC61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01" y="1056068"/>
            <a:ext cx="11462197" cy="544776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3100" b="1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Поэма «Черный человек» С.А. Есенина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Поэма «Черный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человек» —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самое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загадочное, неоднозначно воспринимаемое произведение Есенина, оно стало последней крупной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работой поэта.</a:t>
            </a:r>
            <a:endParaRPr lang="ru-RU" sz="2600" dirty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В поэме он описал всю тщетность восприятия им окружающего бытия. В нем можно увидеть терзания души поэта, в нем он запрятал загадку образа самого скверного гостя — черного человека. В черном человеке поэт видит своего двойника, он собрал в нем все свои отрицательные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качества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. Тяжелое чувство одиночества преследует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нас вместе с лирическим героем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в «Черном человеке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».</a:t>
            </a:r>
            <a:endParaRPr lang="ru-RU" sz="2600" dirty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В поэме видится лирическому герою понимание того, что все прекрасное, доброе и светлое осталось в далеком прошлом и теперь над ним властвует только уныние, тоска и обреченность. Его пугает настоящее и будущее своей беспросветностью.</a:t>
            </a:r>
          </a:p>
          <a:p>
            <a:pPr marL="0" indent="0">
              <a:buNone/>
            </a:pP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Читая поэму,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невольно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задаешь себе вопрос — кто же он, черный человек, противник Есенина или его худшая сторона, мечтающая о зле, но получающая в ответ только добро. Дуэль в этом произведении послужила ему толчком для проведения беспощадного и глубокого самоанализа. 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Читатель видит два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образа — белая, чистая душа и черный человек, а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 диалог между ними происходит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глубоко в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подсознании лирического героя.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Черный человек открывает противоречия духа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героя.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Нам видна и тоска по молодости прошедшей, и чувство ненужности всему миру.</a:t>
            </a:r>
          </a:p>
          <a:p>
            <a:pPr marL="0" indent="0">
              <a:buNone/>
            </a:pP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Однако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в финале «Черного человека» кошмарная ночь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все-таки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сменяется днем, а с ним и приходит чувство ,что еще не поздно все исправить, что этот разговор помог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герою убрать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с души темные следы. 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Он </a:t>
            </a: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надеется, что это все приведет к очищению</a:t>
            </a:r>
            <a:r>
              <a:rPr lang="ru-RU" sz="26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.</a:t>
            </a:r>
            <a:endParaRPr lang="ru-RU" sz="1800" dirty="0">
              <a:solidFill>
                <a:srgbClr val="FFFFFF"/>
              </a:solidFill>
            </a:endParaRPr>
          </a:p>
          <a:p>
            <a:pPr marL="0" indent="0" algn="r">
              <a:buNone/>
            </a:pPr>
            <a:r>
              <a:rPr lang="ru-RU" sz="2600" dirty="0">
                <a:solidFill>
                  <a:srgbClr val="FFFFFF"/>
                </a:solidFill>
                <a:latin typeface="Monotype Corsiva" panose="03010101010201010101" pitchFamily="66" charset="0"/>
              </a:rPr>
              <a:t>Егоров Владислав, 11Е класс</a:t>
            </a:r>
          </a:p>
        </p:txBody>
      </p:sp>
    </p:spTree>
    <p:extLst>
      <p:ext uri="{BB962C8B-B14F-4D97-AF65-F5344CB8AC3E}">
        <p14:creationId xmlns:p14="http://schemas.microsoft.com/office/powerpoint/2010/main" val="2757894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28552E-C8B1-4A80-8448-0787CE0FC70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текст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6BDA545C-0728-4BB4-B083-3B8DA6D263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7E1098-7031-4E0C-AD43-7A85BC1C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71"/>
            <a:ext cx="10515600" cy="939197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FFFFFF"/>
                </a:solidFill>
              </a:rPr>
              <a:t>Применение метода визуализации на примерах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C27994-6BB3-417F-A11D-391DCC613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901" y="1056069"/>
            <a:ext cx="11462197" cy="56151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Стихотворение «Разговор с гением» М.И. Цветаевой</a:t>
            </a:r>
          </a:p>
          <a:p>
            <a:pPr marL="0" indent="0" algn="r">
              <a:buNone/>
            </a:pPr>
            <a:endParaRPr lang="ru-RU" sz="2400" dirty="0" smtClean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«В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«Разговоре с Гением» (1928) она убеждает саму себя, что долг поэта — писать во что бы то ни стало, хотя бы о том, что писать не о 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чем».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(</a:t>
            </a:r>
            <a:r>
              <a:rPr lang="ru-RU" sz="2000" dirty="0" err="1">
                <a:solidFill>
                  <a:srgbClr val="FFFFFF"/>
                </a:solidFill>
                <a:latin typeface="Monotype Corsiva" panose="03010101010201010101" pitchFamily="66" charset="0"/>
              </a:rPr>
              <a:t>Войтехович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)</a:t>
            </a:r>
            <a:endParaRPr lang="ru-RU" sz="2000" dirty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0" indent="0">
              <a:buNone/>
            </a:pP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Эти слова свидетельствуют о новом повороте творческого пути Цветаевой. Жажда </a:t>
            </a:r>
            <a:r>
              <a:rPr lang="ru-RU" sz="2000" dirty="0" err="1">
                <a:solidFill>
                  <a:srgbClr val="FFFFFF"/>
                </a:solidFill>
                <a:latin typeface="Monotype Corsiva" panose="03010101010201010101" pitchFamily="66" charset="0"/>
              </a:rPr>
              <a:t>самовоплощения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 требовала 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реальной  деятельности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, и хотя 1928 год дал лишь шесть стихотворных 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текстов,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они заняли свое место в духовном наследии поэта. «Разговор с гением» принадлежит к одним из самых значимых текстов и требует отдельного разговора: судя по текстам исследователей, они трактуют основную мысль произведения как страдание от творческого бездействия, но финал убеждает в победе творческого духа над обстоятельствами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.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 Стихотворение «Разговор с Гением» — разговор лирической героини с гением. Гений, в понимании Цветаевой,— мужское воплощение музы, поэтическое вдохновение, гений «б древнем смысле»: тот, кто «бдит над поэтом». </a:t>
            </a:r>
          </a:p>
          <a:p>
            <a:pPr marL="0" indent="0">
              <a:buNone/>
            </a:pP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Стихотворение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«Разговор с 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гением, как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и вообще творческий всплеск 1928 года,  исследователи связывают с новым увлечением Цветаевой — отношениями с Николаем </a:t>
            </a:r>
            <a:r>
              <a:rPr lang="ru-RU" sz="2000" dirty="0" err="1">
                <a:solidFill>
                  <a:srgbClr val="FFFFFF"/>
                </a:solidFill>
                <a:latin typeface="Monotype Corsiva" panose="03010101010201010101" pitchFamily="66" charset="0"/>
              </a:rPr>
              <a:t>Гронским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. Действительно, почти весь этот год шел под знаком развития этих отношений, которые, как всегда у Цветаевой, сложились в весьма драматический сюжет, в результате которых любовь перевоплотилась в дружбу, продолжавшуюся до трагической кончины </a:t>
            </a:r>
            <a:r>
              <a:rPr lang="ru-RU" sz="2000" dirty="0" err="1" smtClean="0">
                <a:solidFill>
                  <a:srgbClr val="FFFFFF"/>
                </a:solidFill>
                <a:latin typeface="Monotype Corsiva" panose="03010101010201010101" pitchFamily="66" charset="0"/>
              </a:rPr>
              <a:t>Гронского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.</a:t>
            </a:r>
          </a:p>
          <a:p>
            <a:pPr marL="0" indent="0" algn="r">
              <a:buNone/>
            </a:pPr>
            <a:r>
              <a:rPr lang="ru-RU" sz="2000" dirty="0" err="1" smtClean="0">
                <a:solidFill>
                  <a:srgbClr val="FFFFFF"/>
                </a:solidFill>
                <a:latin typeface="Monotype Corsiva" panose="03010101010201010101" pitchFamily="66" charset="0"/>
              </a:rPr>
              <a:t>Кандин</a:t>
            </a:r>
            <a:r>
              <a:rPr lang="ru-RU" sz="20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 Павел, </a:t>
            </a:r>
            <a:r>
              <a:rPr lang="ru-RU" sz="2000" dirty="0">
                <a:solidFill>
                  <a:srgbClr val="FFFFFF"/>
                </a:solidFill>
                <a:latin typeface="Monotype Corsiva" panose="03010101010201010101" pitchFamily="66" charset="0"/>
              </a:rPr>
              <a:t>11Е класс</a:t>
            </a:r>
          </a:p>
        </p:txBody>
      </p:sp>
    </p:spTree>
    <p:extLst>
      <p:ext uri="{BB962C8B-B14F-4D97-AF65-F5344CB8AC3E}">
        <p14:creationId xmlns:p14="http://schemas.microsoft.com/office/powerpoint/2010/main" val="42945593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нцелярские товары, письменная принадлежность, ручка, текст&#10;&#10;Описание создано с высокой степенью достоверности">
            <a:extLst>
              <a:ext uri="{FF2B5EF4-FFF2-40B4-BE49-F238E27FC236}">
                <a16:creationId xmlns:a16="http://schemas.microsoft.com/office/drawing/2014/main" id="{2416EBFE-6EC2-4092-8456-0C4E98C65B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0" r="9091" b="7548"/>
          <a:stretch/>
        </p:blipFill>
        <p:spPr>
          <a:xfrm>
            <a:off x="-23517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55C6B-7798-40DF-8787-8B0EB5CC3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888" y="616205"/>
            <a:ext cx="5017581" cy="13449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Выводы</a:t>
            </a:r>
            <a:endParaRPr lang="ru-RU" sz="40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6CC767-4C13-4E2D-B438-648CBDF6B3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932" y="1812670"/>
            <a:ext cx="5485541" cy="4266158"/>
          </a:xfrm>
        </p:spPr>
        <p:txBody>
          <a:bodyPr>
            <a:norm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>
                <a:latin typeface="Monotype Corsiva" pitchFamily="66" charset="0"/>
                <a:cs typeface="Arial" pitchFamily="34" charset="0"/>
              </a:rPr>
              <a:t>1. Данный проект может стать долгосрочным. В перспективе мы планируем создать школьный мультимедийный культурно-просветительский проект, который будет представлен в виде электронной книги с текстовыми, аудио, видео материалами и изображениями.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>
              <a:latin typeface="Monotype Corsiva" pitchFamily="66" charset="0"/>
              <a:cs typeface="Arial" pitchFamily="34" charset="0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dirty="0">
                <a:latin typeface="Monotype Corsiva" pitchFamily="66" charset="0"/>
                <a:cs typeface="Arial" pitchFamily="34" charset="0"/>
              </a:rPr>
              <a:t>2. </a:t>
            </a:r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Работа 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(тексты, аудио, видео, изображения) позволят любому </a:t>
            </a:r>
            <a:r>
              <a:rPr lang="en-US" sz="2000" dirty="0" smtClean="0">
                <a:latin typeface="Monotype Corsiva" pitchFamily="66" charset="0"/>
                <a:cs typeface="Arial" pitchFamily="34" charset="0"/>
              </a:rPr>
              <a:t> </a:t>
            </a:r>
            <a:r>
              <a:rPr lang="ru-RU" sz="2000" dirty="0" smtClean="0">
                <a:latin typeface="Monotype Corsiva" pitchFamily="66" charset="0"/>
                <a:cs typeface="Arial" pitchFamily="34" charset="0"/>
              </a:rPr>
              <a:t>обучающемуся осмысленно </a:t>
            </a:r>
            <a:r>
              <a:rPr lang="ru-RU" sz="2000" dirty="0">
                <a:latin typeface="Monotype Corsiva" pitchFamily="66" charset="0"/>
                <a:cs typeface="Arial" pitchFamily="34" charset="0"/>
              </a:rPr>
              <a:t>подойти к изучению литературы и искусства, творчества писателей и поэтов, художников и музыкантов, научиться  читать произведения, понимая их смысл, делать анализ прочитанного.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ru-RU" sz="2000" dirty="0">
              <a:latin typeface="Monotype Corsiva" pitchFamily="66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34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CBB791-FF91-477B-B615-35DB37AE2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617718-00E6-4841-A187-6996CFA0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92" y="2174159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/>
              <a:t>Участники проекта</a:t>
            </a:r>
            <a:endParaRPr lang="ru-RU" sz="3600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4B418A-1A35-4706-A597-110DF5FFF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340" y="3516913"/>
            <a:ext cx="4593021" cy="2619839"/>
          </a:xfrm>
        </p:spPr>
        <p:txBody>
          <a:bodyPr anchor="ctr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Ровенских Анастасия, 11Е класс</a:t>
            </a:r>
          </a:p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Егоров Владислав, 11Е класс</a:t>
            </a:r>
          </a:p>
          <a:p>
            <a:pPr marL="0" indent="0" algn="ctr">
              <a:buNone/>
            </a:pPr>
            <a:r>
              <a:rPr lang="ru-RU" sz="2400" dirty="0" err="1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Кандин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Павел, 11Е класс</a:t>
            </a:r>
          </a:p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Дмитриева Дарья, 11Е класс</a:t>
            </a:r>
          </a:p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Иоффе Александр, 11Е класс</a:t>
            </a:r>
          </a:p>
          <a:p>
            <a:pPr marL="0" indent="0" algn="ctr">
              <a:buNone/>
            </a:pP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Сенин Юрий, 11Е класс</a:t>
            </a:r>
          </a:p>
          <a:p>
            <a:pPr marL="0" indent="0" algn="ctr">
              <a:buNone/>
            </a:pPr>
            <a:r>
              <a:rPr lang="ru-RU" sz="2400" dirty="0" err="1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Шикина</a:t>
            </a:r>
            <a:r>
              <a:rPr lang="ru-RU" sz="2400" dirty="0" smtClean="0"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Милена, 11Е класс</a:t>
            </a:r>
            <a:endParaRPr lang="ru-RU" sz="2400" dirty="0"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713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35D668-B26F-42D4-A06C-EBFDB2144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" b="15623"/>
          <a:stretch/>
        </p:blipFill>
        <p:spPr>
          <a:xfrm>
            <a:off x="20" y="11"/>
            <a:ext cx="12191980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4206507-76F5-4316-AAF5-4EAFEE5EBDE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03BC2B61-D77E-45AB-8722-15BC6A718A3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3E7CB-ECEB-48C3-AC4B-0FF5207F3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135" y="257455"/>
            <a:ext cx="11473313" cy="1616710"/>
          </a:xfrm>
        </p:spPr>
        <p:txBody>
          <a:bodyPr anchor="ctr">
            <a:normAutofit/>
          </a:bodyPr>
          <a:lstStyle/>
          <a:p>
            <a:r>
              <a:rPr lang="ru-RU" b="1" dirty="0">
                <a:solidFill>
                  <a:srgbClr val="FFFFFF"/>
                </a:solidFill>
              </a:rPr>
              <a:t>Использованная литература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BBFEEB-79D1-4678-A033-22B0916E8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0140" y="2458664"/>
            <a:ext cx="9951720" cy="3234373"/>
          </a:xfrm>
        </p:spPr>
        <p:txBody>
          <a:bodyPr>
            <a:normAutofit/>
          </a:bodyPr>
          <a:lstStyle/>
          <a:p>
            <a:pPr marL="0" lvl="0" indent="0" eaLnBrk="0" hangingPunct="0">
              <a:buNone/>
            </a:pPr>
            <a:endParaRPr lang="ru-RU" sz="2400" b="1" dirty="0">
              <a:solidFill>
                <a:srgbClr val="FFFFFF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  <a:p>
            <a:pPr marL="457200" lvl="0" indent="-457200" eaLnBrk="0" hangingPunct="0">
              <a:buAutoNum type="arabicPeriod"/>
            </a:pPr>
            <a:endParaRPr lang="ru-RU" sz="2400" b="1" dirty="0">
              <a:solidFill>
                <a:srgbClr val="FFFFFF"/>
              </a:solidFill>
              <a:latin typeface="Monotype Corsiva" pitchFamily="66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8836" y="1711742"/>
            <a:ext cx="1095432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1. </a:t>
            </a:r>
            <a:r>
              <a:rPr lang="ru-RU" sz="2400" dirty="0" err="1">
                <a:solidFill>
                  <a:schemeClr val="bg1"/>
                </a:solidFill>
              </a:rPr>
              <a:t>Селевко</a:t>
            </a:r>
            <a:r>
              <a:rPr lang="ru-RU" sz="2400" dirty="0">
                <a:solidFill>
                  <a:schemeClr val="bg1"/>
                </a:solidFill>
              </a:rPr>
              <a:t> Г.К. Современные образовательные технологии: Учебное пособие. – М.: Народное образование, 1998. – 256 с.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2. </a:t>
            </a:r>
            <a:r>
              <a:rPr lang="ru-RU" sz="2400" dirty="0" err="1">
                <a:solidFill>
                  <a:schemeClr val="bg1"/>
                </a:solidFill>
              </a:rPr>
              <a:t>Гузеев</a:t>
            </a:r>
            <a:r>
              <a:rPr lang="ru-RU" sz="2400" dirty="0">
                <a:solidFill>
                  <a:schemeClr val="bg1"/>
                </a:solidFill>
              </a:rPr>
              <a:t> В.В. Образовательная технология: от приема до философии / М.: Сентябрь, 1996. — C. 8 </a:t>
            </a:r>
          </a:p>
          <a:p>
            <a:r>
              <a:rPr lang="ru-RU" sz="2400" dirty="0">
                <a:solidFill>
                  <a:schemeClr val="bg1"/>
                </a:solidFill>
              </a:rPr>
              <a:t>3. Кларин М. В. Педагогическая технология в учебном процессе. Анализ зарубежного опыта. —М.: Знание, 1989. -80 с. —(Новое в жизни, науке, технике. Сер. «Педагогика и психология»; №6) </a:t>
            </a:r>
          </a:p>
          <a:p>
            <a:r>
              <a:rPr lang="ru-RU" sz="2400" dirty="0">
                <a:solidFill>
                  <a:schemeClr val="bg1"/>
                </a:solidFill>
              </a:rPr>
              <a:t>4. </a:t>
            </a:r>
            <a:r>
              <a:rPr lang="ru-RU" sz="2400" dirty="0" err="1">
                <a:solidFill>
                  <a:schemeClr val="bg1"/>
                </a:solidFill>
              </a:rPr>
              <a:t>Коротаева</a:t>
            </a:r>
            <a:r>
              <a:rPr lang="ru-RU" sz="2400" dirty="0">
                <a:solidFill>
                  <a:schemeClr val="bg1"/>
                </a:solidFill>
              </a:rPr>
              <a:t>, Е.В. О личностно развивающих технологиях в образовательном процессе/ Е.В. </a:t>
            </a:r>
            <a:r>
              <a:rPr lang="ru-RU" sz="2400" dirty="0" err="1">
                <a:solidFill>
                  <a:schemeClr val="bg1"/>
                </a:solidFill>
              </a:rPr>
              <a:t>Коротаева</a:t>
            </a:r>
            <a:r>
              <a:rPr lang="ru-RU" sz="2400" dirty="0">
                <a:solidFill>
                  <a:schemeClr val="bg1"/>
                </a:solidFill>
              </a:rPr>
              <a:t> //Литература в школе.-2015.-№5.-С.10-15. </a:t>
            </a:r>
          </a:p>
          <a:p>
            <a:r>
              <a:rPr lang="ru-RU" sz="2400" dirty="0">
                <a:solidFill>
                  <a:schemeClr val="bg1"/>
                </a:solidFill>
              </a:rPr>
              <a:t>5. Павлова, А.И. О технологии развития критического мышления учащихся на уроках литературы//Литература в школе.-2016.-№8.-С.11-15.</a:t>
            </a:r>
          </a:p>
        </p:txBody>
      </p:sp>
    </p:spTree>
    <p:extLst>
      <p:ext uri="{BB962C8B-B14F-4D97-AF65-F5344CB8AC3E}">
        <p14:creationId xmlns:p14="http://schemas.microsoft.com/office/powerpoint/2010/main" val="260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893</Words>
  <Application>Microsoft Office PowerPoint</Application>
  <PresentationFormat>Широкоэкранный</PresentationFormat>
  <Paragraphs>52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Обоснование проекта</vt:lpstr>
      <vt:lpstr>Цель проекта</vt:lpstr>
      <vt:lpstr>Задачи проекта</vt:lpstr>
      <vt:lpstr>Применение метода визуализации на примерах</vt:lpstr>
      <vt:lpstr>Применение метода визуализации на примерах</vt:lpstr>
      <vt:lpstr>Выводы</vt:lpstr>
      <vt:lpstr>Участники проекта</vt:lpstr>
      <vt:lpstr>Использованная литература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Иван Уксусников</dc:creator>
  <cp:lastModifiedBy>Уксусникова Татьяна Ивановна</cp:lastModifiedBy>
  <cp:revision>19</cp:revision>
  <dcterms:created xsi:type="dcterms:W3CDTF">2018-01-23T19:19:28Z</dcterms:created>
  <dcterms:modified xsi:type="dcterms:W3CDTF">2018-01-29T09:51:33Z</dcterms:modified>
</cp:coreProperties>
</file>