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1" r:id="rId4"/>
    <p:sldId id="284" r:id="rId5"/>
    <p:sldId id="285" r:id="rId6"/>
    <p:sldId id="286" r:id="rId7"/>
    <p:sldId id="260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96" r:id="rId17"/>
    <p:sldId id="292" r:id="rId18"/>
    <p:sldId id="283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652" autoAdjust="0"/>
  </p:normalViewPr>
  <p:slideViewPr>
    <p:cSldViewPr>
      <p:cViewPr>
        <p:scale>
          <a:sx n="77" d="100"/>
          <a:sy n="77" d="100"/>
        </p:scale>
        <p:origin x="-2682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B4E6C-DA88-41AC-9A23-EE2E73BA3E9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D2E33F-2287-42D2-B993-839F59695CA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rgbClr val="00B050"/>
              </a:solidFill>
            </a:rPr>
            <a:t>ПСИХИЧЕСКИЕ</a:t>
          </a:r>
        </a:p>
        <a:p>
          <a:r>
            <a:rPr lang="ru-RU" sz="1800" b="1" dirty="0" smtClean="0">
              <a:solidFill>
                <a:srgbClr val="00B050"/>
              </a:solidFill>
            </a:rPr>
            <a:t>ПРОЦЕССЫ</a:t>
          </a:r>
          <a:endParaRPr lang="ru-RU" sz="1800" b="1" dirty="0">
            <a:solidFill>
              <a:srgbClr val="00B050"/>
            </a:solidFill>
          </a:endParaRPr>
        </a:p>
      </dgm:t>
    </dgm:pt>
    <dgm:pt modelId="{B4ABE7C0-8778-4D0E-92DB-60DCC589812C}" type="parTrans" cxnId="{27B82264-950D-43C9-8FEC-64E4B24F3D9F}">
      <dgm:prSet/>
      <dgm:spPr/>
      <dgm:t>
        <a:bodyPr/>
        <a:lstStyle/>
        <a:p>
          <a:endParaRPr lang="ru-RU"/>
        </a:p>
      </dgm:t>
    </dgm:pt>
    <dgm:pt modelId="{A2C581F1-EE58-474E-962A-2A38EC93F205}" type="sibTrans" cxnId="{27B82264-950D-43C9-8FEC-64E4B24F3D9F}">
      <dgm:prSet/>
      <dgm:spPr/>
      <dgm:t>
        <a:bodyPr/>
        <a:lstStyle/>
        <a:p>
          <a:endParaRPr lang="ru-RU"/>
        </a:p>
      </dgm:t>
    </dgm:pt>
    <dgm:pt modelId="{536D4BE8-6433-4445-AFF7-0B78DEBA1F4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ВНИМАНИЕ</a:t>
          </a:r>
          <a:endParaRPr lang="ru-RU" sz="1800" dirty="0">
            <a:solidFill>
              <a:srgbClr val="7030A0"/>
            </a:solidFill>
          </a:endParaRPr>
        </a:p>
      </dgm:t>
    </dgm:pt>
    <dgm:pt modelId="{4FF460B6-D1C7-45BD-8BCC-C3B14584F696}" type="parTrans" cxnId="{46DF1D11-252A-48F2-9426-0C7E274BE5D3}">
      <dgm:prSet/>
      <dgm:spPr/>
      <dgm:t>
        <a:bodyPr/>
        <a:lstStyle/>
        <a:p>
          <a:endParaRPr lang="ru-RU"/>
        </a:p>
      </dgm:t>
    </dgm:pt>
    <dgm:pt modelId="{EE14D3C1-C639-43D1-89CD-CA742408BA47}" type="sibTrans" cxnId="{46DF1D11-252A-48F2-9426-0C7E274BE5D3}">
      <dgm:prSet/>
      <dgm:spPr/>
      <dgm:t>
        <a:bodyPr/>
        <a:lstStyle/>
        <a:p>
          <a:endParaRPr lang="ru-RU"/>
        </a:p>
      </dgm:t>
    </dgm:pt>
    <dgm:pt modelId="{C2A61F21-3EED-4E92-AE30-917699FFA50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ВООБРАЖЕНИЕ</a:t>
          </a:r>
          <a:endParaRPr lang="ru-RU" sz="1800" dirty="0">
            <a:solidFill>
              <a:srgbClr val="7030A0"/>
            </a:solidFill>
          </a:endParaRPr>
        </a:p>
      </dgm:t>
    </dgm:pt>
    <dgm:pt modelId="{B720FB9E-58D0-4CDF-9F20-F3213696E97C}" type="parTrans" cxnId="{E111C06F-D594-4C81-BB74-1D1BFDC05991}">
      <dgm:prSet/>
      <dgm:spPr/>
      <dgm:t>
        <a:bodyPr/>
        <a:lstStyle/>
        <a:p>
          <a:endParaRPr lang="ru-RU"/>
        </a:p>
      </dgm:t>
    </dgm:pt>
    <dgm:pt modelId="{A32D524A-9923-42A2-954B-BAFE9675B2F1}" type="sibTrans" cxnId="{E111C06F-D594-4C81-BB74-1D1BFDC05991}">
      <dgm:prSet/>
      <dgm:spPr/>
      <dgm:t>
        <a:bodyPr/>
        <a:lstStyle/>
        <a:p>
          <a:endParaRPr lang="ru-RU"/>
        </a:p>
      </dgm:t>
    </dgm:pt>
    <dgm:pt modelId="{9CCA52A1-A8EF-4B12-88CA-20DEC6AA606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ВОСПРИЯТИЕ</a:t>
          </a:r>
          <a:endParaRPr lang="ru-RU" sz="1800" dirty="0">
            <a:solidFill>
              <a:srgbClr val="7030A0"/>
            </a:solidFill>
          </a:endParaRPr>
        </a:p>
      </dgm:t>
    </dgm:pt>
    <dgm:pt modelId="{C6BE2836-B1AD-4586-8AA8-DE9E30D646AB}" type="parTrans" cxnId="{2DEA3248-E24E-41F6-A5BB-563AEAF3A2DA}">
      <dgm:prSet/>
      <dgm:spPr/>
      <dgm:t>
        <a:bodyPr/>
        <a:lstStyle/>
        <a:p>
          <a:endParaRPr lang="ru-RU"/>
        </a:p>
      </dgm:t>
    </dgm:pt>
    <dgm:pt modelId="{2B69BA86-F42F-4BD0-9CC7-43B939163A50}" type="sibTrans" cxnId="{2DEA3248-E24E-41F6-A5BB-563AEAF3A2DA}">
      <dgm:prSet/>
      <dgm:spPr/>
      <dgm:t>
        <a:bodyPr/>
        <a:lstStyle/>
        <a:p>
          <a:endParaRPr lang="ru-RU"/>
        </a:p>
      </dgm:t>
    </dgm:pt>
    <dgm:pt modelId="{DFBA88BC-57B7-4A7E-BBF8-9B3FFF2B3E00}">
      <dgm:prSet custT="1"/>
      <dgm:spPr>
        <a:solidFill>
          <a:schemeClr val="accent1"/>
        </a:solidFill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ПАМЯТЬ</a:t>
          </a:r>
          <a:endParaRPr lang="ru-RU" sz="1800" dirty="0">
            <a:solidFill>
              <a:srgbClr val="7030A0"/>
            </a:solidFill>
          </a:endParaRPr>
        </a:p>
      </dgm:t>
    </dgm:pt>
    <dgm:pt modelId="{45AFD48A-0467-4A03-99BA-538AA2957484}" type="parTrans" cxnId="{C02FE3FF-328F-46DD-8FE1-58C28A15382D}">
      <dgm:prSet/>
      <dgm:spPr/>
      <dgm:t>
        <a:bodyPr/>
        <a:lstStyle/>
        <a:p>
          <a:endParaRPr lang="ru-RU"/>
        </a:p>
      </dgm:t>
    </dgm:pt>
    <dgm:pt modelId="{D3A610F5-51FE-41F1-9FF2-5605B186E4A8}" type="sibTrans" cxnId="{C02FE3FF-328F-46DD-8FE1-58C28A15382D}">
      <dgm:prSet/>
      <dgm:spPr/>
      <dgm:t>
        <a:bodyPr/>
        <a:lstStyle/>
        <a:p>
          <a:endParaRPr lang="ru-RU"/>
        </a:p>
      </dgm:t>
    </dgm:pt>
    <dgm:pt modelId="{92F2C720-50F9-4E43-BFCE-385477E7423C}">
      <dgm:prSet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МЫШЛЕНИЕ</a:t>
          </a:r>
          <a:endParaRPr lang="ru-RU" sz="1800" dirty="0">
            <a:solidFill>
              <a:srgbClr val="7030A0"/>
            </a:solidFill>
          </a:endParaRPr>
        </a:p>
      </dgm:t>
    </dgm:pt>
    <dgm:pt modelId="{4FD45972-41DA-4A15-9A7D-E093034E869E}" type="parTrans" cxnId="{B2159F68-40F4-40EC-93EB-A4B8D6CDA65A}">
      <dgm:prSet/>
      <dgm:spPr/>
      <dgm:t>
        <a:bodyPr/>
        <a:lstStyle/>
        <a:p>
          <a:endParaRPr lang="ru-RU"/>
        </a:p>
      </dgm:t>
    </dgm:pt>
    <dgm:pt modelId="{24D0A10F-EC2A-46D9-B8B4-0EE98089D668}" type="sibTrans" cxnId="{B2159F68-40F4-40EC-93EB-A4B8D6CDA65A}">
      <dgm:prSet/>
      <dgm:spPr/>
      <dgm:t>
        <a:bodyPr/>
        <a:lstStyle/>
        <a:p>
          <a:endParaRPr lang="ru-RU"/>
        </a:p>
      </dgm:t>
    </dgm:pt>
    <dgm:pt modelId="{61905B05-2083-4EA8-887E-A9DFA66CF3E3}" type="pres">
      <dgm:prSet presAssocID="{587B4E6C-DA88-41AC-9A23-EE2E73BA3E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E65E44-B084-40BA-ACF9-B978F2E15B9E}" type="pres">
      <dgm:prSet presAssocID="{50D2E33F-2287-42D2-B993-839F59695CAB}" presName="centerShape" presStyleLbl="node0" presStyleIdx="0" presStyleCnt="1" custScaleX="129198" custScaleY="125546" custLinFactNeighborX="694" custLinFactNeighborY="-485"/>
      <dgm:spPr/>
      <dgm:t>
        <a:bodyPr/>
        <a:lstStyle/>
        <a:p>
          <a:endParaRPr lang="ru-RU"/>
        </a:p>
      </dgm:t>
    </dgm:pt>
    <dgm:pt modelId="{31C4C779-FA63-40F2-8C25-F1AB024D8263}" type="pres">
      <dgm:prSet presAssocID="{4FF460B6-D1C7-45BD-8BCC-C3B14584F696}" presName="Name9" presStyleLbl="parChTrans1D2" presStyleIdx="0" presStyleCnt="5"/>
      <dgm:spPr/>
      <dgm:t>
        <a:bodyPr/>
        <a:lstStyle/>
        <a:p>
          <a:endParaRPr lang="ru-RU"/>
        </a:p>
      </dgm:t>
    </dgm:pt>
    <dgm:pt modelId="{BECE289E-A65A-4561-B898-0AD8DF1235E9}" type="pres">
      <dgm:prSet presAssocID="{4FF460B6-D1C7-45BD-8BCC-C3B14584F69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5C0E493-BB26-4226-BEE4-697D1C62006B}" type="pres">
      <dgm:prSet presAssocID="{536D4BE8-6433-4445-AFF7-0B78DEBA1F4B}" presName="node" presStyleLbl="node1" presStyleIdx="0" presStyleCnt="5" custScaleX="142088" custScaleY="107678" custRadScaleRad="104098" custRadScaleInc="-2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59E09-7855-4DDC-89E0-283D0ED604FF}" type="pres">
      <dgm:prSet presAssocID="{45AFD48A-0467-4A03-99BA-538AA2957484}" presName="Name9" presStyleLbl="parChTrans1D2" presStyleIdx="1" presStyleCnt="5"/>
      <dgm:spPr/>
      <dgm:t>
        <a:bodyPr/>
        <a:lstStyle/>
        <a:p>
          <a:endParaRPr lang="ru-RU"/>
        </a:p>
      </dgm:t>
    </dgm:pt>
    <dgm:pt modelId="{AE0110C5-286C-41A1-9E50-5CBAF73C6750}" type="pres">
      <dgm:prSet presAssocID="{45AFD48A-0467-4A03-99BA-538AA295748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1A71C70-BC6D-4787-8AB1-D1DDEB9AB2AC}" type="pres">
      <dgm:prSet presAssocID="{DFBA88BC-57B7-4A7E-BBF8-9B3FFF2B3E00}" presName="node" presStyleLbl="node1" presStyleIdx="1" presStyleCnt="5" custScaleX="142838" custRadScaleRad="124758" custRadScaleInc="4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B6549-EA7A-4BCF-8BED-EA704E490EA0}" type="pres">
      <dgm:prSet presAssocID="{B720FB9E-58D0-4CDF-9F20-F3213696E97C}" presName="Name9" presStyleLbl="parChTrans1D2" presStyleIdx="2" presStyleCnt="5"/>
      <dgm:spPr/>
      <dgm:t>
        <a:bodyPr/>
        <a:lstStyle/>
        <a:p>
          <a:endParaRPr lang="ru-RU"/>
        </a:p>
      </dgm:t>
    </dgm:pt>
    <dgm:pt modelId="{FAB7D9A1-F710-4D1A-94B5-31B578EAC82F}" type="pres">
      <dgm:prSet presAssocID="{B720FB9E-58D0-4CDF-9F20-F3213696E97C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8967020-37B2-4431-9C02-8ED96D494C0D}" type="pres">
      <dgm:prSet presAssocID="{C2A61F21-3EED-4E92-AE30-917699FFA50E}" presName="node" presStyleLbl="node1" presStyleIdx="2" presStyleCnt="5" custScaleX="163585" custRadScaleRad="116544" custRadScaleInc="-43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AC919-D5AF-4372-8866-846DC124C470}" type="pres">
      <dgm:prSet presAssocID="{4FD45972-41DA-4A15-9A7D-E093034E869E}" presName="Name9" presStyleLbl="parChTrans1D2" presStyleIdx="3" presStyleCnt="5"/>
      <dgm:spPr/>
      <dgm:t>
        <a:bodyPr/>
        <a:lstStyle/>
        <a:p>
          <a:endParaRPr lang="ru-RU"/>
        </a:p>
      </dgm:t>
    </dgm:pt>
    <dgm:pt modelId="{307126FC-15F8-4BB1-B275-9B4EAD1C3DF8}" type="pres">
      <dgm:prSet presAssocID="{4FD45972-41DA-4A15-9A7D-E093034E869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05D58AF-BA29-4C05-962A-8FBC4C67FDA5}" type="pres">
      <dgm:prSet presAssocID="{92F2C720-50F9-4E43-BFCE-385477E7423C}" presName="node" presStyleLbl="node1" presStyleIdx="3" presStyleCnt="5" custScaleX="149514" custRadScaleRad="116741" custRadScaleInc="43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64B05-74E8-4CA3-B943-524D5754B258}" type="pres">
      <dgm:prSet presAssocID="{C6BE2836-B1AD-4586-8AA8-DE9E30D646AB}" presName="Name9" presStyleLbl="parChTrans1D2" presStyleIdx="4" presStyleCnt="5"/>
      <dgm:spPr/>
      <dgm:t>
        <a:bodyPr/>
        <a:lstStyle/>
        <a:p>
          <a:endParaRPr lang="ru-RU"/>
        </a:p>
      </dgm:t>
    </dgm:pt>
    <dgm:pt modelId="{4FAAA077-14D8-40C1-8955-EAEF6C9BCD9C}" type="pres">
      <dgm:prSet presAssocID="{C6BE2836-B1AD-4586-8AA8-DE9E30D646AB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44B3B31-C326-4539-B9A0-A0F9D7D2912D}" type="pres">
      <dgm:prSet presAssocID="{9CCA52A1-A8EF-4B12-88CA-20DEC6AA6060}" presName="node" presStyleLbl="node1" presStyleIdx="4" presStyleCnt="5" custScaleX="135615" custRadScaleRad="119503" custRadScaleInc="3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FE3FF-328F-46DD-8FE1-58C28A15382D}" srcId="{50D2E33F-2287-42D2-B993-839F59695CAB}" destId="{DFBA88BC-57B7-4A7E-BBF8-9B3FFF2B3E00}" srcOrd="1" destOrd="0" parTransId="{45AFD48A-0467-4A03-99BA-538AA2957484}" sibTransId="{D3A610F5-51FE-41F1-9FF2-5605B186E4A8}"/>
    <dgm:cxn modelId="{74E14FBB-1644-41E5-A180-145D7219CAB7}" type="presOf" srcId="{C2A61F21-3EED-4E92-AE30-917699FFA50E}" destId="{28967020-37B2-4431-9C02-8ED96D494C0D}" srcOrd="0" destOrd="0" presId="urn:microsoft.com/office/officeart/2005/8/layout/radial1"/>
    <dgm:cxn modelId="{C6317AAE-5933-48CB-BDCE-27BF0B6E47F3}" type="presOf" srcId="{45AFD48A-0467-4A03-99BA-538AA2957484}" destId="{AE0110C5-286C-41A1-9E50-5CBAF73C6750}" srcOrd="1" destOrd="0" presId="urn:microsoft.com/office/officeart/2005/8/layout/radial1"/>
    <dgm:cxn modelId="{F653DF44-F3D8-4FA6-8749-582D5D970623}" type="presOf" srcId="{4FF460B6-D1C7-45BD-8BCC-C3B14584F696}" destId="{BECE289E-A65A-4561-B898-0AD8DF1235E9}" srcOrd="1" destOrd="0" presId="urn:microsoft.com/office/officeart/2005/8/layout/radial1"/>
    <dgm:cxn modelId="{74B8D46D-24CA-4435-A28B-4FE97849F43B}" type="presOf" srcId="{587B4E6C-DA88-41AC-9A23-EE2E73BA3E9B}" destId="{61905B05-2083-4EA8-887E-A9DFA66CF3E3}" srcOrd="0" destOrd="0" presId="urn:microsoft.com/office/officeart/2005/8/layout/radial1"/>
    <dgm:cxn modelId="{5A63C351-DE4A-4424-9C9B-648AC68867F8}" type="presOf" srcId="{92F2C720-50F9-4E43-BFCE-385477E7423C}" destId="{505D58AF-BA29-4C05-962A-8FBC4C67FDA5}" srcOrd="0" destOrd="0" presId="urn:microsoft.com/office/officeart/2005/8/layout/radial1"/>
    <dgm:cxn modelId="{2CDB0FA7-B75B-456E-82A9-EBEB1E6252C2}" type="presOf" srcId="{B720FB9E-58D0-4CDF-9F20-F3213696E97C}" destId="{E83B6549-EA7A-4BCF-8BED-EA704E490EA0}" srcOrd="0" destOrd="0" presId="urn:microsoft.com/office/officeart/2005/8/layout/radial1"/>
    <dgm:cxn modelId="{E111C06F-D594-4C81-BB74-1D1BFDC05991}" srcId="{50D2E33F-2287-42D2-B993-839F59695CAB}" destId="{C2A61F21-3EED-4E92-AE30-917699FFA50E}" srcOrd="2" destOrd="0" parTransId="{B720FB9E-58D0-4CDF-9F20-F3213696E97C}" sibTransId="{A32D524A-9923-42A2-954B-BAFE9675B2F1}"/>
    <dgm:cxn modelId="{C81D2C28-20D0-4B34-A1CD-20DEBBB56BDD}" type="presOf" srcId="{B720FB9E-58D0-4CDF-9F20-F3213696E97C}" destId="{FAB7D9A1-F710-4D1A-94B5-31B578EAC82F}" srcOrd="1" destOrd="0" presId="urn:microsoft.com/office/officeart/2005/8/layout/radial1"/>
    <dgm:cxn modelId="{ADA1021F-5DD8-442B-A6B0-09BC5CF31574}" type="presOf" srcId="{C6BE2836-B1AD-4586-8AA8-DE9E30D646AB}" destId="{B1F64B05-74E8-4CA3-B943-524D5754B258}" srcOrd="0" destOrd="0" presId="urn:microsoft.com/office/officeart/2005/8/layout/radial1"/>
    <dgm:cxn modelId="{27B82264-950D-43C9-8FEC-64E4B24F3D9F}" srcId="{587B4E6C-DA88-41AC-9A23-EE2E73BA3E9B}" destId="{50D2E33F-2287-42D2-B993-839F59695CAB}" srcOrd="0" destOrd="0" parTransId="{B4ABE7C0-8778-4D0E-92DB-60DCC589812C}" sibTransId="{A2C581F1-EE58-474E-962A-2A38EC93F205}"/>
    <dgm:cxn modelId="{C60D73C5-D0A7-404E-B582-449D35D6288C}" type="presOf" srcId="{4FF460B6-D1C7-45BD-8BCC-C3B14584F696}" destId="{31C4C779-FA63-40F2-8C25-F1AB024D8263}" srcOrd="0" destOrd="0" presId="urn:microsoft.com/office/officeart/2005/8/layout/radial1"/>
    <dgm:cxn modelId="{00F5B1B0-3458-4F5A-A1EC-3BA9B28997A8}" type="presOf" srcId="{C6BE2836-B1AD-4586-8AA8-DE9E30D646AB}" destId="{4FAAA077-14D8-40C1-8955-EAEF6C9BCD9C}" srcOrd="1" destOrd="0" presId="urn:microsoft.com/office/officeart/2005/8/layout/radial1"/>
    <dgm:cxn modelId="{7BD04366-E309-4032-BB75-DCCE7F518A37}" type="presOf" srcId="{4FD45972-41DA-4A15-9A7D-E093034E869E}" destId="{307126FC-15F8-4BB1-B275-9B4EAD1C3DF8}" srcOrd="1" destOrd="0" presId="urn:microsoft.com/office/officeart/2005/8/layout/radial1"/>
    <dgm:cxn modelId="{2DEA3248-E24E-41F6-A5BB-563AEAF3A2DA}" srcId="{50D2E33F-2287-42D2-B993-839F59695CAB}" destId="{9CCA52A1-A8EF-4B12-88CA-20DEC6AA6060}" srcOrd="4" destOrd="0" parTransId="{C6BE2836-B1AD-4586-8AA8-DE9E30D646AB}" sibTransId="{2B69BA86-F42F-4BD0-9CC7-43B939163A50}"/>
    <dgm:cxn modelId="{B1D317B1-2900-4C24-A28B-B8BC2BBE7D7C}" type="presOf" srcId="{4FD45972-41DA-4A15-9A7D-E093034E869E}" destId="{D2AAC919-D5AF-4372-8866-846DC124C470}" srcOrd="0" destOrd="0" presId="urn:microsoft.com/office/officeart/2005/8/layout/radial1"/>
    <dgm:cxn modelId="{46DF1D11-252A-48F2-9426-0C7E274BE5D3}" srcId="{50D2E33F-2287-42D2-B993-839F59695CAB}" destId="{536D4BE8-6433-4445-AFF7-0B78DEBA1F4B}" srcOrd="0" destOrd="0" parTransId="{4FF460B6-D1C7-45BD-8BCC-C3B14584F696}" sibTransId="{EE14D3C1-C639-43D1-89CD-CA742408BA47}"/>
    <dgm:cxn modelId="{5EB12EFF-F19E-4703-B53C-333A9E2D0E07}" type="presOf" srcId="{50D2E33F-2287-42D2-B993-839F59695CAB}" destId="{D5E65E44-B084-40BA-ACF9-B978F2E15B9E}" srcOrd="0" destOrd="0" presId="urn:microsoft.com/office/officeart/2005/8/layout/radial1"/>
    <dgm:cxn modelId="{FDA4365D-DD7D-49D0-B383-4B20B4C5B8F8}" type="presOf" srcId="{DFBA88BC-57B7-4A7E-BBF8-9B3FFF2B3E00}" destId="{71A71C70-BC6D-4787-8AB1-D1DDEB9AB2AC}" srcOrd="0" destOrd="0" presId="urn:microsoft.com/office/officeart/2005/8/layout/radial1"/>
    <dgm:cxn modelId="{B2159F68-40F4-40EC-93EB-A4B8D6CDA65A}" srcId="{50D2E33F-2287-42D2-B993-839F59695CAB}" destId="{92F2C720-50F9-4E43-BFCE-385477E7423C}" srcOrd="3" destOrd="0" parTransId="{4FD45972-41DA-4A15-9A7D-E093034E869E}" sibTransId="{24D0A10F-EC2A-46D9-B8B4-0EE98089D668}"/>
    <dgm:cxn modelId="{AC7FE927-3E09-4F5B-9834-116AB8C204D2}" type="presOf" srcId="{9CCA52A1-A8EF-4B12-88CA-20DEC6AA6060}" destId="{C44B3B31-C326-4539-B9A0-A0F9D7D2912D}" srcOrd="0" destOrd="0" presId="urn:microsoft.com/office/officeart/2005/8/layout/radial1"/>
    <dgm:cxn modelId="{B27DDDA1-3192-4AD2-BF6C-A8E8295DFCBB}" type="presOf" srcId="{45AFD48A-0467-4A03-99BA-538AA2957484}" destId="{EC059E09-7855-4DDC-89E0-283D0ED604FF}" srcOrd="0" destOrd="0" presId="urn:microsoft.com/office/officeart/2005/8/layout/radial1"/>
    <dgm:cxn modelId="{9326A8C6-E7AA-47A2-A9C8-6647610D4AB9}" type="presOf" srcId="{536D4BE8-6433-4445-AFF7-0B78DEBA1F4B}" destId="{C5C0E493-BB26-4226-BEE4-697D1C62006B}" srcOrd="0" destOrd="0" presId="urn:microsoft.com/office/officeart/2005/8/layout/radial1"/>
    <dgm:cxn modelId="{5A5A518B-4DAD-49C7-AFF6-B9DF79EF0F9C}" type="presParOf" srcId="{61905B05-2083-4EA8-887E-A9DFA66CF3E3}" destId="{D5E65E44-B084-40BA-ACF9-B978F2E15B9E}" srcOrd="0" destOrd="0" presId="urn:microsoft.com/office/officeart/2005/8/layout/radial1"/>
    <dgm:cxn modelId="{D4672668-BC15-41BF-92E0-33F4E3534560}" type="presParOf" srcId="{61905B05-2083-4EA8-887E-A9DFA66CF3E3}" destId="{31C4C779-FA63-40F2-8C25-F1AB024D8263}" srcOrd="1" destOrd="0" presId="urn:microsoft.com/office/officeart/2005/8/layout/radial1"/>
    <dgm:cxn modelId="{28D08BB5-B13D-47FC-BF7E-4D82F53E7A21}" type="presParOf" srcId="{31C4C779-FA63-40F2-8C25-F1AB024D8263}" destId="{BECE289E-A65A-4561-B898-0AD8DF1235E9}" srcOrd="0" destOrd="0" presId="urn:microsoft.com/office/officeart/2005/8/layout/radial1"/>
    <dgm:cxn modelId="{DFFD224B-5B60-4D1B-9792-8A16E1188134}" type="presParOf" srcId="{61905B05-2083-4EA8-887E-A9DFA66CF3E3}" destId="{C5C0E493-BB26-4226-BEE4-697D1C62006B}" srcOrd="2" destOrd="0" presId="urn:microsoft.com/office/officeart/2005/8/layout/radial1"/>
    <dgm:cxn modelId="{A6E72B87-309A-491D-A428-180BD48B8F26}" type="presParOf" srcId="{61905B05-2083-4EA8-887E-A9DFA66CF3E3}" destId="{EC059E09-7855-4DDC-89E0-283D0ED604FF}" srcOrd="3" destOrd="0" presId="urn:microsoft.com/office/officeart/2005/8/layout/radial1"/>
    <dgm:cxn modelId="{53014645-A5C3-4C46-AB65-55217548A5D7}" type="presParOf" srcId="{EC059E09-7855-4DDC-89E0-283D0ED604FF}" destId="{AE0110C5-286C-41A1-9E50-5CBAF73C6750}" srcOrd="0" destOrd="0" presId="urn:microsoft.com/office/officeart/2005/8/layout/radial1"/>
    <dgm:cxn modelId="{5AA5282C-0A76-49E5-A087-D783202BD489}" type="presParOf" srcId="{61905B05-2083-4EA8-887E-A9DFA66CF3E3}" destId="{71A71C70-BC6D-4787-8AB1-D1DDEB9AB2AC}" srcOrd="4" destOrd="0" presId="urn:microsoft.com/office/officeart/2005/8/layout/radial1"/>
    <dgm:cxn modelId="{B7BE4C6A-FDA2-484B-8CF1-3C6959ACD306}" type="presParOf" srcId="{61905B05-2083-4EA8-887E-A9DFA66CF3E3}" destId="{E83B6549-EA7A-4BCF-8BED-EA704E490EA0}" srcOrd="5" destOrd="0" presId="urn:microsoft.com/office/officeart/2005/8/layout/radial1"/>
    <dgm:cxn modelId="{E8CCD6E9-7B76-4C78-BABF-AA56690BA96F}" type="presParOf" srcId="{E83B6549-EA7A-4BCF-8BED-EA704E490EA0}" destId="{FAB7D9A1-F710-4D1A-94B5-31B578EAC82F}" srcOrd="0" destOrd="0" presId="urn:microsoft.com/office/officeart/2005/8/layout/radial1"/>
    <dgm:cxn modelId="{1407A59E-6A33-40A1-BC82-D0A99ED3C83F}" type="presParOf" srcId="{61905B05-2083-4EA8-887E-A9DFA66CF3E3}" destId="{28967020-37B2-4431-9C02-8ED96D494C0D}" srcOrd="6" destOrd="0" presId="urn:microsoft.com/office/officeart/2005/8/layout/radial1"/>
    <dgm:cxn modelId="{0BA82B28-AB62-4947-8C32-2407211390F0}" type="presParOf" srcId="{61905B05-2083-4EA8-887E-A9DFA66CF3E3}" destId="{D2AAC919-D5AF-4372-8866-846DC124C470}" srcOrd="7" destOrd="0" presId="urn:microsoft.com/office/officeart/2005/8/layout/radial1"/>
    <dgm:cxn modelId="{77277C7F-C1D7-452A-8CFB-FAD2C50494F7}" type="presParOf" srcId="{D2AAC919-D5AF-4372-8866-846DC124C470}" destId="{307126FC-15F8-4BB1-B275-9B4EAD1C3DF8}" srcOrd="0" destOrd="0" presId="urn:microsoft.com/office/officeart/2005/8/layout/radial1"/>
    <dgm:cxn modelId="{7A3CACFC-4AB9-42E9-8DCB-C6693173E15A}" type="presParOf" srcId="{61905B05-2083-4EA8-887E-A9DFA66CF3E3}" destId="{505D58AF-BA29-4C05-962A-8FBC4C67FDA5}" srcOrd="8" destOrd="0" presId="urn:microsoft.com/office/officeart/2005/8/layout/radial1"/>
    <dgm:cxn modelId="{6684C5E2-06DA-4C90-B466-F9A277920135}" type="presParOf" srcId="{61905B05-2083-4EA8-887E-A9DFA66CF3E3}" destId="{B1F64B05-74E8-4CA3-B943-524D5754B258}" srcOrd="9" destOrd="0" presId="urn:microsoft.com/office/officeart/2005/8/layout/radial1"/>
    <dgm:cxn modelId="{A56A4409-E617-4171-8723-05BAE5336F37}" type="presParOf" srcId="{B1F64B05-74E8-4CA3-B943-524D5754B258}" destId="{4FAAA077-14D8-40C1-8955-EAEF6C9BCD9C}" srcOrd="0" destOrd="0" presId="urn:microsoft.com/office/officeart/2005/8/layout/radial1"/>
    <dgm:cxn modelId="{38147A0F-1489-48E6-ACEB-F1B59AF1B047}" type="presParOf" srcId="{61905B05-2083-4EA8-887E-A9DFA66CF3E3}" destId="{C44B3B31-C326-4539-B9A0-A0F9D7D2912D}" srcOrd="10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65E44-B084-40BA-ACF9-B978F2E15B9E}">
      <dsp:nvSpPr>
        <dsp:cNvPr id="0" name=""/>
        <dsp:cNvSpPr/>
      </dsp:nvSpPr>
      <dsp:spPr>
        <a:xfrm>
          <a:off x="3284239" y="2380135"/>
          <a:ext cx="2575540" cy="250273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50"/>
              </a:solidFill>
            </a:rPr>
            <a:t>ПСИХИЧЕСКИЕ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50"/>
              </a:solidFill>
            </a:rPr>
            <a:t>ПРОЦЕССЫ</a:t>
          </a:r>
          <a:endParaRPr lang="ru-RU" sz="1800" b="1" kern="1200" dirty="0">
            <a:solidFill>
              <a:srgbClr val="00B050"/>
            </a:solidFill>
          </a:endParaRPr>
        </a:p>
      </dsp:txBody>
      <dsp:txXfrm>
        <a:off x="3661418" y="2746652"/>
        <a:ext cx="1821182" cy="1769704"/>
      </dsp:txXfrm>
    </dsp:sp>
    <dsp:sp modelId="{31C4C779-FA63-40F2-8C25-F1AB024D8263}">
      <dsp:nvSpPr>
        <dsp:cNvPr id="0" name=""/>
        <dsp:cNvSpPr/>
      </dsp:nvSpPr>
      <dsp:spPr>
        <a:xfrm rot="16087695">
          <a:off x="4404408" y="2238492"/>
          <a:ext cx="245436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245436" y="19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520991" y="2251977"/>
        <a:ext cx="12271" cy="12271"/>
      </dsp:txXfrm>
    </dsp:sp>
    <dsp:sp modelId="{C5C0E493-BB26-4226-BEE4-697D1C62006B}">
      <dsp:nvSpPr>
        <dsp:cNvPr id="0" name=""/>
        <dsp:cNvSpPr/>
      </dsp:nvSpPr>
      <dsp:spPr>
        <a:xfrm>
          <a:off x="3071805" y="-10752"/>
          <a:ext cx="2832500" cy="2146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ВНИМАНИЕ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3486615" y="303602"/>
        <a:ext cx="2002880" cy="1517834"/>
      </dsp:txXfrm>
    </dsp:sp>
    <dsp:sp modelId="{EC059E09-7855-4DDC-89E0-283D0ED604FF}">
      <dsp:nvSpPr>
        <dsp:cNvPr id="0" name=""/>
        <dsp:cNvSpPr/>
      </dsp:nvSpPr>
      <dsp:spPr>
        <a:xfrm rot="20628094">
          <a:off x="5795096" y="3178061"/>
          <a:ext cx="540583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540583" y="19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1873" y="3184168"/>
        <a:ext cx="27029" cy="27029"/>
      </dsp:txXfrm>
    </dsp:sp>
    <dsp:sp modelId="{71A71C70-BC6D-4787-8AB1-D1DDEB9AB2AC}">
      <dsp:nvSpPr>
        <dsp:cNvPr id="0" name=""/>
        <dsp:cNvSpPr/>
      </dsp:nvSpPr>
      <dsp:spPr>
        <a:xfrm>
          <a:off x="6216236" y="1743531"/>
          <a:ext cx="2847451" cy="199348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ПАМЯТЬ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6633236" y="2035470"/>
        <a:ext cx="2013451" cy="1409604"/>
      </dsp:txXfrm>
    </dsp:sp>
    <dsp:sp modelId="{E83B6549-EA7A-4BCF-8BED-EA704E490EA0}">
      <dsp:nvSpPr>
        <dsp:cNvPr id="0" name=""/>
        <dsp:cNvSpPr/>
      </dsp:nvSpPr>
      <dsp:spPr>
        <a:xfrm rot="2356114">
          <a:off x="5503535" y="4568505"/>
          <a:ext cx="477091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477091" y="19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30154" y="4576198"/>
        <a:ext cx="23854" cy="23854"/>
      </dsp:txXfrm>
    </dsp:sp>
    <dsp:sp modelId="{28967020-37B2-4431-9C02-8ED96D494C0D}">
      <dsp:nvSpPr>
        <dsp:cNvPr id="0" name=""/>
        <dsp:cNvSpPr/>
      </dsp:nvSpPr>
      <dsp:spPr>
        <a:xfrm>
          <a:off x="5272631" y="4540646"/>
          <a:ext cx="3261039" cy="1993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ВООБРАЖЕНИЕ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5750199" y="4832585"/>
        <a:ext cx="2305903" cy="1409604"/>
      </dsp:txXfrm>
    </dsp:sp>
    <dsp:sp modelId="{D2AAC919-D5AF-4372-8866-846DC124C470}">
      <dsp:nvSpPr>
        <dsp:cNvPr id="0" name=""/>
        <dsp:cNvSpPr/>
      </dsp:nvSpPr>
      <dsp:spPr>
        <a:xfrm rot="8499528">
          <a:off x="3062925" y="4579243"/>
          <a:ext cx="572008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572008" y="19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34629" y="4584564"/>
        <a:ext cx="28600" cy="28600"/>
      </dsp:txXfrm>
    </dsp:sp>
    <dsp:sp modelId="{505D58AF-BA29-4C05-962A-8FBC4C67FDA5}">
      <dsp:nvSpPr>
        <dsp:cNvPr id="0" name=""/>
        <dsp:cNvSpPr/>
      </dsp:nvSpPr>
      <dsp:spPr>
        <a:xfrm>
          <a:off x="672053" y="4540635"/>
          <a:ext cx="2980536" cy="1993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МЫШЛЕНИЕ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1108542" y="4832574"/>
        <a:ext cx="2107558" cy="1409604"/>
      </dsp:txXfrm>
    </dsp:sp>
    <dsp:sp modelId="{B1F64B05-74E8-4CA3-B943-524D5754B258}">
      <dsp:nvSpPr>
        <dsp:cNvPr id="0" name=""/>
        <dsp:cNvSpPr/>
      </dsp:nvSpPr>
      <dsp:spPr>
        <a:xfrm rot="11912965">
          <a:off x="2824582" y="3116852"/>
          <a:ext cx="544326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544326" y="19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83137" y="3122865"/>
        <a:ext cx="27216" cy="27216"/>
      </dsp:txXfrm>
    </dsp:sp>
    <dsp:sp modelId="{C44B3B31-C326-4539-B9A0-A0F9D7D2912D}">
      <dsp:nvSpPr>
        <dsp:cNvPr id="0" name=""/>
        <dsp:cNvSpPr/>
      </dsp:nvSpPr>
      <dsp:spPr>
        <a:xfrm>
          <a:off x="256659" y="1640307"/>
          <a:ext cx="2703461" cy="1993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ВОСПРИЯТИЕ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652572" y="1932246"/>
        <a:ext cx="1911635" cy="1409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C609B-8AD7-4FC5-9C97-CB32463C7C4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5E53B-1F3F-4889-945E-05305B924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1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BOSS\Desktop\170576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031163" cy="40909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1785926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Мастер-класс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«ИГРОВЫЕ ТЕХНОЛОГИИ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 ДОУ»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458112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Подготовил:</a:t>
            </a:r>
          </a:p>
          <a:p>
            <a:pPr algn="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Воспитатель</a:t>
            </a:r>
          </a:p>
          <a:p>
            <a:pPr algn="r"/>
            <a:r>
              <a:rPr lang="ru-RU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Котлярова</a:t>
            </a:r>
            <a:r>
              <a:rPr lang="ru-RU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О.С.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2572-548E-4D98-A304-DA2A45008C7A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22530" name="Picture 2" descr="C:\Users\BOSS\Desktop\62368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333375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5072098"/>
          </a:xfrm>
        </p:spPr>
        <p:txBody>
          <a:bodyPr/>
          <a:lstStyle/>
          <a:p>
            <a:pPr algn="ctr"/>
            <a:r>
              <a:rPr lang="ru-RU" sz="2400" dirty="0" smtClean="0"/>
              <a:t>Естественно, что комплексное использование игровых технологий разной целевой направленности помогает подготовить ребенка к школе. С точки зрения формирования мотивационной и эмоционально-волевой готовности к школе, каждая игровая ситуация общения дошкольника со взрослыми, с другими детьми является для ребенка “школой сотрудничества”, в которой он учится и радоваться успеху сверстника, и спокойно переносить свои неудачи; регулировать свое поведение в соответствии с социальными требованиями, одинаково успешно организовывать подгрупповые и групповые формы сотрудничества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44033" name="Picture 1" descr="C:\Users\BOSS\Desktop\170576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382713"/>
            <a:ext cx="8031163" cy="4090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Применение игровых технологий 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в образовательном процессе 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по образовательным областям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200" b="1" i="1" dirty="0" smtClean="0">
                <a:solidFill>
                  <a:srgbClr val="00B050"/>
                </a:solidFill>
              </a:rPr>
              <a:t>Социально-коммуникативное развитие</a:t>
            </a:r>
            <a:r>
              <a:rPr lang="ru-RU" sz="2200" dirty="0" smtClean="0"/>
              <a:t>. Игровая технология включает в себя:</a:t>
            </a:r>
          </a:p>
          <a:p>
            <a:pPr lvl="0"/>
            <a:r>
              <a:rPr lang="ru-RU" sz="2200" dirty="0" smtClean="0"/>
              <a:t>игровые тренинги;</a:t>
            </a:r>
          </a:p>
          <a:p>
            <a:pPr lvl="0"/>
            <a:r>
              <a:rPr lang="ru-RU" sz="2200" dirty="0" smtClean="0"/>
              <a:t>сюжетно – ролевые игры;</a:t>
            </a:r>
          </a:p>
          <a:p>
            <a:pPr lvl="0"/>
            <a:r>
              <a:rPr lang="ru-RU" sz="2200" dirty="0" smtClean="0"/>
              <a:t>театрализованные игры.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B050"/>
                </a:solidFill>
              </a:rPr>
              <a:t>Познавательное развитие</a:t>
            </a:r>
            <a:r>
              <a:rPr lang="ru-RU" sz="2200" dirty="0" smtClean="0"/>
              <a:t>. Здесь выбор игр огромен и разнообразен, но следует выделить игровые технологии, направленные на формирование знаний, умений и навыков – это так называемые обучающие игры, проблемные игровые ситуации и игровые технологии, направленные на закрепление полученных знаний, развитие познавательных способностей.</a:t>
            </a:r>
          </a:p>
          <a:p>
            <a:pPr>
              <a:buNone/>
            </a:pP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sz="1900" b="1" i="1" dirty="0" smtClean="0">
                <a:solidFill>
                  <a:srgbClr val="00B050"/>
                </a:solidFill>
              </a:rPr>
              <a:t>Речевое развитие</a:t>
            </a:r>
            <a:r>
              <a:rPr lang="ru-RU" sz="1900" i="1" dirty="0" smtClean="0">
                <a:solidFill>
                  <a:srgbClr val="00B050"/>
                </a:solidFill>
              </a:rPr>
              <a:t>. </a:t>
            </a:r>
            <a:r>
              <a:rPr lang="ru-RU" sz="1900" dirty="0" smtClean="0"/>
              <a:t>Применение игровых технологий  позволяет создавать максимально благоприятные условия для развития речи детей:</a:t>
            </a:r>
          </a:p>
          <a:p>
            <a:pPr lvl="0"/>
            <a:r>
              <a:rPr lang="ru-RU" sz="1900" dirty="0" smtClean="0"/>
              <a:t>игровые технологии, направленные на развитие мелкой моторики;</a:t>
            </a:r>
          </a:p>
          <a:p>
            <a:pPr lvl="0"/>
            <a:r>
              <a:rPr lang="ru-RU" sz="1900" dirty="0" smtClean="0"/>
              <a:t>игровые технологии</a:t>
            </a:r>
            <a:r>
              <a:rPr lang="ru-RU" sz="1900" b="1" dirty="0" smtClean="0"/>
              <a:t>,</a:t>
            </a:r>
            <a:r>
              <a:rPr lang="ru-RU" sz="1900" dirty="0" smtClean="0"/>
              <a:t> направленные на развитие артикуляционной моторики;</a:t>
            </a:r>
          </a:p>
          <a:p>
            <a:pPr lvl="0"/>
            <a:r>
              <a:rPr lang="ru-RU" sz="1900" dirty="0" smtClean="0"/>
              <a:t>игровые технологии</a:t>
            </a:r>
            <a:r>
              <a:rPr lang="ru-RU" sz="1900" b="1" dirty="0" smtClean="0"/>
              <a:t>,</a:t>
            </a:r>
            <a:r>
              <a:rPr lang="ru-RU" sz="1900" dirty="0" smtClean="0"/>
              <a:t> направленные на развитие дыхания и голоса.</a:t>
            </a:r>
          </a:p>
          <a:p>
            <a:pPr>
              <a:buNone/>
            </a:pPr>
            <a:r>
              <a:rPr lang="ru-RU" sz="1900" b="1" i="1" dirty="0" smtClean="0">
                <a:solidFill>
                  <a:srgbClr val="00B050"/>
                </a:solidFill>
              </a:rPr>
              <a:t>Художественно-эстетическое развитие</a:t>
            </a:r>
            <a:r>
              <a:rPr lang="ru-RU" sz="1900" dirty="0" smtClean="0"/>
              <a:t>. Игровые технологии, направленные на развитие восприятия и понимания произведений искусства, мира природы; формирование элементарных представлений о видах искусства; восприятие музыки, художественной литературы, фольклора, изобразительного искусства.</a:t>
            </a:r>
          </a:p>
          <a:p>
            <a:pPr>
              <a:buNone/>
            </a:pPr>
            <a:r>
              <a:rPr lang="ru-RU" sz="1900" b="1" i="1" dirty="0" smtClean="0">
                <a:solidFill>
                  <a:srgbClr val="00B050"/>
                </a:solidFill>
              </a:rPr>
              <a:t>Физическое развитие</a:t>
            </a:r>
            <a:r>
              <a:rPr lang="ru-RU" sz="1900" dirty="0" smtClean="0"/>
              <a:t> включает игровые технологии, направленные на развитие двигательной деятельности детей,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 и т.д.</a:t>
            </a:r>
          </a:p>
          <a:p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BOSS\Desktop\170576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031163" cy="4090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rgbClr val="00B050"/>
                </a:solidFill>
              </a:rPr>
              <a:t>Социо-игровые</a:t>
            </a:r>
            <a:r>
              <a:rPr lang="ru-RU" b="1" dirty="0" smtClean="0">
                <a:solidFill>
                  <a:srgbClr val="00B050"/>
                </a:solidFill>
              </a:rPr>
              <a:t> технологии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000" b="1" i="1" dirty="0" err="1" smtClean="0"/>
              <a:t>Социо-игровая</a:t>
            </a:r>
            <a:r>
              <a:rPr lang="ru-RU" sz="3000" b="1" i="1" dirty="0" smtClean="0"/>
              <a:t> технология</a:t>
            </a:r>
            <a:r>
              <a:rPr lang="ru-RU" sz="3000" i="1" dirty="0" smtClean="0">
                <a:solidFill>
                  <a:srgbClr val="00B050"/>
                </a:solidFill>
              </a:rPr>
              <a:t> </a:t>
            </a:r>
            <a:r>
              <a:rPr lang="ru-RU" sz="3000" dirty="0" smtClean="0"/>
              <a:t>– это технология развития ребёнка в игровом общении со   сверстниками, сущность, которой его основатели А.П. Ершова, В.М. </a:t>
            </a:r>
            <a:r>
              <a:rPr lang="ru-RU" sz="3000" dirty="0" err="1" smtClean="0"/>
              <a:t>Букатов</a:t>
            </a:r>
            <a:r>
              <a:rPr lang="ru-RU" sz="3000" dirty="0" smtClean="0"/>
              <a:t>, </a:t>
            </a:r>
            <a:r>
              <a:rPr lang="ru-RU" sz="3000" dirty="0" err="1" smtClean="0"/>
              <a:t>Е.Е.Шулешко</a:t>
            </a:r>
            <a:r>
              <a:rPr lang="ru-RU" sz="3000" dirty="0" smtClean="0"/>
              <a:t> определили так: «Мы не учим, а налаживаем ситуации, когда их участникам хочется доверять и друг другу, и своему собственному опыту, в результате чего происходит эффект добровольного и обучения, и </a:t>
            </a:r>
            <a:r>
              <a:rPr lang="ru-RU" sz="3000" dirty="0" err="1" smtClean="0"/>
              <a:t>научения</a:t>
            </a:r>
            <a:r>
              <a:rPr lang="ru-RU" sz="3000" dirty="0" smtClean="0"/>
              <a:t>, </a:t>
            </a:r>
          </a:p>
          <a:p>
            <a:pPr algn="ctr">
              <a:buNone/>
            </a:pPr>
            <a:r>
              <a:rPr lang="ru-RU" sz="3000" dirty="0" smtClean="0"/>
              <a:t>и тренировки».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428627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00B050"/>
                </a:solidFill>
              </a:rPr>
              <a:t>Применение данной технологии организуется в три этапа:</a:t>
            </a:r>
          </a:p>
          <a:p>
            <a:r>
              <a:rPr lang="ru-RU" dirty="0" smtClean="0"/>
              <a:t>создание условий для развития дружеских связей; </a:t>
            </a:r>
          </a:p>
          <a:p>
            <a:r>
              <a:rPr lang="ru-RU" dirty="0" smtClean="0"/>
              <a:t>общение в </a:t>
            </a:r>
            <a:r>
              <a:rPr lang="ru-RU" dirty="0" err="1" smtClean="0"/>
              <a:t>микрогруппе</a:t>
            </a:r>
            <a:r>
              <a:rPr lang="ru-RU" dirty="0" smtClean="0"/>
              <a:t>,  через которое идет обучение;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взаимообучение</a:t>
            </a:r>
            <a:r>
              <a:rPr lang="ru-RU" dirty="0" smtClean="0"/>
              <a:t> дошкольников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38913" name="Picture 1" descr="C:\Users\BOSS\Desktop\detk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929198"/>
            <a:ext cx="735268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/>
          <a:lstStyle/>
          <a:p>
            <a:r>
              <a:rPr lang="ru-RU" dirty="0" smtClean="0"/>
              <a:t>Одним из главных компонентов занятия – является </a:t>
            </a:r>
            <a:r>
              <a:rPr lang="ru-RU" b="1" dirty="0" smtClean="0">
                <a:solidFill>
                  <a:srgbClr val="00B050"/>
                </a:solidFill>
              </a:rPr>
              <a:t>движение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Второй не менее важный компонент – это </a:t>
            </a:r>
            <a:r>
              <a:rPr lang="ru-RU" b="1" dirty="0" smtClean="0">
                <a:solidFill>
                  <a:srgbClr val="00B050"/>
                </a:solidFill>
              </a:rPr>
              <a:t>вариативность;</a:t>
            </a:r>
          </a:p>
          <a:p>
            <a:r>
              <a:rPr lang="ru-RU" dirty="0" smtClean="0"/>
              <a:t>Третий компонент такого занятия – работа </a:t>
            </a:r>
            <a:r>
              <a:rPr lang="ru-RU" b="1" dirty="0" smtClean="0">
                <a:solidFill>
                  <a:srgbClr val="00B050"/>
                </a:solidFill>
              </a:rPr>
              <a:t>детей в </a:t>
            </a:r>
            <a:r>
              <a:rPr lang="ru-RU" b="1" dirty="0" err="1" smtClean="0">
                <a:solidFill>
                  <a:srgbClr val="00B050"/>
                </a:solidFill>
              </a:rPr>
              <a:t>микрогруппах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37889" name="Picture 1" descr="C:\Users\BOSS\Desktop\2030768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3524250"/>
            <a:ext cx="2181225" cy="3333750"/>
          </a:xfrm>
          <a:prstGeom prst="rect">
            <a:avLst/>
          </a:prstGeom>
          <a:noFill/>
        </p:spPr>
      </p:pic>
      <p:pic>
        <p:nvPicPr>
          <p:cNvPr id="37890" name="Picture 2" descr="C:\Users\BOSS\Desktop\175577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24250"/>
            <a:ext cx="2781300" cy="3333750"/>
          </a:xfrm>
          <a:prstGeom prst="rect">
            <a:avLst/>
          </a:prstGeom>
          <a:noFill/>
        </p:spPr>
      </p:pic>
      <p:pic>
        <p:nvPicPr>
          <p:cNvPr id="37891" name="Picture 3" descr="C:\Users\BOSS\Desktop\0063-142-krutitsja-na-karusel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857628"/>
            <a:ext cx="333375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Классификация игр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1. Игры - задания для рабочего настроя;</a:t>
            </a:r>
          </a:p>
          <a:p>
            <a:pPr>
              <a:buNone/>
            </a:pPr>
            <a:r>
              <a:rPr lang="ru-RU" b="1" dirty="0" smtClean="0"/>
              <a:t>2. Игры для </a:t>
            </a:r>
            <a:r>
              <a:rPr lang="ru-RU" b="1" dirty="0" err="1" smtClean="0"/>
              <a:t>социо-игрового</a:t>
            </a:r>
            <a:r>
              <a:rPr lang="ru-RU" b="1" dirty="0" smtClean="0"/>
              <a:t> приобщения к делу;</a:t>
            </a:r>
          </a:p>
          <a:p>
            <a:pPr>
              <a:buNone/>
            </a:pPr>
            <a:r>
              <a:rPr lang="ru-RU" b="1" dirty="0" smtClean="0"/>
              <a:t>3. Игры-разминки;</a:t>
            </a:r>
          </a:p>
          <a:p>
            <a:pPr>
              <a:buNone/>
            </a:pPr>
            <a:r>
              <a:rPr lang="ru-RU" b="1" dirty="0" smtClean="0"/>
              <a:t>4.</a:t>
            </a:r>
            <a:r>
              <a:rPr lang="ru-RU" b="1" u="sng" dirty="0" smtClean="0"/>
              <a:t> </a:t>
            </a:r>
            <a:r>
              <a:rPr lang="ru-RU" b="1" dirty="0" smtClean="0"/>
              <a:t>Игры для творческого самоутверждения;</a:t>
            </a:r>
          </a:p>
          <a:p>
            <a:pPr>
              <a:buNone/>
            </a:pPr>
            <a:r>
              <a:rPr lang="ru-RU" b="1" dirty="0" smtClean="0"/>
              <a:t>5. Игры вольные (на воле)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36865" name="Picture 1" descr="C:\Users\BOSS\Desktop\87852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3286124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BOSS\Desktop\170576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382713"/>
            <a:ext cx="8031163" cy="409098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3643337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«</a:t>
            </a:r>
            <a:r>
              <a:rPr lang="ru-RU" sz="4200" b="1" dirty="0" smtClean="0">
                <a:solidFill>
                  <a:srgbClr val="00B050"/>
                </a:solidFill>
              </a:rPr>
              <a:t>Игра порождает радость, свободу, довольство,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00B050"/>
                </a:solidFill>
              </a:rPr>
              <a:t>покой в себе 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00B050"/>
                </a:solidFill>
              </a:rPr>
              <a:t>и около себя,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00B050"/>
                </a:solidFill>
              </a:rPr>
              <a:t> мир с миром</a:t>
            </a:r>
            <a:r>
              <a:rPr lang="ru-RU" sz="4400" b="1" dirty="0" smtClean="0">
                <a:solidFill>
                  <a:srgbClr val="00B050"/>
                </a:solidFill>
              </a:rPr>
              <a:t>»      </a:t>
            </a:r>
          </a:p>
          <a:p>
            <a:pPr algn="r">
              <a:buNone/>
            </a:pPr>
            <a:r>
              <a:rPr lang="ru-RU" sz="3600" dirty="0" smtClean="0"/>
              <a:t>Фридрих </a:t>
            </a:r>
            <a:r>
              <a:rPr lang="ru-RU" sz="3600" dirty="0" err="1" smtClean="0"/>
              <a:t>Фребель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40961" name="Picture 1" descr="C:\Users\BOSS\Desktop\detk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57760"/>
            <a:ext cx="8980777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SS\Desktop\1424982066_sun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3871"/>
            <a:ext cx="3143272" cy="304448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3629038"/>
            <a:ext cx="7772400" cy="1528154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2572-548E-4D98-A304-DA2A45008C7A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1025" name="Picture 1" descr="C:\Users\BOSS\Desktop\170576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816975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7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14414" y="571480"/>
            <a:ext cx="764386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«Игра имеет в жизни ребёнка такое же значение, как у взрослого деятельность – работа, служба.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Каков ребёнок в игре, таков во многом он будет и в работе, когда вырастет. Поэтому, воспитание будущего деятеля происходит,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прежде всего, в игре…»  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А.С. Макаренко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21506" name="Picture 2" descr="C:\Users\BOSS\Desktop\0003-011-CHto-ljubjat-delat-det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143248"/>
            <a:ext cx="305752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429155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В Федеральных государственных общеобразовательных стандартах ДО игра рассматривается как важное средство социализации личности ребенка – дошкольника. </a:t>
            </a:r>
          </a:p>
          <a:p>
            <a:pPr algn="ctr">
              <a:buNone/>
            </a:pPr>
            <a:r>
              <a:rPr lang="ru-RU" sz="3500" u="sng" dirty="0" smtClean="0"/>
              <a:t>Право на игру зафиксировано в Конвенции о правах ребенка (ст. 31)</a:t>
            </a:r>
            <a:endParaRPr lang="ru-RU" sz="3500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724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Цель игровой технологии</a:t>
            </a:r>
            <a:r>
              <a:rPr lang="ru-RU" sz="2800" b="1" dirty="0" smtClean="0"/>
              <a:t> </a:t>
            </a:r>
            <a:r>
              <a:rPr lang="ru-RU" sz="2400" dirty="0" smtClean="0"/>
              <a:t>- не менять ребёнка и не переделывать его, не учить его каким-то специальным поведенческим навыкам, а дать возможность «прожить» в игре волнующие его ситуации при полном внимании и сопереживании взрослого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Задачи игровой технологии:</a:t>
            </a:r>
          </a:p>
          <a:p>
            <a:r>
              <a:rPr lang="ru-RU" sz="2400" dirty="0" smtClean="0"/>
              <a:t>Достигнуть высокого уровня мотивации, осознанной потребности в условии знаний и умений за счёт собственной активности ребенка.</a:t>
            </a:r>
          </a:p>
          <a:p>
            <a:pPr lvl="0"/>
            <a:r>
              <a:rPr lang="ru-RU" sz="2400" dirty="0" smtClean="0"/>
              <a:t>Подобрать средства, активизирующие деятельность детей и повышение ее результативности.</a:t>
            </a:r>
          </a:p>
          <a:p>
            <a:pPr lvl="0"/>
            <a:r>
              <a:rPr lang="ru-RU" sz="2400" dirty="0" smtClean="0"/>
              <a:t>Сделать воспитательный процесс управляемым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49154" name="Picture 2" descr="C:\Users\BOSS\Desktop\0059-097-Kachatsja-na-kacheljak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14818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582726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>
                <a:solidFill>
                  <a:srgbClr val="00B050"/>
                </a:solidFill>
              </a:rPr>
              <a:t>Виды педагогических игр очень разнообразны</a:t>
            </a:r>
            <a:r>
              <a:rPr lang="ru-RU" sz="3200" dirty="0" smtClean="0">
                <a:solidFill>
                  <a:srgbClr val="00B050"/>
                </a:solidFill>
              </a:rPr>
              <a:t>.</a:t>
            </a:r>
            <a:r>
              <a:rPr lang="ru-RU" sz="3200" dirty="0" smtClean="0"/>
              <a:t> Они могут различаться: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054485"/>
          </a:xfrm>
        </p:spPr>
        <p:txBody>
          <a:bodyPr/>
          <a:lstStyle/>
          <a:p>
            <a:pPr lvl="0"/>
            <a:r>
              <a:rPr lang="ru-RU" sz="2000" b="1" i="1" dirty="0" smtClean="0">
                <a:solidFill>
                  <a:srgbClr val="00B050"/>
                </a:solidFill>
              </a:rPr>
              <a:t>По виду деятельности</a:t>
            </a:r>
            <a:r>
              <a:rPr lang="ru-RU" sz="2000" b="1" dirty="0" smtClean="0">
                <a:solidFill>
                  <a:srgbClr val="00B050"/>
                </a:solidFill>
              </a:rPr>
              <a:t> </a:t>
            </a:r>
            <a:r>
              <a:rPr lang="ru-RU" sz="2000" dirty="0" smtClean="0"/>
              <a:t>— двигательные, интеллектуальные, психологические и т. д.;</a:t>
            </a:r>
          </a:p>
          <a:p>
            <a:pPr lvl="0"/>
            <a:r>
              <a:rPr lang="ru-RU" sz="2000" b="1" i="1" dirty="0" smtClean="0">
                <a:solidFill>
                  <a:srgbClr val="00B050"/>
                </a:solidFill>
              </a:rPr>
              <a:t>По характеру педагогического процесса</a:t>
            </a:r>
            <a:r>
              <a:rPr lang="ru-RU" sz="2000" dirty="0" smtClean="0"/>
              <a:t> — обучающие, тренировочные, контролирующие, познавательные, воспитательные, развивающие, диагностические.</a:t>
            </a:r>
          </a:p>
          <a:p>
            <a:pPr lvl="0"/>
            <a:r>
              <a:rPr lang="ru-RU" sz="2000" b="1" i="1" dirty="0" smtClean="0">
                <a:solidFill>
                  <a:srgbClr val="00B050"/>
                </a:solidFill>
              </a:rPr>
              <a:t>По характеру игровой методики</a:t>
            </a:r>
            <a:r>
              <a:rPr lang="ru-RU" sz="2000" i="1" dirty="0" smtClean="0"/>
              <a:t> </a:t>
            </a:r>
            <a:r>
              <a:rPr lang="ru-RU" sz="2000" dirty="0" smtClean="0"/>
              <a:t>— игры с правилами; игры с правилами, устанавливаемыми по ходу игры; игры, где одна часть правил задана условиями игры, а другая устанавливается в зависимости от её хода.</a:t>
            </a:r>
          </a:p>
          <a:p>
            <a:pPr lvl="0"/>
            <a:r>
              <a:rPr lang="ru-RU" sz="2000" b="1" i="1" dirty="0" smtClean="0">
                <a:solidFill>
                  <a:srgbClr val="00B050"/>
                </a:solidFill>
              </a:rPr>
              <a:t>По содержанию</a:t>
            </a:r>
            <a:r>
              <a:rPr lang="ru-RU" sz="2000" dirty="0" smtClean="0"/>
              <a:t> — музыкальные, математические, социализирующие, логические и т. д.</a:t>
            </a:r>
          </a:p>
          <a:p>
            <a:pPr lvl="0"/>
            <a:r>
              <a:rPr lang="ru-RU" sz="2000" b="1" i="1" dirty="0" smtClean="0"/>
              <a:t>По игровому оборудованию </a:t>
            </a:r>
            <a:r>
              <a:rPr lang="ru-RU" sz="2000" dirty="0" smtClean="0"/>
              <a:t>— настольные, компьютерные, театрализованные, сюжетно-ролевые, режиссёрские и т. д.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439850"/>
          </a:xfrm>
        </p:spPr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</a:rPr>
              <a:t>Главный </a:t>
            </a:r>
            <a:r>
              <a:rPr lang="ru-RU" sz="2800" b="1" dirty="0" smtClean="0">
                <a:solidFill>
                  <a:srgbClr val="00B050"/>
                </a:solidFill>
              </a:rPr>
              <a:t>компонент </a:t>
            </a:r>
            <a:r>
              <a:rPr lang="ru-RU" sz="2800" dirty="0" smtClean="0">
                <a:solidFill>
                  <a:srgbClr val="00B050"/>
                </a:solidFill>
              </a:rPr>
              <a:t>игровой технологии</a:t>
            </a:r>
            <a:r>
              <a:rPr lang="ru-RU" sz="2800" dirty="0" smtClean="0"/>
              <a:t> — непосредственное и систематическое общение педагога и детей.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Её значение:</a:t>
            </a:r>
            <a:endParaRPr lang="ru-RU" sz="2400" dirty="0" smtClean="0">
              <a:solidFill>
                <a:srgbClr val="00B050"/>
              </a:solidFill>
            </a:endParaRPr>
          </a:p>
          <a:p>
            <a:pPr lvl="0"/>
            <a:r>
              <a:rPr lang="ru-RU" sz="2400" dirty="0" smtClean="0"/>
              <a:t>активизирует воспитанников;</a:t>
            </a:r>
          </a:p>
          <a:p>
            <a:pPr lvl="0"/>
            <a:r>
              <a:rPr lang="ru-RU" sz="2400" dirty="0" smtClean="0"/>
              <a:t>повышает познавательный интерес;</a:t>
            </a:r>
          </a:p>
          <a:p>
            <a:pPr lvl="0"/>
            <a:r>
              <a:rPr lang="ru-RU" sz="2400" dirty="0" smtClean="0"/>
              <a:t>вызывает эмоциональный подъём;</a:t>
            </a:r>
          </a:p>
          <a:p>
            <a:pPr lvl="0"/>
            <a:r>
              <a:rPr lang="ru-RU" sz="2400" dirty="0" smtClean="0"/>
              <a:t>способствует развитию творчества;</a:t>
            </a:r>
          </a:p>
          <a:p>
            <a:pPr lvl="0"/>
            <a:r>
              <a:rPr lang="ru-RU" sz="2400" dirty="0" smtClean="0"/>
              <a:t>максимально концентрирует время занятий за счёт чётко сформулированных условий игры;</a:t>
            </a:r>
          </a:p>
          <a:p>
            <a:pPr lvl="0"/>
            <a:r>
              <a:rPr lang="ru-RU" sz="2400" dirty="0" smtClean="0"/>
              <a:t>позволяет педагогу варьировать стратегию и тактику игровых действий за счёт усложнения или упрощения игровых задач в зависимости от уровня освоения материала.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087200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24047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Исследования Л.А. </a:t>
            </a:r>
            <a:r>
              <a:rPr lang="ru-RU" dirty="0" err="1" smtClean="0"/>
              <a:t>Венгера</a:t>
            </a:r>
            <a:r>
              <a:rPr lang="ru-RU" dirty="0" smtClean="0"/>
              <a:t>, Н.Я. </a:t>
            </a:r>
            <a:r>
              <a:rPr lang="ru-RU" dirty="0" err="1" smtClean="0"/>
              <a:t>Михайленко</a:t>
            </a:r>
            <a:r>
              <a:rPr lang="ru-RU" dirty="0" smtClean="0"/>
              <a:t>, К.С. Егоркиной, Е.В. Зворыгиной, Н.Ф. Комаровой составили основу для разработки игровых технологий в педагогическом процессе в детском дошкольном учреждении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46082" name="Picture 2" descr="http://www.koob.ru/foto/author/2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2024066" cy="303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BOSS\Desktop\1386237262284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643314"/>
            <a:ext cx="2890733" cy="288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45058" name="Picture 2" descr="http://freelance.ru/images/works/2319220_640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143380"/>
            <a:ext cx="2452662" cy="24526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342902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Зарубежные исследователи, </a:t>
            </a:r>
            <a:r>
              <a:rPr lang="ru-RU" sz="2800" dirty="0" err="1" smtClean="0"/>
              <a:t>Данский</a:t>
            </a:r>
            <a:r>
              <a:rPr lang="ru-RU" sz="2800" dirty="0" smtClean="0"/>
              <a:t> и </a:t>
            </a:r>
            <a:r>
              <a:rPr lang="ru-RU" sz="2800" dirty="0" err="1" smtClean="0"/>
              <a:t>Силверман</a:t>
            </a:r>
            <a:r>
              <a:rPr lang="ru-RU" sz="2800" dirty="0" smtClean="0"/>
              <a:t>, получили экспериментальные данные, подтверждающие гипотезу о том, что использование игровых технологий в работе с детьми могут повысить способность ребенка к продуцированию нестандартных идей и выработке оригинальных решений, способствует формированию индивидуального стиля когнитивной деятельности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5059" name="Picture 3" descr="C:\Users\BOSS\Desktop\depositphotos_22773388-stock-illustration-einste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989157"/>
            <a:ext cx="2459409" cy="2868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500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Diseño predeterminado</vt:lpstr>
      <vt:lpstr>Презентация PowerPoint</vt:lpstr>
      <vt:lpstr>Презентация PowerPoint</vt:lpstr>
      <vt:lpstr>Презентация PowerPoint</vt:lpstr>
      <vt:lpstr>Цель игровой технологии - не менять ребёнка и не переделывать его, не учить его каким-то специальным поведенческим навыкам, а дать возможность «прожить» в игре волнующие его ситуации при полном внимании и сопереживании взрослого</vt:lpstr>
      <vt:lpstr>  Виды педагогических игр очень разнообразны. Они могут различаться: </vt:lpstr>
      <vt:lpstr>Главный компонент игровой технологии — непосредственное и систематическое общение педагога и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Применение игровых технологий  в образовательном процессе  по образовательным областям </vt:lpstr>
      <vt:lpstr>Презентация PowerPoint</vt:lpstr>
      <vt:lpstr>  Социо-игровые технологии   </vt:lpstr>
      <vt:lpstr>Презентация PowerPoint</vt:lpstr>
      <vt:lpstr>Презентация PowerPoint</vt:lpstr>
      <vt:lpstr> Классификация игр </vt:lpstr>
      <vt:lpstr>Презентация PowerPoint</vt:lpstr>
      <vt:lpstr>Спасибо за внимание!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Павел</cp:lastModifiedBy>
  <cp:revision>150</cp:revision>
  <dcterms:created xsi:type="dcterms:W3CDTF">2010-05-23T14:28:12Z</dcterms:created>
  <dcterms:modified xsi:type="dcterms:W3CDTF">2024-02-27T08:36:52Z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1515334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