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Gill Sans MT" pitchFamily="34" charset="0"/>
      <p:regular r:id="rId17"/>
      <p:bold r:id="rId18"/>
      <p:italic r:id="rId19"/>
      <p:boldItalic r:id="rId20"/>
    </p:embeddedFont>
    <p:embeddedFont>
      <p:font typeface="Nunito" charset="-52"/>
      <p:regular r:id="rId21"/>
      <p:bold r:id="rId22"/>
      <p:italic r:id="rId23"/>
      <p:boldItalic r:id="rId24"/>
    </p:embeddedFont>
    <p:embeddedFont>
      <p:font typeface="Calibri" pitchFamily="34" charset="0"/>
      <p:regular r:id="rId25"/>
      <p:bold r:id="rId26"/>
      <p:italic r:id="rId27"/>
      <p:boldItalic r:id="rId28"/>
    </p:embeddedFont>
    <p:embeddedFont>
      <p:font typeface="Constantia" pitchFamily="18" charset="0"/>
      <p:regular r:id="rId29"/>
      <p:bold r:id="rId30"/>
      <p:italic r:id="rId31"/>
      <p:boldItalic r:id="rId32"/>
    </p:embeddedFont>
    <p:embeddedFont>
      <p:font typeface="Wingdings 2" pitchFamily="18" charset="2"/>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56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20f9ef97c8b422f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20f9ef97c8b422f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1a61c80ff715a11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1a61c80ff715a1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1a61c80ff715a1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1a61c80ff715a1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fac4595c16d42e7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fac4595c16d42e7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07c978933acfe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107c978933acfe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7f8100ad992d80a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7f8100ad992d80a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847b84de589eca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847b84de589eca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1753dad961f65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1753dad961f65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8e66e3b58bff7a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8e66e3b58bff7a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3d5e5d4b9822f6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3d5e5d4b9822f6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6cc1a6d17a5af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6cc1a6d17a5af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66c2b064e0eacd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66c2b064e0eacd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d149518dd234bcf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d149518dd234bcf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64CF2E0-CCC4-4E1E-9902-C3C36AB3FDA4}" type="datetimeFigureOut">
              <a:rPr lang="en-US" smtClean="0"/>
              <a:pPr/>
              <a:t>2/27/2024</a:t>
            </a:fld>
            <a:endParaRPr lang="en-US"/>
          </a:p>
        </p:txBody>
      </p:sp>
      <p:sp>
        <p:nvSpPr>
          <p:cNvPr id="19" name="Нижний колонтитул 18"/>
          <p:cNvSpPr>
            <a:spLocks noGrp="1"/>
          </p:cNvSpPr>
          <p:nvPr>
            <p:ph type="ftr" sz="quarter" idx="11"/>
          </p:nvPr>
        </p:nvSpPr>
        <p:spPr/>
        <p:txBody>
          <a:bodyPr/>
          <a:lstStyle/>
          <a:p>
            <a:endParaRPr kumimoji="0" lang="en-US"/>
          </a:p>
        </p:txBody>
      </p:sp>
      <p:sp>
        <p:nvSpPr>
          <p:cNvPr id="27" name="Номер слайда 2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4CF2E0-CCC4-4E1E-9902-C3C36AB3FDA4}" type="datetimeFigureOut">
              <a:rPr lang="en-US" smtClean="0"/>
              <a:pPr/>
              <a:t>2/27/2024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1"/>
            <a:ext cx="2057400" cy="3908822"/>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85801"/>
            <a:ext cx="6019800" cy="390882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4CF2E0-CCC4-4E1E-9902-C3C36AB3FDA4}" type="datetimeFigureOut">
              <a:rPr lang="en-US" smtClean="0"/>
              <a:pPr/>
              <a:t>2/27/2024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4CF2E0-CCC4-4E1E-9902-C3C36AB3FDA4}" type="datetimeFigureOut">
              <a:rPr lang="en-US" smtClean="0"/>
              <a:pPr/>
              <a:t>2/27/2024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64CF2E0-CCC4-4E1E-9902-C3C36AB3FDA4}" type="datetimeFigureOut">
              <a:rPr lang="en-US" smtClean="0"/>
              <a:pPr/>
              <a:t>2/27/2024</a:t>
            </a:fld>
            <a:endParaRPr lang="en-US"/>
          </a:p>
        </p:txBody>
      </p:sp>
      <p:sp>
        <p:nvSpPr>
          <p:cNvPr id="5" name="Нижний колонтитул 4"/>
          <p:cNvSpPr>
            <a:spLocks noGrp="1"/>
          </p:cNvSpPr>
          <p:nvPr>
            <p:ph type="ftr" sz="quarter" idx="11"/>
          </p:nvPr>
        </p:nvSpPr>
        <p:spPr/>
        <p:txBody>
          <a:bodyPr/>
          <a:lstStyle/>
          <a:p>
            <a:endParaRPr kumimoji="0" lang="en-US" dirty="0"/>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229600" cy="85725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64CF2E0-CCC4-4E1E-9902-C3C36AB3FDA4}" type="datetimeFigureOut">
              <a:rPr lang="en-US" smtClean="0"/>
              <a:pPr/>
              <a:t>2/27/2024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229600" cy="85725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64CF2E0-CCC4-4E1E-9902-C3C36AB3FDA4}" type="datetimeFigureOut">
              <a:rPr lang="en-US" smtClean="0"/>
              <a:pPr/>
              <a:t>2/27/2024</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64CF2E0-CCC4-4E1E-9902-C3C36AB3FDA4}" type="datetimeFigureOut">
              <a:rPr lang="en-US" smtClean="0"/>
              <a:pPr/>
              <a:t>2/27/2024</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4CF2E0-CCC4-4E1E-9902-C3C36AB3FDA4}" type="datetimeFigureOut">
              <a:rPr lang="en-US" smtClean="0"/>
              <a:pPr/>
              <a:t>2/27/2024</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64CF2E0-CCC4-4E1E-9902-C3C36AB3FDA4}" type="datetimeFigureOut">
              <a:rPr lang="en-US" smtClean="0"/>
              <a:pPr/>
              <a:t>2/27/2024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64CF2E0-CCC4-4E1E-9902-C3C36AB3FDA4}" type="datetimeFigureOut">
              <a:rPr lang="en-US" smtClean="0"/>
              <a:pPr/>
              <a:t>2/27/2024</a:t>
            </a:fld>
            <a:endParaRPr lang="en-US"/>
          </a:p>
        </p:txBody>
      </p:sp>
      <p:sp>
        <p:nvSpPr>
          <p:cNvPr id="6" name="Нижний колонтитул 5"/>
          <p:cNvSpPr>
            <a:spLocks noGrp="1"/>
          </p:cNvSpPr>
          <p:nvPr>
            <p:ph type="ftr" sz="quarter" idx="11"/>
          </p:nvPr>
        </p:nvSpPr>
        <p:spPr/>
        <p:txBody>
          <a:bodyPr/>
          <a:lstStyle/>
          <a:p>
            <a:endParaRPr kumimoji="0" lang="en-US" dirty="0"/>
          </a:p>
        </p:txBody>
      </p:sp>
      <p:sp>
        <p:nvSpPr>
          <p:cNvPr id="7" name="Номер слайда 6"/>
          <p:cNvSpPr>
            <a:spLocks noGrp="1"/>
          </p:cNvSpPr>
          <p:nvPr>
            <p:ph type="sldNum" sz="quarter" idx="12"/>
          </p:nvPr>
        </p:nvSpPr>
        <p:spPr>
          <a:xfrm>
            <a:off x="8077200" y="4767263"/>
            <a:ext cx="609600" cy="273844"/>
          </a:xfrm>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
        <p:nvSpPr>
          <p:cNvPr id="3" name="Рисунок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fld id="{564CF2E0-CCC4-4E1E-9902-C3C36AB3FDA4}" type="datetimeFigureOut">
              <a:rPr lang="en-US" smtClean="0"/>
              <a:pPr algn="r" eaLnBrk="1" latinLnBrk="0" hangingPunct="1"/>
              <a:t>2/27/2024</a:t>
            </a:fld>
            <a:endParaRPr lang="en-US" sz="1400" dirty="0">
              <a:solidFill>
                <a:schemeClr val="tx2"/>
              </a:solidFill>
            </a:endParaRPr>
          </a:p>
        </p:txBody>
      </p:sp>
      <p:sp>
        <p:nvSpPr>
          <p:cNvPr id="22" name="Нижний колонтитул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sz="1400" dirty="0">
              <a:solidFill>
                <a:schemeClr val="tx2"/>
              </a:solidFill>
            </a:endParaRPr>
          </a:p>
        </p:txBody>
      </p:sp>
      <p:sp>
        <p:nvSpPr>
          <p:cNvPr id="18" name="Номер слайда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grpSp>
        <p:nvGrpSpPr>
          <p:cNvPr id="2" name="Группа 1"/>
          <p:cNvGrpSpPr/>
          <p:nvPr/>
        </p:nvGrpSpPr>
        <p:grpSpPr>
          <a:xfrm>
            <a:off x="-19017" y="151806"/>
            <a:ext cx="9180548" cy="486918"/>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p:nvPr/>
        </p:nvSpPr>
        <p:spPr>
          <a:xfrm>
            <a:off x="3324338" y="3244575"/>
            <a:ext cx="55464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2"/>
                </a:solidFill>
              </a:rPr>
              <a:t>Ученицы 9 класса Д Барановой Любови</a:t>
            </a:r>
            <a:endParaRPr sz="1800" dirty="0">
              <a:solidFill>
                <a:schemeClr val="dk2"/>
              </a:solidFill>
            </a:endParaRPr>
          </a:p>
          <a:p>
            <a:pPr marL="0" lvl="0" indent="0" algn="l" rtl="0">
              <a:spcBef>
                <a:spcPts val="0"/>
              </a:spcBef>
              <a:spcAft>
                <a:spcPts val="0"/>
              </a:spcAft>
              <a:buNone/>
            </a:pPr>
            <a:r>
              <a:rPr lang="ru" sz="1800" dirty="0" smtClean="0">
                <a:solidFill>
                  <a:schemeClr val="dk2"/>
                </a:solidFill>
              </a:rPr>
              <a:t>Руководитель:Морозова Нина Эдуардовна</a:t>
            </a:r>
            <a:endParaRPr sz="1800" dirty="0">
              <a:solidFill>
                <a:schemeClr val="dk2"/>
              </a:solidFill>
            </a:endParaRPr>
          </a:p>
        </p:txBody>
      </p:sp>
      <p:sp>
        <p:nvSpPr>
          <p:cNvPr id="129" name="Google Shape;129;p13"/>
          <p:cNvSpPr txBox="1"/>
          <p:nvPr/>
        </p:nvSpPr>
        <p:spPr>
          <a:xfrm>
            <a:off x="2061398" y="1283235"/>
            <a:ext cx="4328892" cy="1015632"/>
          </a:xfrm>
          <a:prstGeom prst="rect">
            <a:avLst/>
          </a:prstGeom>
          <a:noFill/>
          <a:ln>
            <a:noFill/>
          </a:ln>
        </p:spPr>
        <p:txBody>
          <a:bodyPr spcFirstLastPara="1" wrap="square" lIns="91425" tIns="91425" rIns="91425" bIns="91425" anchor="t" anchorCtr="0">
            <a:spAutoFit/>
          </a:bodyPr>
          <a:lstStyle/>
          <a:p>
            <a:pPr lvl="0" algn="ctr"/>
            <a:r>
              <a:rPr lang="en-US" sz="1800" cap="all" spc="-100" dirty="0" smtClean="0">
                <a:solidFill>
                  <a:schemeClr val="bg1"/>
                </a:solidFill>
                <a:latin typeface="Gill Sans MT"/>
              </a:rPr>
              <a:t>ПРОЕКТНАЯ </a:t>
            </a:r>
            <a:r>
              <a:rPr lang="en-US" sz="1800" cap="all" spc="-100" dirty="0" smtClean="0">
                <a:solidFill>
                  <a:schemeClr val="bg1"/>
                </a:solidFill>
                <a:latin typeface="Gill Sans MT"/>
              </a:rPr>
              <a:t>РАБОТА</a:t>
            </a:r>
            <a:endParaRPr lang="ru-RU" sz="1800" cap="all" spc="-100" dirty="0" smtClean="0">
              <a:solidFill>
                <a:schemeClr val="bg1"/>
              </a:solidFill>
              <a:latin typeface="Gill Sans MT"/>
            </a:endParaRPr>
          </a:p>
          <a:p>
            <a:pPr lvl="0" algn="ctr"/>
            <a:r>
              <a:rPr lang="ru-RU" sz="1800" b="1" dirty="0" smtClean="0">
                <a:solidFill>
                  <a:schemeClr val="dk2"/>
                </a:solidFill>
              </a:rPr>
              <a:t>П</a:t>
            </a:r>
            <a:r>
              <a:rPr lang="ru" sz="1800" b="1" dirty="0" smtClean="0">
                <a:solidFill>
                  <a:schemeClr val="dk2"/>
                </a:solidFill>
              </a:rPr>
              <a:t>роектная работа</a:t>
            </a:r>
          </a:p>
          <a:p>
            <a:pPr lvl="0" algn="ctr"/>
            <a:r>
              <a:rPr lang="ru" sz="1800" b="1" dirty="0" smtClean="0">
                <a:solidFill>
                  <a:schemeClr val="dk2"/>
                </a:solidFill>
              </a:rPr>
              <a:t>« </a:t>
            </a:r>
            <a:r>
              <a:rPr lang="ru" sz="1800" b="1" dirty="0">
                <a:solidFill>
                  <a:schemeClr val="dk2"/>
                </a:solidFill>
              </a:rPr>
              <a:t>Жизнь или курение »</a:t>
            </a:r>
            <a:endParaRPr sz="1800" b="1"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241300" y="249100"/>
            <a:ext cx="5352000" cy="84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400" dirty="0">
                <a:solidFill>
                  <a:srgbClr val="000000"/>
                </a:solidFill>
              </a:rPr>
              <a:t>Меры для борьбы с </a:t>
            </a:r>
            <a:r>
              <a:rPr lang="ru" sz="2400" dirty="0" smtClean="0">
                <a:solidFill>
                  <a:srgbClr val="000000"/>
                </a:solidFill>
              </a:rPr>
              <a:t>курением</a:t>
            </a:r>
            <a:endParaRPr sz="2400" dirty="0">
              <a:solidFill>
                <a:srgbClr val="000000"/>
              </a:solidFill>
            </a:endParaRPr>
          </a:p>
        </p:txBody>
      </p:sp>
      <p:sp>
        <p:nvSpPr>
          <p:cNvPr id="194" name="Google Shape;194;p22"/>
          <p:cNvSpPr txBox="1"/>
          <p:nvPr/>
        </p:nvSpPr>
        <p:spPr>
          <a:xfrm>
            <a:off x="258900" y="791911"/>
            <a:ext cx="7867500"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dirty="0">
                <a:solidFill>
                  <a:schemeClr val="dk2"/>
                </a:solidFill>
                <a:latin typeface="Calibri"/>
                <a:ea typeface="Calibri"/>
                <a:cs typeface="Calibri"/>
                <a:sym typeface="Calibri"/>
              </a:rPr>
              <a:t>Борьба с курением является важной задачей современного общества, так как это является вредной привычкой, которая негативно влияет на здоровье людей. </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ru" sz="1300" dirty="0">
                <a:solidFill>
                  <a:schemeClr val="dk2"/>
                </a:solidFill>
                <a:latin typeface="Calibri"/>
                <a:ea typeface="Calibri"/>
                <a:cs typeface="Calibri"/>
                <a:sym typeface="Calibri"/>
              </a:rPr>
              <a:t>Один из наиболее эффективных способов борьбы с курением - информирование о вреде курения.  Я считаю, что если люди будут знать о вреде, который они наносят своему организму,  то возможно они смогут задуматься о предотвращении пагубной привычки. </a:t>
            </a:r>
            <a:endParaRPr sz="1300" dirty="0">
              <a:solidFill>
                <a:schemeClr val="dk2"/>
              </a:solidFill>
              <a:latin typeface="Calibri"/>
              <a:ea typeface="Calibri"/>
              <a:cs typeface="Calibri"/>
              <a:sym typeface="Calibri"/>
            </a:endParaRPr>
          </a:p>
        </p:txBody>
      </p:sp>
      <p:sp>
        <p:nvSpPr>
          <p:cNvPr id="195" name="Google Shape;195;p22"/>
          <p:cNvSpPr txBox="1"/>
          <p:nvPr/>
        </p:nvSpPr>
        <p:spPr>
          <a:xfrm>
            <a:off x="241300" y="1976303"/>
            <a:ext cx="8375100" cy="78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dirty="0">
                <a:solidFill>
                  <a:schemeClr val="dk2"/>
                </a:solidFill>
                <a:latin typeface="Calibri"/>
                <a:ea typeface="Calibri"/>
                <a:cs typeface="Calibri"/>
                <a:sym typeface="Calibri"/>
              </a:rPr>
              <a:t>Еще одним способом является использование никотиновой заместительной терапии (НЗТ). Это включает в себя использование никотиновых пластырей, жевательной резинки, спреев и ингаляторов для постепенного снижения дозы никотина и снижения физической зависимости от табачных изделий.</a:t>
            </a:r>
            <a:endParaRPr sz="1300" dirty="0">
              <a:solidFill>
                <a:schemeClr val="dk2"/>
              </a:solidFill>
              <a:latin typeface="Calibri"/>
              <a:ea typeface="Calibri"/>
              <a:cs typeface="Calibri"/>
              <a:sym typeface="Calibri"/>
            </a:endParaRPr>
          </a:p>
        </p:txBody>
      </p:sp>
      <p:sp>
        <p:nvSpPr>
          <p:cNvPr id="196" name="Google Shape;196;p22"/>
          <p:cNvSpPr txBox="1"/>
          <p:nvPr/>
        </p:nvSpPr>
        <p:spPr>
          <a:xfrm>
            <a:off x="258900" y="2767099"/>
            <a:ext cx="8626200"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Calibri"/>
                <a:ea typeface="Calibri"/>
                <a:cs typeface="Calibri"/>
                <a:sym typeface="Calibri"/>
              </a:rPr>
              <a:t>Поддержка социальной среды также играет важную роль в борьбе с курением. Создание безкурительных зон в общественных местах, на рабочих местах и в образовательных учреждениях помогает снизить доступность сигарет и минимизировать пассивное курение. Также стоит задуматься о более жёстких правилах к продаже сигарет. К примеру, Новозелания, которая хочет запретить продажу сигарет людям, родившимся после 2008 года. Законодательный проект вступит в силу в 2025 году. </a:t>
            </a:r>
            <a:endParaRPr sz="1300">
              <a:solidFill>
                <a:schemeClr val="dk2"/>
              </a:solidFill>
              <a:latin typeface="Calibri"/>
              <a:ea typeface="Calibri"/>
              <a:cs typeface="Calibri"/>
              <a:sym typeface="Calibri"/>
            </a:endParaRPr>
          </a:p>
        </p:txBody>
      </p:sp>
      <p:sp>
        <p:nvSpPr>
          <p:cNvPr id="197" name="Google Shape;197;p22"/>
          <p:cNvSpPr txBox="1"/>
          <p:nvPr/>
        </p:nvSpPr>
        <p:spPr>
          <a:xfrm>
            <a:off x="258900" y="3961999"/>
            <a:ext cx="8375100" cy="78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Calibri"/>
                <a:ea typeface="Calibri"/>
                <a:cs typeface="Calibri"/>
                <a:sym typeface="Calibri"/>
              </a:rPr>
              <a:t>В целом, борьба с курением требует комплексного подхода, включающего информирование, нормативные ограничения, медицинскую поддержку и психологическую помощь. За последние годы такие усилия доказали свою эффективность, и все больше людей по всему миру становятся некурящими.</a:t>
            </a:r>
            <a:endParaRPr sz="1300">
              <a:solidFill>
                <a:schemeClr val="dk2"/>
              </a:solidFill>
              <a:latin typeface="Calibri"/>
              <a:ea typeface="Calibri"/>
              <a:cs typeface="Calibri"/>
              <a:sym typeface="Calibri"/>
            </a:endParaRPr>
          </a:p>
        </p:txBody>
      </p:sp>
      <p:pic>
        <p:nvPicPr>
          <p:cNvPr id="198" name="Google Shape;198;p22"/>
          <p:cNvPicPr preferRelativeResize="0"/>
          <p:nvPr/>
        </p:nvPicPr>
        <p:blipFill>
          <a:blip r:embed="rId3">
            <a:alphaModFix/>
          </a:blip>
          <a:stretch>
            <a:fillRect/>
          </a:stretch>
        </p:blipFill>
        <p:spPr>
          <a:xfrm flipH="1">
            <a:off x="7820827" y="249101"/>
            <a:ext cx="992701" cy="992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182100" y="177975"/>
            <a:ext cx="9144000" cy="83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400" dirty="0">
                <a:solidFill>
                  <a:srgbClr val="000000"/>
                </a:solidFill>
              </a:rPr>
              <a:t>Анкетирование среди учащихся средних классов. Часть 1. </a:t>
            </a:r>
            <a:endParaRPr sz="2400" dirty="0">
              <a:solidFill>
                <a:srgbClr val="000000"/>
              </a:solidFill>
            </a:endParaRPr>
          </a:p>
        </p:txBody>
      </p:sp>
      <p:pic>
        <p:nvPicPr>
          <p:cNvPr id="204" name="Google Shape;204;p23"/>
          <p:cNvPicPr preferRelativeResize="0"/>
          <p:nvPr/>
        </p:nvPicPr>
        <p:blipFill>
          <a:blip r:embed="rId3">
            <a:alphaModFix/>
          </a:blip>
          <a:stretch>
            <a:fillRect/>
          </a:stretch>
        </p:blipFill>
        <p:spPr>
          <a:xfrm>
            <a:off x="5723127" y="795351"/>
            <a:ext cx="3238775" cy="4161674"/>
          </a:xfrm>
          <a:prstGeom prst="rect">
            <a:avLst/>
          </a:prstGeom>
          <a:noFill/>
          <a:ln>
            <a:noFill/>
          </a:ln>
        </p:spPr>
      </p:pic>
      <p:sp>
        <p:nvSpPr>
          <p:cNvPr id="205" name="Google Shape;205;p23"/>
          <p:cNvSpPr txBox="1"/>
          <p:nvPr/>
        </p:nvSpPr>
        <p:spPr>
          <a:xfrm>
            <a:off x="415987" y="1368305"/>
            <a:ext cx="9144000" cy="238523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dirty="0">
                <a:solidFill>
                  <a:schemeClr val="dk2"/>
                </a:solidFill>
                <a:latin typeface="Calibri"/>
                <a:ea typeface="Calibri"/>
                <a:cs typeface="Calibri"/>
                <a:sym typeface="Calibri"/>
              </a:rPr>
              <a:t>Я спросила учащихся, а курят ли они вообще? И предложила</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ru" sz="1300" dirty="0">
                <a:solidFill>
                  <a:schemeClr val="dk2"/>
                </a:solidFill>
                <a:latin typeface="Calibri"/>
                <a:ea typeface="Calibri"/>
                <a:cs typeface="Calibri"/>
                <a:sym typeface="Calibri"/>
              </a:rPr>
              <a:t>несколько вариантов ответов: </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ru" sz="1300" dirty="0">
                <a:solidFill>
                  <a:schemeClr val="dk2"/>
                </a:solidFill>
                <a:latin typeface="Calibri"/>
                <a:ea typeface="Calibri"/>
                <a:cs typeface="Calibri"/>
                <a:sym typeface="Calibri"/>
              </a:rPr>
              <a:t>–  Не курю и не курил(а)</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ru" sz="1300" dirty="0">
                <a:solidFill>
                  <a:schemeClr val="dk2"/>
                </a:solidFill>
                <a:latin typeface="Calibri"/>
                <a:ea typeface="Calibri"/>
                <a:cs typeface="Calibri"/>
                <a:sym typeface="Calibri"/>
              </a:rPr>
              <a:t>-  Курил. Бросил.</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ru" sz="1300" dirty="0">
                <a:solidFill>
                  <a:schemeClr val="dk2"/>
                </a:solidFill>
                <a:latin typeface="Calibri"/>
                <a:ea typeface="Calibri"/>
                <a:cs typeface="Calibri"/>
                <a:sym typeface="Calibri"/>
              </a:rPr>
              <a:t>-  Курю. Планирую бросить.</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ru" sz="1300" dirty="0">
                <a:solidFill>
                  <a:schemeClr val="dk2"/>
                </a:solidFill>
                <a:latin typeface="Calibri"/>
                <a:ea typeface="Calibri"/>
                <a:cs typeface="Calibri"/>
                <a:sym typeface="Calibri"/>
              </a:rPr>
              <a:t>-  Курю. Планирую бросить.</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title"/>
          </p:nvPr>
        </p:nvSpPr>
        <p:spPr>
          <a:xfrm>
            <a:off x="303900" y="258272"/>
            <a:ext cx="8536200" cy="78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400" dirty="0">
                <a:solidFill>
                  <a:srgbClr val="000000"/>
                </a:solidFill>
              </a:rPr>
              <a:t>Анкетирование среди учащихся средних классов. Часть 2</a:t>
            </a:r>
            <a:endParaRPr sz="2400" dirty="0">
              <a:solidFill>
                <a:srgbClr val="000000"/>
              </a:solidFill>
            </a:endParaRPr>
          </a:p>
        </p:txBody>
      </p:sp>
      <p:pic>
        <p:nvPicPr>
          <p:cNvPr id="211" name="Google Shape;211;p24"/>
          <p:cNvPicPr preferRelativeResize="0"/>
          <p:nvPr/>
        </p:nvPicPr>
        <p:blipFill>
          <a:blip r:embed="rId3">
            <a:alphaModFix/>
          </a:blip>
          <a:stretch>
            <a:fillRect/>
          </a:stretch>
        </p:blipFill>
        <p:spPr>
          <a:xfrm>
            <a:off x="5837775" y="799926"/>
            <a:ext cx="3002324" cy="4114550"/>
          </a:xfrm>
          <a:prstGeom prst="rect">
            <a:avLst/>
          </a:prstGeom>
          <a:noFill/>
          <a:ln>
            <a:noFill/>
          </a:ln>
        </p:spPr>
      </p:pic>
      <p:sp>
        <p:nvSpPr>
          <p:cNvPr id="212" name="Google Shape;212;p24"/>
          <p:cNvSpPr txBox="1"/>
          <p:nvPr/>
        </p:nvSpPr>
        <p:spPr>
          <a:xfrm>
            <a:off x="476956" y="1500361"/>
            <a:ext cx="9144000" cy="258529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Calibri"/>
                <a:ea typeface="Calibri"/>
                <a:cs typeface="Calibri"/>
                <a:sym typeface="Calibri"/>
              </a:rPr>
              <a:t>Следущий вопрос, который начали курить?</a:t>
            </a: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sz="1300">
              <a:solidFill>
                <a:schemeClr val="dk2"/>
              </a:solidFill>
              <a:latin typeface="Calibri"/>
              <a:ea typeface="Calibri"/>
              <a:cs typeface="Calibri"/>
              <a:sym typeface="Calibri"/>
            </a:endParaRPr>
          </a:p>
          <a:p>
            <a:pPr marL="0" lvl="0" indent="0" algn="l" rtl="0">
              <a:spcBef>
                <a:spcPts val="0"/>
              </a:spcBef>
              <a:spcAft>
                <a:spcPts val="0"/>
              </a:spcAft>
              <a:buNone/>
            </a:pPr>
            <a:r>
              <a:rPr lang="ru" sz="1300">
                <a:solidFill>
                  <a:schemeClr val="dk2"/>
                </a:solidFill>
                <a:latin typeface="Calibri"/>
                <a:ea typeface="Calibri"/>
                <a:cs typeface="Calibri"/>
                <a:sym typeface="Calibri"/>
              </a:rPr>
              <a:t>-  Влияние общества. </a:t>
            </a: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sz="1300">
              <a:solidFill>
                <a:schemeClr val="dk2"/>
              </a:solidFill>
              <a:latin typeface="Calibri"/>
              <a:ea typeface="Calibri"/>
              <a:cs typeface="Calibri"/>
              <a:sym typeface="Calibri"/>
            </a:endParaRPr>
          </a:p>
          <a:p>
            <a:pPr marL="0" lvl="0" indent="0" algn="l" rtl="0">
              <a:spcBef>
                <a:spcPts val="0"/>
              </a:spcBef>
              <a:spcAft>
                <a:spcPts val="0"/>
              </a:spcAft>
              <a:buNone/>
            </a:pPr>
            <a:r>
              <a:rPr lang="ru" sz="1300">
                <a:solidFill>
                  <a:schemeClr val="dk2"/>
                </a:solidFill>
                <a:latin typeface="Calibri"/>
                <a:ea typeface="Calibri"/>
                <a:cs typeface="Calibri"/>
                <a:sym typeface="Calibri"/>
              </a:rPr>
              <a:t>-  Любопытство. </a:t>
            </a: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sz="1300">
              <a:solidFill>
                <a:schemeClr val="dk2"/>
              </a:solidFill>
              <a:latin typeface="Calibri"/>
              <a:ea typeface="Calibri"/>
              <a:cs typeface="Calibri"/>
              <a:sym typeface="Calibri"/>
            </a:endParaRPr>
          </a:p>
          <a:p>
            <a:pPr marL="0" lvl="0" indent="0" algn="l" rtl="0">
              <a:spcBef>
                <a:spcPts val="0"/>
              </a:spcBef>
              <a:spcAft>
                <a:spcPts val="0"/>
              </a:spcAft>
              <a:buNone/>
            </a:pPr>
            <a:r>
              <a:rPr lang="ru" sz="1300">
                <a:solidFill>
                  <a:schemeClr val="dk2"/>
                </a:solidFill>
                <a:latin typeface="Calibri"/>
                <a:ea typeface="Calibri"/>
                <a:cs typeface="Calibri"/>
                <a:sym typeface="Calibri"/>
              </a:rPr>
              <a:t>- - Жизненная ситуация, вводящая в стресс организм. </a:t>
            </a: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sz="1300">
              <a:solidFill>
                <a:schemeClr val="dk2"/>
              </a:solidFill>
              <a:latin typeface="Calibri"/>
              <a:ea typeface="Calibri"/>
              <a:cs typeface="Calibri"/>
              <a:sym typeface="Calibri"/>
            </a:endParaRPr>
          </a:p>
          <a:p>
            <a:pPr marL="0" lvl="0" indent="0" algn="l" rtl="0">
              <a:spcBef>
                <a:spcPts val="0"/>
              </a:spcBef>
              <a:spcAft>
                <a:spcPts val="0"/>
              </a:spcAft>
              <a:buNone/>
            </a:pPr>
            <a:r>
              <a:rPr lang="ru" sz="1300">
                <a:solidFill>
                  <a:schemeClr val="dk2"/>
                </a:solidFill>
                <a:latin typeface="Calibri"/>
                <a:ea typeface="Calibri"/>
                <a:cs typeface="Calibri"/>
                <a:sym typeface="Calibri"/>
              </a:rPr>
              <a:t>-  Родительский пример. </a:t>
            </a: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sz="1300">
              <a:solidFill>
                <a:schemeClr val="dk2"/>
              </a:solidFill>
              <a:latin typeface="Calibri"/>
              <a:ea typeface="Calibri"/>
              <a:cs typeface="Calibri"/>
              <a:sym typeface="Calibri"/>
            </a:endParaRPr>
          </a:p>
          <a:p>
            <a:pPr marL="0" lvl="0" indent="0" algn="l" rtl="0">
              <a:spcBef>
                <a:spcPts val="0"/>
              </a:spcBef>
              <a:spcAft>
                <a:spcPts val="0"/>
              </a:spcAft>
              <a:buNone/>
            </a:pPr>
            <a:r>
              <a:rPr lang="ru" sz="1300">
                <a:solidFill>
                  <a:schemeClr val="dk2"/>
                </a:solidFill>
                <a:latin typeface="Calibri"/>
                <a:ea typeface="Calibri"/>
                <a:cs typeface="Calibri"/>
                <a:sym typeface="Calibri"/>
              </a:rPr>
              <a:t>-  Не могу четко ответить на этот вопрос.</a:t>
            </a: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sz="13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314675" y="258276"/>
            <a:ext cx="8829300" cy="905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dirty="0" smtClean="0">
                <a:solidFill>
                  <a:srgbClr val="000000"/>
                </a:solidFill>
              </a:rPr>
              <a:t>Заключение</a:t>
            </a:r>
            <a:endParaRPr dirty="0">
              <a:solidFill>
                <a:srgbClr val="000000"/>
              </a:solidFill>
            </a:endParaRPr>
          </a:p>
        </p:txBody>
      </p:sp>
      <p:sp>
        <p:nvSpPr>
          <p:cNvPr id="218" name="Google Shape;218;p25"/>
          <p:cNvSpPr txBox="1"/>
          <p:nvPr/>
        </p:nvSpPr>
        <p:spPr>
          <a:xfrm>
            <a:off x="352950" y="1163375"/>
            <a:ext cx="8438100" cy="17850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Calibri"/>
                <a:ea typeface="Calibri"/>
                <a:cs typeface="Calibri"/>
                <a:sym typeface="Calibri"/>
              </a:rPr>
              <a:t>В заключение моего проекта, мы возвращаемся к вопросу, который задаёт себе каждый третий человек по всему миру. Я считаю ,что, выбирая между жизньюи медленной смерти, причиной которой является курение, всё в ваших руках. Только вы управляете своей жизнью, мыслями и головой. Только на вас лежит ответственность за своё здоровье, последствия своих ошибок и, конечно же, состояние, поэтому я бы советовала хорошо подумать прежде чем выбирать прямой путь к скорейшей смерти. В жизни очень много радостей и увлечений, которые могут вам заменить дозу яда в сложный период, которые могут подарить вам хорошее настроение. Ведение здорового образа жизни и избегание вредных привычек, включая курение, будет способствовать вашей долгой и активной жизни.</a:t>
            </a:r>
            <a:endParaRPr sz="1300">
              <a:solidFill>
                <a:schemeClr val="dk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424751" y="363823"/>
            <a:ext cx="8472000" cy="67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solidFill>
                  <a:srgbClr val="000000"/>
                </a:solidFill>
              </a:rPr>
              <a:t>Список литературы. </a:t>
            </a:r>
            <a:endParaRPr>
              <a:solidFill>
                <a:srgbClr val="000000"/>
              </a:solidFill>
            </a:endParaRPr>
          </a:p>
        </p:txBody>
      </p:sp>
      <p:sp>
        <p:nvSpPr>
          <p:cNvPr id="224" name="Google Shape;224;p26"/>
          <p:cNvSpPr txBox="1"/>
          <p:nvPr/>
        </p:nvSpPr>
        <p:spPr>
          <a:xfrm>
            <a:off x="424750" y="1034025"/>
            <a:ext cx="8132700" cy="258529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dirty="0">
                <a:solidFill>
                  <a:schemeClr val="dk2"/>
                </a:solidFill>
                <a:latin typeface="Calibri"/>
                <a:ea typeface="Calibri"/>
                <a:cs typeface="Calibri"/>
                <a:sym typeface="Calibri"/>
              </a:rPr>
              <a:t>1.	Васильченко Е.А. «Табакокурение».</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ru" sz="1300" dirty="0">
                <a:solidFill>
                  <a:schemeClr val="dk2"/>
                </a:solidFill>
                <a:latin typeface="Calibri"/>
                <a:ea typeface="Calibri"/>
                <a:cs typeface="Calibri"/>
                <a:sym typeface="Calibri"/>
              </a:rPr>
              <a:t>2.	Горин А.Г. «Курение и молодежь».</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ru" sz="1300" dirty="0" smtClean="0">
                <a:solidFill>
                  <a:schemeClr val="dk2"/>
                </a:solidFill>
                <a:latin typeface="Calibri"/>
                <a:ea typeface="Calibri"/>
                <a:cs typeface="Calibri"/>
                <a:sym typeface="Calibri"/>
              </a:rPr>
              <a:t>3</a:t>
            </a:r>
            <a:r>
              <a:rPr lang="ru" sz="1300" dirty="0">
                <a:solidFill>
                  <a:schemeClr val="dk2"/>
                </a:solidFill>
                <a:latin typeface="Calibri"/>
                <a:ea typeface="Calibri"/>
                <a:cs typeface="Calibri"/>
                <a:sym typeface="Calibri"/>
              </a:rPr>
              <a:t>.	Деларю В.В. «Губительная сигарета».</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ru" sz="1300" dirty="0" smtClean="0">
                <a:solidFill>
                  <a:schemeClr val="dk2"/>
                </a:solidFill>
                <a:latin typeface="Calibri"/>
                <a:ea typeface="Calibri"/>
                <a:cs typeface="Calibri"/>
                <a:sym typeface="Calibri"/>
              </a:rPr>
              <a:t>4</a:t>
            </a:r>
            <a:r>
              <a:rPr lang="ru" sz="1300" dirty="0">
                <a:solidFill>
                  <a:schemeClr val="dk2"/>
                </a:solidFill>
                <a:latin typeface="Calibri"/>
                <a:ea typeface="Calibri"/>
                <a:cs typeface="Calibri"/>
                <a:sym typeface="Calibri"/>
              </a:rPr>
              <a:t>.	https://osa-bolnica.ru/zdorovyj-obraz-zhizni/25-kak-brosit-kurit/201-istoriya-tabakokureniya-ili-kak-vse-eto-nachinalos.html</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a:p>
            <a:pPr marL="0" lvl="0" indent="0" algn="l" rtl="0">
              <a:spcBef>
                <a:spcPts val="0"/>
              </a:spcBef>
              <a:spcAft>
                <a:spcPts val="0"/>
              </a:spcAft>
              <a:buNone/>
            </a:pPr>
            <a:r>
              <a:rPr lang="ru" sz="1300" dirty="0">
                <a:solidFill>
                  <a:schemeClr val="dk2"/>
                </a:solidFill>
                <a:latin typeface="Calibri"/>
                <a:ea typeface="Calibri"/>
                <a:cs typeface="Calibri"/>
                <a:sym typeface="Calibri"/>
              </a:rPr>
              <a:t>5.	https://minzdrav.gov.by/en/dlya-belorusskikh-grazhdan/profilaktika-zabolevaniy/profilaktika-tabakokureniya/vred-kureniya.ph</a:t>
            </a:r>
            <a:endParaRPr sz="1300" dirty="0">
              <a:solidFill>
                <a:schemeClr val="dk2"/>
              </a:solidFill>
              <a:latin typeface="Calibri"/>
              <a:ea typeface="Calibri"/>
              <a:cs typeface="Calibri"/>
              <a:sym typeface="Calibri"/>
            </a:endParaRPr>
          </a:p>
          <a:p>
            <a:pPr marL="0" lvl="0" indent="0" algn="l" rtl="0">
              <a:spcBef>
                <a:spcPts val="0"/>
              </a:spcBef>
              <a:spcAft>
                <a:spcPts val="0"/>
              </a:spcAft>
              <a:buNone/>
            </a:pPr>
            <a:endParaRPr sz="1300" dirty="0">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p:nvPr/>
        </p:nvSpPr>
        <p:spPr>
          <a:xfrm>
            <a:off x="125400" y="315975"/>
            <a:ext cx="8893200" cy="46166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a:solidFill>
                  <a:schemeClr val="dk2"/>
                </a:solidFill>
              </a:rPr>
              <a:t>Цель проекта: </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457200" lvl="0" indent="-342900" algn="l" rtl="0">
              <a:spcBef>
                <a:spcPts val="0"/>
              </a:spcBef>
              <a:spcAft>
                <a:spcPts val="0"/>
              </a:spcAft>
              <a:buClr>
                <a:schemeClr val="dk2"/>
              </a:buClr>
              <a:buSzPts val="1800"/>
              <a:buChar char="-"/>
            </a:pPr>
            <a:r>
              <a:rPr lang="ru" sz="1800">
                <a:solidFill>
                  <a:schemeClr val="dk2"/>
                </a:solidFill>
              </a:rPr>
              <a:t>Рассказать учащимся историю появления табака, а также электронных сигарет, их пик и конец популярности, а также роль в обществе;</a:t>
            </a:r>
            <a:endParaRPr sz="1800">
              <a:solidFill>
                <a:schemeClr val="dk2"/>
              </a:solidFill>
            </a:endParaRPr>
          </a:p>
          <a:p>
            <a:pPr marL="0" lvl="0" indent="0" algn="l" rtl="0">
              <a:spcBef>
                <a:spcPts val="0"/>
              </a:spcBef>
              <a:spcAft>
                <a:spcPts val="0"/>
              </a:spcAft>
              <a:buNone/>
            </a:pPr>
            <a:endParaRPr sz="1800">
              <a:solidFill>
                <a:schemeClr val="dk2"/>
              </a:solidFill>
            </a:endParaRPr>
          </a:p>
          <a:p>
            <a:pPr marL="457200" lvl="0" indent="-342900" algn="l" rtl="0">
              <a:spcBef>
                <a:spcPts val="0"/>
              </a:spcBef>
              <a:spcAft>
                <a:spcPts val="0"/>
              </a:spcAft>
              <a:buClr>
                <a:schemeClr val="dk2"/>
              </a:buClr>
              <a:buSzPts val="1800"/>
              <a:buChar char="-"/>
            </a:pPr>
            <a:r>
              <a:rPr lang="ru" sz="1800">
                <a:solidFill>
                  <a:schemeClr val="dk2"/>
                </a:solidFill>
              </a:rPr>
              <a:t>Проанализировать состав обоих вариантов сигарет;</a:t>
            </a:r>
            <a:endParaRPr sz="1800">
              <a:solidFill>
                <a:schemeClr val="dk2"/>
              </a:solidFill>
            </a:endParaRPr>
          </a:p>
          <a:p>
            <a:pPr marL="0" lvl="0" indent="0" algn="l" rtl="0">
              <a:spcBef>
                <a:spcPts val="0"/>
              </a:spcBef>
              <a:spcAft>
                <a:spcPts val="0"/>
              </a:spcAft>
              <a:buNone/>
            </a:pPr>
            <a:endParaRPr sz="1800">
              <a:solidFill>
                <a:schemeClr val="dk2"/>
              </a:solidFill>
            </a:endParaRPr>
          </a:p>
          <a:p>
            <a:pPr marL="457200" lvl="0" indent="-342900" algn="l" rtl="0">
              <a:spcBef>
                <a:spcPts val="0"/>
              </a:spcBef>
              <a:spcAft>
                <a:spcPts val="0"/>
              </a:spcAft>
              <a:buClr>
                <a:schemeClr val="dk2"/>
              </a:buClr>
              <a:buSzPts val="1800"/>
              <a:buChar char="-"/>
            </a:pPr>
            <a:r>
              <a:rPr lang="ru" sz="1800">
                <a:solidFill>
                  <a:schemeClr val="dk2"/>
                </a:solidFill>
              </a:rPr>
              <a:t>Рассказать учащимся о вреде употребления табака и последствиях;</a:t>
            </a:r>
            <a:endParaRPr sz="1800">
              <a:solidFill>
                <a:schemeClr val="dk2"/>
              </a:solidFill>
            </a:endParaRPr>
          </a:p>
          <a:p>
            <a:pPr marL="0" lvl="0" indent="0" algn="l" rtl="0">
              <a:spcBef>
                <a:spcPts val="0"/>
              </a:spcBef>
              <a:spcAft>
                <a:spcPts val="0"/>
              </a:spcAft>
              <a:buNone/>
            </a:pPr>
            <a:endParaRPr sz="1800">
              <a:solidFill>
                <a:schemeClr val="dk2"/>
              </a:solidFill>
            </a:endParaRPr>
          </a:p>
          <a:p>
            <a:pPr marL="457200" lvl="0" indent="-342900" algn="l" rtl="0">
              <a:spcBef>
                <a:spcPts val="0"/>
              </a:spcBef>
              <a:spcAft>
                <a:spcPts val="0"/>
              </a:spcAft>
              <a:buClr>
                <a:schemeClr val="dk2"/>
              </a:buClr>
              <a:buSzPts val="1800"/>
              <a:buChar char="-"/>
            </a:pPr>
            <a:r>
              <a:rPr lang="ru" sz="1800">
                <a:solidFill>
                  <a:schemeClr val="dk2"/>
                </a:solidFill>
              </a:rPr>
              <a:t>Высказать свою точку зрения по поводу борьбы с курением в современном мире;</a:t>
            </a:r>
            <a:endParaRPr sz="1800">
              <a:solidFill>
                <a:schemeClr val="dk2"/>
              </a:solidFill>
            </a:endParaRPr>
          </a:p>
          <a:p>
            <a:pPr marL="0" lvl="0" indent="0" algn="l" rtl="0">
              <a:spcBef>
                <a:spcPts val="0"/>
              </a:spcBef>
              <a:spcAft>
                <a:spcPts val="0"/>
              </a:spcAft>
              <a:buNone/>
            </a:pPr>
            <a:endParaRPr sz="1800">
              <a:solidFill>
                <a:schemeClr val="dk2"/>
              </a:solidFill>
            </a:endParaRPr>
          </a:p>
          <a:p>
            <a:pPr marL="457200" lvl="0" indent="-342900" algn="l" rtl="0">
              <a:spcBef>
                <a:spcPts val="0"/>
              </a:spcBef>
              <a:spcAft>
                <a:spcPts val="0"/>
              </a:spcAft>
              <a:buClr>
                <a:schemeClr val="dk2"/>
              </a:buClr>
              <a:buSzPts val="1800"/>
              <a:buChar char="-"/>
            </a:pPr>
            <a:r>
              <a:rPr lang="ru" sz="1800">
                <a:solidFill>
                  <a:schemeClr val="dk2"/>
                </a:solidFill>
              </a:rPr>
              <a:t>Ответить на вопрос о причине начала курения, в ходе опроса среди учеников средних классов.</a:t>
            </a:r>
            <a:endParaRPr sz="1800">
              <a:solidFill>
                <a:schemeClr val="dk2"/>
              </a:solidFill>
            </a:endParaRPr>
          </a:p>
          <a:p>
            <a:pPr marL="457200" lvl="0" indent="0" algn="l" rtl="0">
              <a:spcBef>
                <a:spcPts val="0"/>
              </a:spcBef>
              <a:spcAft>
                <a:spcPts val="0"/>
              </a:spcAft>
              <a:buNone/>
            </a:pP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p:nvPr/>
        </p:nvSpPr>
        <p:spPr>
          <a:xfrm>
            <a:off x="274800" y="189375"/>
            <a:ext cx="8447700" cy="39856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b="1">
                <a:solidFill>
                  <a:schemeClr val="dk2"/>
                </a:solidFill>
                <a:latin typeface="Nunito"/>
                <a:ea typeface="Nunito"/>
                <a:cs typeface="Nunito"/>
                <a:sym typeface="Nunito"/>
              </a:rPr>
              <a:t>Содержание проекта: </a:t>
            </a:r>
            <a:endParaRPr sz="1300" b="1">
              <a:solidFill>
                <a:schemeClr val="dk2"/>
              </a:solidFill>
              <a:latin typeface="Nunito"/>
              <a:ea typeface="Nunito"/>
              <a:cs typeface="Nunito"/>
              <a:sym typeface="Nunito"/>
            </a:endParaRPr>
          </a:p>
          <a:p>
            <a:pPr marL="0" lvl="0" indent="0" algn="l" rtl="0">
              <a:spcBef>
                <a:spcPts val="0"/>
              </a:spcBef>
              <a:spcAft>
                <a:spcPts val="0"/>
              </a:spcAft>
              <a:buNone/>
            </a:pPr>
            <a:endParaRPr sz="1300" b="1">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ru" sz="1300" b="1">
                <a:solidFill>
                  <a:schemeClr val="dk2"/>
                </a:solidFill>
                <a:latin typeface="Nunito"/>
                <a:ea typeface="Nunito"/>
                <a:cs typeface="Nunito"/>
                <a:sym typeface="Nunito"/>
              </a:rPr>
              <a:t>Введение </a:t>
            </a:r>
            <a:endParaRPr sz="1300" b="1">
              <a:solidFill>
                <a:schemeClr val="dk2"/>
              </a:solidFill>
              <a:latin typeface="Nunito"/>
              <a:ea typeface="Nunito"/>
              <a:cs typeface="Nunito"/>
              <a:sym typeface="Nunito"/>
            </a:endParaRPr>
          </a:p>
          <a:p>
            <a:pPr marL="0" lvl="0" indent="0" algn="l" rtl="0">
              <a:spcBef>
                <a:spcPts val="0"/>
              </a:spcBef>
              <a:spcAft>
                <a:spcPts val="0"/>
              </a:spcAft>
              <a:buNone/>
            </a:pPr>
            <a:endParaRPr sz="1300" b="1">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ru" sz="1300" b="1">
                <a:solidFill>
                  <a:schemeClr val="dk2"/>
                </a:solidFill>
                <a:latin typeface="Nunito"/>
                <a:ea typeface="Nunito"/>
                <a:cs typeface="Nunito"/>
                <a:sym typeface="Nunito"/>
              </a:rPr>
              <a:t>История табака в Европе</a:t>
            </a:r>
            <a:endParaRPr sz="1300" b="1">
              <a:solidFill>
                <a:schemeClr val="dk2"/>
              </a:solidFill>
              <a:latin typeface="Nunito"/>
              <a:ea typeface="Nunito"/>
              <a:cs typeface="Nunito"/>
              <a:sym typeface="Nunito"/>
            </a:endParaRPr>
          </a:p>
          <a:p>
            <a:pPr marL="0" lvl="0" indent="0" algn="l" rtl="0">
              <a:spcBef>
                <a:spcPts val="0"/>
              </a:spcBef>
              <a:spcAft>
                <a:spcPts val="0"/>
              </a:spcAft>
              <a:buNone/>
            </a:pPr>
            <a:endParaRPr sz="1300" b="1">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ru" sz="1300" b="1">
                <a:solidFill>
                  <a:schemeClr val="dk2"/>
                </a:solidFill>
                <a:latin typeface="Nunito"/>
                <a:ea typeface="Nunito"/>
                <a:cs typeface="Nunito"/>
                <a:sym typeface="Nunito"/>
              </a:rPr>
              <a:t>Как же привычка употребление табака попала в Россию?</a:t>
            </a:r>
            <a:endParaRPr sz="1300" b="1">
              <a:solidFill>
                <a:schemeClr val="dk2"/>
              </a:solidFill>
              <a:latin typeface="Nunito"/>
              <a:ea typeface="Nunito"/>
              <a:cs typeface="Nunito"/>
              <a:sym typeface="Nunito"/>
            </a:endParaRPr>
          </a:p>
          <a:p>
            <a:pPr marL="0" lvl="0" indent="0" algn="l" rtl="0">
              <a:spcBef>
                <a:spcPts val="0"/>
              </a:spcBef>
              <a:spcAft>
                <a:spcPts val="0"/>
              </a:spcAft>
              <a:buNone/>
            </a:pPr>
            <a:endParaRPr sz="1300" b="1">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ru" sz="1300" b="1">
                <a:solidFill>
                  <a:schemeClr val="dk2"/>
                </a:solidFill>
                <a:latin typeface="Nunito"/>
                <a:ea typeface="Nunito"/>
                <a:cs typeface="Nunito"/>
                <a:sym typeface="Nunito"/>
              </a:rPr>
              <a:t>Роль табачной продукции в прошлом.</a:t>
            </a:r>
            <a:endParaRPr sz="1300" b="1">
              <a:solidFill>
                <a:schemeClr val="dk2"/>
              </a:solidFill>
              <a:latin typeface="Nunito"/>
              <a:ea typeface="Nunito"/>
              <a:cs typeface="Nunito"/>
              <a:sym typeface="Nunito"/>
            </a:endParaRPr>
          </a:p>
          <a:p>
            <a:pPr marL="0" lvl="0" indent="0" algn="l" rtl="0">
              <a:spcBef>
                <a:spcPts val="0"/>
              </a:spcBef>
              <a:spcAft>
                <a:spcPts val="0"/>
              </a:spcAft>
              <a:buNone/>
            </a:pPr>
            <a:endParaRPr sz="1300" b="1">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ru" sz="1300" b="1">
                <a:solidFill>
                  <a:schemeClr val="dk2"/>
                </a:solidFill>
                <a:latin typeface="Nunito"/>
                <a:ea typeface="Nunito"/>
                <a:cs typeface="Nunito"/>
                <a:sym typeface="Nunito"/>
              </a:rPr>
              <a:t>Электронные сигареты. История происхождения.</a:t>
            </a:r>
            <a:endParaRPr sz="1300" b="1">
              <a:solidFill>
                <a:schemeClr val="dk2"/>
              </a:solidFill>
              <a:latin typeface="Nunito"/>
              <a:ea typeface="Nunito"/>
              <a:cs typeface="Nunito"/>
              <a:sym typeface="Nunito"/>
            </a:endParaRPr>
          </a:p>
          <a:p>
            <a:pPr marL="0" lvl="0" indent="0" algn="l" rtl="0">
              <a:spcBef>
                <a:spcPts val="0"/>
              </a:spcBef>
              <a:spcAft>
                <a:spcPts val="0"/>
              </a:spcAft>
              <a:buNone/>
            </a:pPr>
            <a:endParaRPr sz="1300" b="1">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ru" sz="1300" b="1">
                <a:solidFill>
                  <a:schemeClr val="dk2"/>
                </a:solidFill>
                <a:latin typeface="Nunito"/>
                <a:ea typeface="Nunito"/>
                <a:cs typeface="Nunito"/>
                <a:sym typeface="Nunito"/>
              </a:rPr>
              <a:t>Состав обоих вариантов сигарет. Вред и последствия для организма.</a:t>
            </a:r>
            <a:endParaRPr sz="1300" b="1">
              <a:solidFill>
                <a:schemeClr val="dk2"/>
              </a:solidFill>
              <a:latin typeface="Nunito"/>
              <a:ea typeface="Nunito"/>
              <a:cs typeface="Nunito"/>
              <a:sym typeface="Nunito"/>
            </a:endParaRPr>
          </a:p>
          <a:p>
            <a:pPr marL="0" lvl="0" indent="0" algn="l" rtl="0">
              <a:spcBef>
                <a:spcPts val="0"/>
              </a:spcBef>
              <a:spcAft>
                <a:spcPts val="0"/>
              </a:spcAft>
              <a:buNone/>
            </a:pPr>
            <a:endParaRPr sz="1300" b="1">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ru" sz="1300" b="1">
                <a:solidFill>
                  <a:schemeClr val="dk2"/>
                </a:solidFill>
                <a:latin typeface="Nunito"/>
                <a:ea typeface="Nunito"/>
                <a:cs typeface="Nunito"/>
                <a:sym typeface="Nunito"/>
              </a:rPr>
              <a:t>Как же бороться с курением в обществе? Какие меры предпринять? </a:t>
            </a:r>
            <a:endParaRPr sz="1300" b="1">
              <a:solidFill>
                <a:schemeClr val="dk2"/>
              </a:solidFill>
              <a:latin typeface="Nunito"/>
              <a:ea typeface="Nunito"/>
              <a:cs typeface="Nunito"/>
              <a:sym typeface="Nunito"/>
            </a:endParaRPr>
          </a:p>
          <a:p>
            <a:pPr marL="0" lvl="0" indent="0" algn="l" rtl="0">
              <a:spcBef>
                <a:spcPts val="0"/>
              </a:spcBef>
              <a:spcAft>
                <a:spcPts val="0"/>
              </a:spcAft>
              <a:buNone/>
            </a:pPr>
            <a:endParaRPr sz="1300" b="1">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ru" sz="1300" b="1">
                <a:solidFill>
                  <a:schemeClr val="dk2"/>
                </a:solidFill>
                <a:latin typeface="Nunito"/>
                <a:ea typeface="Nunito"/>
                <a:cs typeface="Nunito"/>
                <a:sym typeface="Nunito"/>
              </a:rPr>
              <a:t>Анкетирование среди учащихся средних классов. ( Часть 1; Часть 2)</a:t>
            </a:r>
            <a:endParaRPr sz="1300" b="1">
              <a:solidFill>
                <a:schemeClr val="dk2"/>
              </a:solidFill>
              <a:latin typeface="Nunito"/>
              <a:ea typeface="Nunito"/>
              <a:cs typeface="Nunito"/>
              <a:sym typeface="Nunito"/>
            </a:endParaRPr>
          </a:p>
          <a:p>
            <a:pPr marL="0" lvl="0" indent="0" algn="l" rtl="0">
              <a:spcBef>
                <a:spcPts val="0"/>
              </a:spcBef>
              <a:spcAft>
                <a:spcPts val="0"/>
              </a:spcAft>
              <a:buNone/>
            </a:pPr>
            <a:endParaRPr sz="1300" b="1">
              <a:solidFill>
                <a:schemeClr val="dk2"/>
              </a:solidFill>
              <a:latin typeface="Nunito"/>
              <a:ea typeface="Nunito"/>
              <a:cs typeface="Nunito"/>
              <a:sym typeface="Nunito"/>
            </a:endParaRPr>
          </a:p>
          <a:p>
            <a:pPr marL="457200" lvl="0" indent="-311150" algn="l" rtl="0">
              <a:spcBef>
                <a:spcPts val="0"/>
              </a:spcBef>
              <a:spcAft>
                <a:spcPts val="0"/>
              </a:spcAft>
              <a:buClr>
                <a:schemeClr val="dk2"/>
              </a:buClr>
              <a:buSzPts val="1300"/>
              <a:buFont typeface="Nunito"/>
              <a:buChar char="-"/>
            </a:pPr>
            <a:r>
              <a:rPr lang="ru" sz="1300" b="1">
                <a:solidFill>
                  <a:schemeClr val="dk2"/>
                </a:solidFill>
                <a:latin typeface="Nunito"/>
                <a:ea typeface="Nunito"/>
                <a:cs typeface="Nunito"/>
                <a:sym typeface="Nunito"/>
              </a:rPr>
              <a:t>Заключение. </a:t>
            </a:r>
            <a:endParaRPr sz="1300" b="1">
              <a:solidFill>
                <a:schemeClr val="dk2"/>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p:nvPr/>
        </p:nvSpPr>
        <p:spPr>
          <a:xfrm>
            <a:off x="378514" y="243009"/>
            <a:ext cx="7593000" cy="29854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Nunito"/>
                <a:ea typeface="Nunito"/>
                <a:cs typeface="Nunito"/>
                <a:sym typeface="Nunito"/>
              </a:rPr>
              <a:t>Введение. </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Курение – одна из самых распространённых вредных привычек, с которой сталкиваются многие люди в современном обществе. Оно является причиной множества серьёзных заболеваний, включая рак лёгких, хроническую обструктивную болезнь лёгких, то есть ту, которая вызывает ограничение потока воздуха в дыхательных путях и затрудняет дыхание, сердечно-сосудистые заболевания и другие.</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Употребление табака, на сегодняшний день в нашем мире, является основой проблемой среди людей старшего поколения и подростков. Основной целью проекта, которую я хочу выделить, является анализ и рассказ учащимся о составе сигарет. Я считаю, что узнав об ингредиентах, которые используют при производстве, и последствиях от них в организме, поможет человеку переосмыслить свое видение на курение и понять какой вред и угрозу он наносит своей жизни доставая ещё одну дозу никотина из пачки. </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311700" y="188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solidFill>
                  <a:srgbClr val="000000"/>
                </a:solidFill>
              </a:rPr>
              <a:t>История табака в Европе.</a:t>
            </a:r>
            <a:endParaRPr>
              <a:solidFill>
                <a:srgbClr val="000000"/>
              </a:solidFill>
            </a:endParaRPr>
          </a:p>
        </p:txBody>
      </p:sp>
      <p:sp>
        <p:nvSpPr>
          <p:cNvPr id="150" name="Google Shape;150;p17"/>
          <p:cNvSpPr txBox="1">
            <a:spLocks noGrp="1"/>
          </p:cNvSpPr>
          <p:nvPr>
            <p:ph type="body" idx="1"/>
          </p:nvPr>
        </p:nvSpPr>
        <p:spPr>
          <a:xfrm>
            <a:off x="311700" y="760770"/>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ru"/>
              <a:t> Появление табака в Европе на сегодняшний день остаётся самой обсуждаемой темой среди исторического класса общества. Мнения историков на этот счёт очень сильно различается. Одни считают,что табак появился за долго до открытия Америки, указывая на то, что при раскопках в древнем Египте были найдены курительные трубки. Другой же лагерь историков считает, что Табак в Европу завез всеми известный путешественник - Христофор Колумб, который сумел открыть Америку, где и обнаружил индейцев, скручивающих, тогда ещё неизвестные листья в трубочку, поджигая, и, посасывая во рту. Произошло это при путешествии в новый свет в 1492 году на корабле Санта-Мария. В Европе табак получил популярность среди знати и аристократов в 16 веке, а вот его другие формы обрели популярность только через век, как нюхательный табак. В 19 же веке популярность курения начала спадать и ее вызывать такого ажиотажа в обществе. </a:t>
            </a:r>
            <a:endParaRPr/>
          </a:p>
        </p:txBody>
      </p:sp>
      <p:pic>
        <p:nvPicPr>
          <p:cNvPr id="151" name="Google Shape;151;p17"/>
          <p:cNvPicPr preferRelativeResize="0"/>
          <p:nvPr/>
        </p:nvPicPr>
        <p:blipFill>
          <a:blip r:embed="rId3">
            <a:alphaModFix/>
          </a:blip>
          <a:stretch>
            <a:fillRect/>
          </a:stretch>
        </p:blipFill>
        <p:spPr>
          <a:xfrm>
            <a:off x="6128550" y="2135151"/>
            <a:ext cx="2291002" cy="2679350"/>
          </a:xfrm>
          <a:prstGeom prst="rect">
            <a:avLst/>
          </a:prstGeom>
          <a:noFill/>
          <a:ln>
            <a:noFill/>
          </a:ln>
        </p:spPr>
      </p:pic>
      <p:pic>
        <p:nvPicPr>
          <p:cNvPr id="152" name="Google Shape;152;p17"/>
          <p:cNvPicPr preferRelativeResize="0"/>
          <p:nvPr/>
        </p:nvPicPr>
        <p:blipFill>
          <a:blip r:embed="rId4">
            <a:alphaModFix/>
          </a:blip>
          <a:stretch>
            <a:fillRect/>
          </a:stretch>
        </p:blipFill>
        <p:spPr>
          <a:xfrm>
            <a:off x="3426507" y="3100064"/>
            <a:ext cx="2290992" cy="1714426"/>
          </a:xfrm>
          <a:prstGeom prst="rect">
            <a:avLst/>
          </a:prstGeom>
          <a:noFill/>
          <a:ln>
            <a:noFill/>
          </a:ln>
        </p:spPr>
      </p:pic>
      <p:pic>
        <p:nvPicPr>
          <p:cNvPr id="153" name="Google Shape;153;p17"/>
          <p:cNvPicPr preferRelativeResize="0"/>
          <p:nvPr/>
        </p:nvPicPr>
        <p:blipFill>
          <a:blip r:embed="rId5">
            <a:alphaModFix/>
          </a:blip>
          <a:stretch>
            <a:fillRect/>
          </a:stretch>
        </p:blipFill>
        <p:spPr>
          <a:xfrm>
            <a:off x="311700" y="3100076"/>
            <a:ext cx="2703750" cy="1714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499450" y="220248"/>
            <a:ext cx="7067400" cy="6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400" dirty="0">
                <a:solidFill>
                  <a:srgbClr val="000000"/>
                </a:solidFill>
              </a:rPr>
              <a:t>Табак, привычка курения табака в </a:t>
            </a:r>
            <a:r>
              <a:rPr lang="ru" sz="2400" dirty="0" smtClean="0">
                <a:solidFill>
                  <a:srgbClr val="000000"/>
                </a:solidFill>
              </a:rPr>
              <a:t>России</a:t>
            </a:r>
            <a:endParaRPr sz="2400" dirty="0">
              <a:solidFill>
                <a:srgbClr val="000000"/>
              </a:solidFill>
            </a:endParaRPr>
          </a:p>
        </p:txBody>
      </p:sp>
      <p:sp>
        <p:nvSpPr>
          <p:cNvPr id="159" name="Google Shape;159;p18"/>
          <p:cNvSpPr txBox="1"/>
          <p:nvPr/>
        </p:nvSpPr>
        <p:spPr>
          <a:xfrm>
            <a:off x="238476" y="859542"/>
            <a:ext cx="9144000" cy="31854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Nunito"/>
                <a:ea typeface="Nunito"/>
                <a:cs typeface="Nunito"/>
                <a:sym typeface="Nunito"/>
              </a:rPr>
              <a:t>Как же так попал в Россию? Как и с его попаданием в Европу, определенного мнения, события нет. Кто-то считает, что табак в Россию завез Пётр 1, который переделывал страну под Европейский манер, выезжая в Европу тайно, под прикрытием. </a:t>
            </a:r>
            <a:endParaRPr sz="1300">
              <a:solidFill>
                <a:schemeClr val="dk2"/>
              </a:solidFill>
              <a:latin typeface="Nunito"/>
              <a:ea typeface="Nunito"/>
              <a:cs typeface="Nunito"/>
              <a:sym typeface="Nunito"/>
            </a:endParaRPr>
          </a:p>
          <a:p>
            <a:pPr marL="0" lvl="0" indent="0" algn="l" rtl="0">
              <a:spcBef>
                <a:spcPts val="0"/>
              </a:spcBef>
              <a:spcAft>
                <a:spcPts val="0"/>
              </a:spcAft>
              <a:buNone/>
            </a:pP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Другой лагерь считает, что табак появился ещё при правлении Ивана Грозного и их мнению</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 есть намного больше подтверждений. Во первых это законы связанные </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со смертной казнью, ссылкой в Сибирь за курение. Такое было при правлении Михаила</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 Романова, который поступает иначе, чем бывший правитель - Иван Грозный, </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 который в свою очередь не обращает на курильщиков никакого внимания. Происходят </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ужесточения законов к курению из-за пожара в столице 1634 году. При Алексеи</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 Михайловиче законы смягчаются и правитель пытается легализовать продажу табака, </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но видит препятствие, которым является церковь. Она не поддерживала решение нового </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государя. Но Алексей все равно смягчает закон, делая его таким: «Если человек, </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курящий сигарету, попался в первый раз, то его следует избить 60 раз палкой, а в</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ru" sz="1300">
                <a:solidFill>
                  <a:schemeClr val="dk2"/>
                </a:solidFill>
                <a:latin typeface="Nunito"/>
                <a:ea typeface="Nunito"/>
                <a:cs typeface="Nunito"/>
                <a:sym typeface="Nunito"/>
              </a:rPr>
              <a:t>следующие разы сослать в Сибирь на каторгу.»</a:t>
            </a:r>
            <a:endParaRPr sz="1300">
              <a:solidFill>
                <a:schemeClr val="dk2"/>
              </a:solidFill>
              <a:latin typeface="Nunito"/>
              <a:ea typeface="Nunito"/>
              <a:cs typeface="Nunito"/>
              <a:sym typeface="Nunito"/>
            </a:endParaRPr>
          </a:p>
        </p:txBody>
      </p:sp>
      <p:pic>
        <p:nvPicPr>
          <p:cNvPr id="160" name="Google Shape;160;p18"/>
          <p:cNvPicPr preferRelativeResize="0"/>
          <p:nvPr/>
        </p:nvPicPr>
        <p:blipFill>
          <a:blip r:embed="rId3">
            <a:alphaModFix/>
          </a:blip>
          <a:stretch>
            <a:fillRect/>
          </a:stretch>
        </p:blipFill>
        <p:spPr>
          <a:xfrm>
            <a:off x="7566841" y="3066495"/>
            <a:ext cx="1402575" cy="1840650"/>
          </a:xfrm>
          <a:prstGeom prst="rect">
            <a:avLst/>
          </a:prstGeom>
          <a:noFill/>
          <a:ln>
            <a:noFill/>
          </a:ln>
        </p:spPr>
      </p:pic>
      <p:pic>
        <p:nvPicPr>
          <p:cNvPr id="161" name="Google Shape;161;p18"/>
          <p:cNvPicPr preferRelativeResize="0"/>
          <p:nvPr/>
        </p:nvPicPr>
        <p:blipFill>
          <a:blip r:embed="rId4">
            <a:alphaModFix/>
          </a:blip>
          <a:stretch>
            <a:fillRect/>
          </a:stretch>
        </p:blipFill>
        <p:spPr>
          <a:xfrm>
            <a:off x="7566852" y="1508070"/>
            <a:ext cx="1402575" cy="1558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278000" y="359225"/>
            <a:ext cx="6857700" cy="657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dirty="0">
                <a:solidFill>
                  <a:srgbClr val="000000"/>
                </a:solidFill>
              </a:rPr>
              <a:t>Роль табака в </a:t>
            </a:r>
            <a:r>
              <a:rPr lang="ru" dirty="0" smtClean="0">
                <a:solidFill>
                  <a:srgbClr val="000000"/>
                </a:solidFill>
              </a:rPr>
              <a:t>прошлом</a:t>
            </a:r>
            <a:endParaRPr dirty="0">
              <a:solidFill>
                <a:srgbClr val="000000"/>
              </a:solidFill>
            </a:endParaRPr>
          </a:p>
        </p:txBody>
      </p:sp>
      <p:sp>
        <p:nvSpPr>
          <p:cNvPr id="167" name="Google Shape;167;p19"/>
          <p:cNvSpPr txBox="1"/>
          <p:nvPr/>
        </p:nvSpPr>
        <p:spPr>
          <a:xfrm>
            <a:off x="215400" y="1016525"/>
            <a:ext cx="8713200" cy="78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Calibri"/>
                <a:ea typeface="Calibri"/>
                <a:cs typeface="Calibri"/>
                <a:sym typeface="Calibri"/>
              </a:rPr>
              <a:t>Табакокурение, в прошлом, играло по моему мнению ключевую роль. В прошлом люди больше верили в разных богов и поэтому употребляли табак во время ритуальных и обрядовых церемоний. Древние племена считали, что таким образом они могут связаться с духами или как раз богами. </a:t>
            </a:r>
            <a:endParaRPr sz="1300">
              <a:solidFill>
                <a:schemeClr val="dk2"/>
              </a:solidFill>
              <a:latin typeface="Calibri"/>
              <a:ea typeface="Calibri"/>
              <a:cs typeface="Calibri"/>
              <a:sym typeface="Calibri"/>
            </a:endParaRPr>
          </a:p>
        </p:txBody>
      </p:sp>
      <p:pic>
        <p:nvPicPr>
          <p:cNvPr id="168" name="Google Shape;168;p19"/>
          <p:cNvPicPr preferRelativeResize="0"/>
          <p:nvPr/>
        </p:nvPicPr>
        <p:blipFill>
          <a:blip r:embed="rId3">
            <a:alphaModFix/>
          </a:blip>
          <a:stretch>
            <a:fillRect/>
          </a:stretch>
        </p:blipFill>
        <p:spPr>
          <a:xfrm>
            <a:off x="215400" y="1807325"/>
            <a:ext cx="3308274" cy="1789050"/>
          </a:xfrm>
          <a:prstGeom prst="rect">
            <a:avLst/>
          </a:prstGeom>
          <a:noFill/>
          <a:ln>
            <a:noFill/>
          </a:ln>
        </p:spPr>
      </p:pic>
      <p:sp>
        <p:nvSpPr>
          <p:cNvPr id="169" name="Google Shape;169;p19"/>
          <p:cNvSpPr txBox="1"/>
          <p:nvPr/>
        </p:nvSpPr>
        <p:spPr>
          <a:xfrm>
            <a:off x="3586275" y="1801404"/>
            <a:ext cx="5383800" cy="15850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dirty="0">
                <a:solidFill>
                  <a:schemeClr val="dk2"/>
                </a:solidFill>
                <a:latin typeface="Calibri"/>
                <a:ea typeface="Calibri"/>
                <a:cs typeface="Calibri"/>
                <a:sym typeface="Calibri"/>
              </a:rPr>
              <a:t>Также табак имел социальный аспект. Курение табака значило иметь место в обществе. Показатель мужества и мудрости. Также курение табака присутствует в обычном времяпровождении к примеру с семьёй или друзьями, а также помогало при решении политических вопросов. Возможно связано это с тем , что табак отдаёт успокаивающим действием и, поэтому переговоры, обычные разговоры проходят без суматохи, стресса. </a:t>
            </a:r>
            <a:endParaRPr sz="1300" dirty="0">
              <a:solidFill>
                <a:schemeClr val="dk2"/>
              </a:solidFill>
              <a:latin typeface="Calibri"/>
              <a:ea typeface="Calibri"/>
              <a:cs typeface="Calibri"/>
              <a:sym typeface="Calibri"/>
            </a:endParaRPr>
          </a:p>
        </p:txBody>
      </p:sp>
      <p:pic>
        <p:nvPicPr>
          <p:cNvPr id="170" name="Google Shape;170;p19"/>
          <p:cNvPicPr preferRelativeResize="0"/>
          <p:nvPr/>
        </p:nvPicPr>
        <p:blipFill>
          <a:blip r:embed="rId4">
            <a:alphaModFix/>
          </a:blip>
          <a:stretch>
            <a:fillRect/>
          </a:stretch>
        </p:blipFill>
        <p:spPr>
          <a:xfrm>
            <a:off x="215400" y="3602301"/>
            <a:ext cx="2361650" cy="1372499"/>
          </a:xfrm>
          <a:prstGeom prst="rect">
            <a:avLst/>
          </a:prstGeom>
          <a:noFill/>
          <a:ln>
            <a:noFill/>
          </a:ln>
        </p:spPr>
      </p:pic>
      <p:sp>
        <p:nvSpPr>
          <p:cNvPr id="171" name="Google Shape;171;p19"/>
          <p:cNvSpPr txBox="1"/>
          <p:nvPr/>
        </p:nvSpPr>
        <p:spPr>
          <a:xfrm>
            <a:off x="2766602" y="3596376"/>
            <a:ext cx="6162000"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Calibri"/>
                <a:ea typeface="Calibri"/>
                <a:cs typeface="Calibri"/>
                <a:sym typeface="Calibri"/>
              </a:rPr>
              <a:t>Сами листья табака играли роль и в медицине. Древние народы Ацтеки ( древнее племя в Мексике) использовали листья табака, как антисептик при операциях. Существовало верование, что табак может действительно как болеутоляющее, а также помогать против насекомых. Также использовался и сок листьев. Применяли его от укуса змей. </a:t>
            </a:r>
            <a:endParaRPr sz="1300">
              <a:solidFill>
                <a:schemeClr val="dk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p:nvPr/>
        </p:nvSpPr>
        <p:spPr>
          <a:xfrm>
            <a:off x="0" y="2041793"/>
            <a:ext cx="9144000" cy="3846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2"/>
              </a:solidFill>
              <a:latin typeface="Calibri"/>
              <a:ea typeface="Calibri"/>
              <a:cs typeface="Calibri"/>
              <a:sym typeface="Calibri"/>
            </a:endParaRPr>
          </a:p>
        </p:txBody>
      </p:sp>
      <p:sp>
        <p:nvSpPr>
          <p:cNvPr id="177" name="Google Shape;177;p20"/>
          <p:cNvSpPr txBox="1">
            <a:spLocks noGrp="1"/>
          </p:cNvSpPr>
          <p:nvPr>
            <p:ph type="title"/>
          </p:nvPr>
        </p:nvSpPr>
        <p:spPr>
          <a:xfrm>
            <a:off x="271270" y="322522"/>
            <a:ext cx="7014600" cy="38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3200" dirty="0">
                <a:solidFill>
                  <a:srgbClr val="000000"/>
                </a:solidFill>
              </a:rPr>
              <a:t>Электронные сигареты. История создания. </a:t>
            </a:r>
            <a:endParaRPr sz="3200" dirty="0">
              <a:solidFill>
                <a:srgbClr val="000000"/>
              </a:solidFill>
            </a:endParaRPr>
          </a:p>
        </p:txBody>
      </p:sp>
      <p:pic>
        <p:nvPicPr>
          <p:cNvPr id="178" name="Google Shape;178;p20"/>
          <p:cNvPicPr preferRelativeResize="0"/>
          <p:nvPr/>
        </p:nvPicPr>
        <p:blipFill>
          <a:blip r:embed="rId3">
            <a:alphaModFix/>
          </a:blip>
          <a:stretch>
            <a:fillRect/>
          </a:stretch>
        </p:blipFill>
        <p:spPr>
          <a:xfrm rot="-749662">
            <a:off x="7168819" y="191475"/>
            <a:ext cx="1987705" cy="1987722"/>
          </a:xfrm>
          <a:prstGeom prst="rect">
            <a:avLst/>
          </a:prstGeom>
          <a:noFill/>
          <a:ln>
            <a:noFill/>
          </a:ln>
        </p:spPr>
      </p:pic>
      <p:sp>
        <p:nvSpPr>
          <p:cNvPr id="179" name="Google Shape;179;p20"/>
          <p:cNvSpPr txBox="1"/>
          <p:nvPr/>
        </p:nvSpPr>
        <p:spPr>
          <a:xfrm>
            <a:off x="271274" y="1376851"/>
            <a:ext cx="7580400" cy="15850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Calibri"/>
                <a:ea typeface="Calibri"/>
                <a:cs typeface="Calibri"/>
                <a:sym typeface="Calibri"/>
              </a:rPr>
              <a:t>Электронные сигареты достаточно недавнее изобретение нашего общества. Первая электронная сигарета была изобретена в Китае, в две тысячи третьем году, учёным-фармацевтом Хоном Ликом. Как ни странно, но причиной зарождения идеи создания электронной сигареты, или как ее ещё называют, вейпа, стала смерть его отца из за рака лёгких, который возник в результате беспрерывного курения. В современном обществе электронные сигареты приобрели огромную популярность. Несмотря на некоторые контроверзии и споры вокруг этого устройства, оно стало настоящим трендом среди различных групп населения. </a:t>
            </a:r>
            <a:endParaRPr sz="1300">
              <a:solidFill>
                <a:schemeClr val="dk2"/>
              </a:solidFill>
              <a:latin typeface="Calibri"/>
              <a:ea typeface="Calibri"/>
              <a:cs typeface="Calibri"/>
              <a:sym typeface="Calibri"/>
            </a:endParaRPr>
          </a:p>
        </p:txBody>
      </p:sp>
      <p:pic>
        <p:nvPicPr>
          <p:cNvPr id="180" name="Google Shape;180;p20"/>
          <p:cNvPicPr preferRelativeResize="0"/>
          <p:nvPr/>
        </p:nvPicPr>
        <p:blipFill>
          <a:blip r:embed="rId4">
            <a:alphaModFix/>
          </a:blip>
          <a:stretch>
            <a:fillRect/>
          </a:stretch>
        </p:blipFill>
        <p:spPr>
          <a:xfrm rot="-836034">
            <a:off x="6409072" y="333482"/>
            <a:ext cx="2043946" cy="2043946"/>
          </a:xfrm>
          <a:prstGeom prst="rect">
            <a:avLst/>
          </a:prstGeom>
          <a:noFill/>
          <a:ln>
            <a:noFill/>
          </a:ln>
        </p:spPr>
      </p:pic>
      <p:sp>
        <p:nvSpPr>
          <p:cNvPr id="181" name="Google Shape;181;p20"/>
          <p:cNvSpPr txBox="1"/>
          <p:nvPr/>
        </p:nvSpPr>
        <p:spPr>
          <a:xfrm>
            <a:off x="237450" y="3177753"/>
            <a:ext cx="8669100"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Calibri"/>
                <a:ea typeface="Calibri"/>
                <a:cs typeface="Calibri"/>
                <a:sym typeface="Calibri"/>
              </a:rPr>
              <a:t>Сейчас электронные сигареты являются неотъемлемой частью общества, что является огромной проблемой, так как к курению привлекаются подростки, которых заманивает яркая упаковка, маркетинг, изобилие ароматов, вкусов и конечно же фразы, которые гласят, что электронные сигареты лучше и полезнее классических сигарет. Поэтому важно понимать весь вред, который находится в обоих вариантах сигарет и предпринимать меры по устранению привычки курения не только в нашей стране, но и во всём мире. </a:t>
            </a:r>
            <a:endParaRPr sz="1300">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201300" y="258282"/>
            <a:ext cx="8942700" cy="129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solidFill>
                  <a:srgbClr val="000000"/>
                </a:solidFill>
              </a:rPr>
              <a:t>Состав и вред компонентов, использующихся в традиционных и электронных сигаретах. </a:t>
            </a:r>
            <a:endParaRPr>
              <a:solidFill>
                <a:srgbClr val="000000"/>
              </a:solidFill>
            </a:endParaRPr>
          </a:p>
        </p:txBody>
      </p:sp>
      <p:sp>
        <p:nvSpPr>
          <p:cNvPr id="187" name="Google Shape;187;p21"/>
          <p:cNvSpPr txBox="1">
            <a:spLocks noGrp="1"/>
          </p:cNvSpPr>
          <p:nvPr>
            <p:ph type="body" idx="1"/>
          </p:nvPr>
        </p:nvSpPr>
        <p:spPr>
          <a:xfrm>
            <a:off x="406400" y="1347750"/>
            <a:ext cx="7505700" cy="24480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ru"/>
              <a:t>Самыми опасными химическими веществами в обычных сигаретах является никотин, который расслабляет наш мозг и вызывает зависимость от табака, мышьяк - компонент, который отвечает за развитие рака в нашем организме, свинец, который увеличивает шанс развития сердечно-сосудисиых заболеваний по типу ишемической болезни сердца ревматическая болезнь сердца и другие патологии. Также свинец повреждает почки. </a:t>
            </a:r>
            <a:endParaRPr/>
          </a:p>
        </p:txBody>
      </p:sp>
      <p:sp>
        <p:nvSpPr>
          <p:cNvPr id="188" name="Google Shape;188;p21"/>
          <p:cNvSpPr txBox="1"/>
          <p:nvPr/>
        </p:nvSpPr>
        <p:spPr>
          <a:xfrm>
            <a:off x="406400" y="2571751"/>
            <a:ext cx="8212800" cy="15850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solidFill>
                  <a:schemeClr val="dk2"/>
                </a:solidFill>
                <a:latin typeface="Calibri"/>
                <a:ea typeface="Calibri"/>
                <a:cs typeface="Calibri"/>
                <a:sym typeface="Calibri"/>
              </a:rPr>
              <a:t>В электронных сигаретах самым опасным является жидкость.Жидкость содержит никотин, растворенный в пропиленгликоле и/или глицерине, а также ароматизаторы, которые придают пару вкус и запах. Жидкости для электронных сигарет могут быть различных вкусов и содержать разное количество никотина. Жидкость вытягивает коллаген из наших легких, что делает их менее эластичными. Также в самом вейпе и жидкости в том же числе содержатся ароматизаторы, которые проникают в легкие и повреждают их на клеточном уровне. Такое вредоносное действие содержит накопительный эффект, постепенно развивая астму, пневмонию. К тому же чистый пар разрушает слизистую оболочку. </a:t>
            </a:r>
            <a:endParaRPr sz="1300">
              <a:solidFill>
                <a:schemeClr val="dk2"/>
              </a:solidFill>
              <a:latin typeface="Calibri"/>
              <a:ea typeface="Calibri"/>
              <a:cs typeface="Calibri"/>
              <a:sym typeface="Calibri"/>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1624</Words>
  <Application>Microsoft Office PowerPoint</Application>
  <PresentationFormat>Экран (16:9)</PresentationFormat>
  <Paragraphs>107</Paragraphs>
  <Slides>14</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Gill Sans MT</vt:lpstr>
      <vt:lpstr>Nunito</vt:lpstr>
      <vt:lpstr>Calibri</vt:lpstr>
      <vt:lpstr>Constantia</vt:lpstr>
      <vt:lpstr>Wingdings 2</vt:lpstr>
      <vt:lpstr>Поток</vt:lpstr>
      <vt:lpstr>Слайд 1</vt:lpstr>
      <vt:lpstr>Слайд 2</vt:lpstr>
      <vt:lpstr>Слайд 3</vt:lpstr>
      <vt:lpstr>Слайд 4</vt:lpstr>
      <vt:lpstr>История табака в Европе.</vt:lpstr>
      <vt:lpstr>Табак, привычка курения табака в России</vt:lpstr>
      <vt:lpstr>Роль табака в прошлом</vt:lpstr>
      <vt:lpstr>Электронные сигареты. История создания. </vt:lpstr>
      <vt:lpstr>Состав и вред компонентов, использующихся в традиционных и электронных сигаретах. </vt:lpstr>
      <vt:lpstr>Меры для борьбы с курением</vt:lpstr>
      <vt:lpstr>Анкетирование среди учащихся средних классов. Часть 1. </vt:lpstr>
      <vt:lpstr>Анкетирование среди учащихся средних классов. Часть 2</vt:lpstr>
      <vt:lpstr>Заключение</vt:lpstr>
      <vt:lpstr>Список литературы.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Морозова Н</cp:lastModifiedBy>
  <cp:revision>1</cp:revision>
  <dcterms:modified xsi:type="dcterms:W3CDTF">2024-02-27T08:39:14Z</dcterms:modified>
</cp:coreProperties>
</file>