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78" r:id="rId3"/>
    <p:sldId id="291" r:id="rId4"/>
    <p:sldId id="283" r:id="rId5"/>
    <p:sldId id="280" r:id="rId6"/>
    <p:sldId id="256" r:id="rId7"/>
    <p:sldId id="257" r:id="rId8"/>
    <p:sldId id="259" r:id="rId9"/>
    <p:sldId id="258" r:id="rId10"/>
    <p:sldId id="29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9477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8806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936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3DD90-D6BD-4D18-9768-C099779A86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628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5DA61-85AA-4FD4-9194-D94FEF0730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961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775F-232D-4EAC-ABB5-6BC0AC6D83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83340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F4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2C1427-43EE-43ED-BE50-CF60D13501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00134" y="1046163"/>
            <a:ext cx="7575966" cy="2387600"/>
          </a:xfrm>
        </p:spPr>
        <p:txBody>
          <a:bodyPr anchor="b">
            <a:normAutofit/>
          </a:bodyPr>
          <a:lstStyle>
            <a:lvl1pPr algn="ctr">
              <a:defRPr sz="6600"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7BFEB07-A63D-4D7B-935A-904D8A3B5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604" y="4169569"/>
            <a:ext cx="7575966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0ABBC33-13D4-47F5-802C-7F732067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DFE972A-4C06-4479-81BF-51C0B3005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761D3AD-EFD5-4BCD-BAF6-9939495A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41DCE3F2-F830-4C23-ADD5-662F32D6CB2B}"/>
              </a:ext>
            </a:extLst>
          </p:cNvPr>
          <p:cNvSpPr/>
          <p:nvPr userDrawn="1"/>
        </p:nvSpPr>
        <p:spPr>
          <a:xfrm>
            <a:off x="-610896" y="954088"/>
            <a:ext cx="5011030" cy="5143500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04550D01-37FE-441A-87D4-D518784BBFD8}"/>
              </a:ext>
            </a:extLst>
          </p:cNvPr>
          <p:cNvSpPr/>
          <p:nvPr userDrawn="1"/>
        </p:nvSpPr>
        <p:spPr>
          <a:xfrm>
            <a:off x="-521348" y="-521348"/>
            <a:ext cx="1042696" cy="1042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23205E39-F76C-4724-A40E-3A1FCDF895D5}"/>
              </a:ext>
            </a:extLst>
          </p:cNvPr>
          <p:cNvSpPr/>
          <p:nvPr userDrawn="1"/>
        </p:nvSpPr>
        <p:spPr>
          <a:xfrm>
            <a:off x="11803586" y="2051050"/>
            <a:ext cx="1974850" cy="19748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08560973-55A7-4164-90D6-9B84243EC90C}"/>
              </a:ext>
            </a:extLst>
          </p:cNvPr>
          <p:cNvSpPr/>
          <p:nvPr userDrawn="1"/>
        </p:nvSpPr>
        <p:spPr>
          <a:xfrm>
            <a:off x="-305448" y="4861216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38349694-22A7-48DF-9C54-45A14B96C43E}"/>
              </a:ext>
            </a:extLst>
          </p:cNvPr>
          <p:cNvSpPr/>
          <p:nvPr userDrawn="1"/>
        </p:nvSpPr>
        <p:spPr>
          <a:xfrm>
            <a:off x="4723752" y="6458889"/>
            <a:ext cx="826148" cy="826148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D9D1D2E9-768C-42A7-A023-09323FF2BED3}"/>
              </a:ext>
            </a:extLst>
          </p:cNvPr>
          <p:cNvSpPr/>
          <p:nvPr userDrawn="1"/>
        </p:nvSpPr>
        <p:spPr>
          <a:xfrm>
            <a:off x="5682926" y="6444926"/>
            <a:ext cx="826148" cy="826148"/>
          </a:xfrm>
          <a:prstGeom prst="ellipse">
            <a:avLst/>
          </a:prstGeom>
          <a:solidFill>
            <a:srgbClr val="FF8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AEF6D256-07C7-4329-B6E1-D15C3EC9B325}"/>
              </a:ext>
            </a:extLst>
          </p:cNvPr>
          <p:cNvSpPr/>
          <p:nvPr userDrawn="1"/>
        </p:nvSpPr>
        <p:spPr>
          <a:xfrm>
            <a:off x="6642100" y="6444926"/>
            <a:ext cx="826148" cy="826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8FE16EAC-09A0-42D3-9600-6293BFF52F5F}"/>
              </a:ext>
            </a:extLst>
          </p:cNvPr>
          <p:cNvSpPr/>
          <p:nvPr userDrawn="1"/>
        </p:nvSpPr>
        <p:spPr>
          <a:xfrm>
            <a:off x="3987060" y="3015926"/>
            <a:ext cx="826148" cy="826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="" xmlns:a16="http://schemas.microsoft.com/office/drawing/2014/main" id="{15CBA1E4-1573-44EA-8969-D03EAA68E5B4}"/>
              </a:ext>
            </a:extLst>
          </p:cNvPr>
          <p:cNvSpPr/>
          <p:nvPr userDrawn="1"/>
        </p:nvSpPr>
        <p:spPr>
          <a:xfrm>
            <a:off x="10760890" y="123177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1F6FC629-D18E-4CB9-8EF9-DB780302E67D}"/>
              </a:ext>
            </a:extLst>
          </p:cNvPr>
          <p:cNvSpPr/>
          <p:nvPr userDrawn="1"/>
        </p:nvSpPr>
        <p:spPr>
          <a:xfrm>
            <a:off x="4593512" y="-1537283"/>
            <a:ext cx="6417388" cy="6417388"/>
          </a:xfrm>
          <a:prstGeom prst="ellipse">
            <a:avLst/>
          </a:prstGeom>
          <a:noFill/>
          <a:ln>
            <a:solidFill>
              <a:schemeClr val="accent3"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C632240E-001E-4F6D-A1C3-CA4F061E26B8}"/>
              </a:ext>
            </a:extLst>
          </p:cNvPr>
          <p:cNvSpPr/>
          <p:nvPr userDrawn="1"/>
        </p:nvSpPr>
        <p:spPr>
          <a:xfrm>
            <a:off x="5532939" y="3332162"/>
            <a:ext cx="6064110" cy="6064110"/>
          </a:xfrm>
          <a:prstGeom prst="ellipse">
            <a:avLst/>
          </a:prstGeom>
          <a:noFill/>
          <a:ln>
            <a:solidFill>
              <a:schemeClr val="accent2">
                <a:alpha val="5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="" xmlns:a16="http://schemas.microsoft.com/office/drawing/2014/main" id="{F9C98EA7-A050-4121-8572-673BCFB35457}"/>
              </a:ext>
            </a:extLst>
          </p:cNvPr>
          <p:cNvSpPr/>
          <p:nvPr userDrawn="1"/>
        </p:nvSpPr>
        <p:spPr>
          <a:xfrm>
            <a:off x="4723752" y="-2125323"/>
            <a:ext cx="2502640" cy="2502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1767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90AF54-CB49-4419-914F-7F6092CC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C7BD07-BAA6-4A63-89C7-0479FABF3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654BCA-093E-471E-8942-104171B9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76E318-C272-49D1-8AEB-6EEB9EFA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B456E4-5366-4A6B-A747-CAFB1D4D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3A3CDAC9-9D60-48B9-A8EC-A9A5625147E8}"/>
              </a:ext>
            </a:extLst>
          </p:cNvPr>
          <p:cNvSpPr/>
          <p:nvPr userDrawn="1"/>
        </p:nvSpPr>
        <p:spPr>
          <a:xfrm>
            <a:off x="-521348" y="-521348"/>
            <a:ext cx="1042696" cy="1042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D5FDD172-A0D3-47D0-9661-83B7EFB922ED}"/>
              </a:ext>
            </a:extLst>
          </p:cNvPr>
          <p:cNvSpPr/>
          <p:nvPr userDrawn="1"/>
        </p:nvSpPr>
        <p:spPr>
          <a:xfrm>
            <a:off x="11803586" y="2051050"/>
            <a:ext cx="1974850" cy="19748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="" xmlns:a16="http://schemas.microsoft.com/office/drawing/2014/main" id="{3AFDC9E4-FF48-46EB-9D27-0C8CCA691EBC}"/>
              </a:ext>
            </a:extLst>
          </p:cNvPr>
          <p:cNvSpPr/>
          <p:nvPr userDrawn="1"/>
        </p:nvSpPr>
        <p:spPr>
          <a:xfrm>
            <a:off x="-305448" y="4861216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C92FAB47-E810-4EEC-B2E8-0061E02049E4}"/>
              </a:ext>
            </a:extLst>
          </p:cNvPr>
          <p:cNvSpPr/>
          <p:nvPr userDrawn="1"/>
        </p:nvSpPr>
        <p:spPr>
          <a:xfrm>
            <a:off x="10760890" y="123177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F8CA4391-1C4C-4283-ACF3-2CA576E57286}"/>
              </a:ext>
            </a:extLst>
          </p:cNvPr>
          <p:cNvSpPr/>
          <p:nvPr userDrawn="1"/>
        </p:nvSpPr>
        <p:spPr>
          <a:xfrm>
            <a:off x="4723752" y="-2125323"/>
            <a:ext cx="2502640" cy="2502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168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90AF54-CB49-4419-914F-7F6092CC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3A3CDAC9-9D60-48B9-A8EC-A9A5625147E8}"/>
              </a:ext>
            </a:extLst>
          </p:cNvPr>
          <p:cNvSpPr/>
          <p:nvPr userDrawn="1"/>
        </p:nvSpPr>
        <p:spPr>
          <a:xfrm>
            <a:off x="-521348" y="-521348"/>
            <a:ext cx="1042696" cy="1042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D5FDD172-A0D3-47D0-9661-83B7EFB922ED}"/>
              </a:ext>
            </a:extLst>
          </p:cNvPr>
          <p:cNvSpPr/>
          <p:nvPr userDrawn="1"/>
        </p:nvSpPr>
        <p:spPr>
          <a:xfrm>
            <a:off x="11803586" y="2051050"/>
            <a:ext cx="1974850" cy="19748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="" xmlns:a16="http://schemas.microsoft.com/office/drawing/2014/main" id="{3AFDC9E4-FF48-46EB-9D27-0C8CCA691EBC}"/>
              </a:ext>
            </a:extLst>
          </p:cNvPr>
          <p:cNvSpPr/>
          <p:nvPr userDrawn="1"/>
        </p:nvSpPr>
        <p:spPr>
          <a:xfrm>
            <a:off x="-305448" y="4861216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C92FAB47-E810-4EEC-B2E8-0061E02049E4}"/>
              </a:ext>
            </a:extLst>
          </p:cNvPr>
          <p:cNvSpPr/>
          <p:nvPr userDrawn="1"/>
        </p:nvSpPr>
        <p:spPr>
          <a:xfrm>
            <a:off x="10760890" y="123177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A444ABC0-100E-486E-B98A-C67CB082CDB2}"/>
              </a:ext>
            </a:extLst>
          </p:cNvPr>
          <p:cNvSpPr/>
          <p:nvPr userDrawn="1"/>
        </p:nvSpPr>
        <p:spPr>
          <a:xfrm>
            <a:off x="4723752" y="-2125323"/>
            <a:ext cx="2502640" cy="2502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0109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90AF54-CB49-4419-914F-7F6092CC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C7BD07-BAA6-4A63-89C7-0479FABF3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654BCA-093E-471E-8942-104171B9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76E318-C272-49D1-8AEB-6EEB9EFA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B456E4-5366-4A6B-A747-CAFB1D4D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3A3CDAC9-9D60-48B9-A8EC-A9A5625147E8}"/>
              </a:ext>
            </a:extLst>
          </p:cNvPr>
          <p:cNvSpPr/>
          <p:nvPr userDrawn="1"/>
        </p:nvSpPr>
        <p:spPr>
          <a:xfrm>
            <a:off x="-521348" y="-521348"/>
            <a:ext cx="1042696" cy="1042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D5FDD172-A0D3-47D0-9661-83B7EFB922ED}"/>
              </a:ext>
            </a:extLst>
          </p:cNvPr>
          <p:cNvSpPr/>
          <p:nvPr userDrawn="1"/>
        </p:nvSpPr>
        <p:spPr>
          <a:xfrm>
            <a:off x="11803586" y="2051050"/>
            <a:ext cx="1974850" cy="19748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="" xmlns:a16="http://schemas.microsoft.com/office/drawing/2014/main" id="{3AFDC9E4-FF48-46EB-9D27-0C8CCA691EBC}"/>
              </a:ext>
            </a:extLst>
          </p:cNvPr>
          <p:cNvSpPr/>
          <p:nvPr userDrawn="1"/>
        </p:nvSpPr>
        <p:spPr>
          <a:xfrm>
            <a:off x="-305448" y="4861216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C92FAB47-E810-4EEC-B2E8-0061E02049E4}"/>
              </a:ext>
            </a:extLst>
          </p:cNvPr>
          <p:cNvSpPr/>
          <p:nvPr userDrawn="1"/>
        </p:nvSpPr>
        <p:spPr>
          <a:xfrm>
            <a:off x="10760890" y="123177"/>
            <a:ext cx="1042696" cy="1042696"/>
          </a:xfrm>
          <a:prstGeom prst="ellipse">
            <a:avLst/>
          </a:prstGeom>
          <a:solidFill>
            <a:srgbClr val="F9B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71BA39D3-775A-4C6E-8A08-A9A4829DCDCE}"/>
              </a:ext>
            </a:extLst>
          </p:cNvPr>
          <p:cNvSpPr/>
          <p:nvPr userDrawn="1"/>
        </p:nvSpPr>
        <p:spPr>
          <a:xfrm>
            <a:off x="4723752" y="-2125323"/>
            <a:ext cx="2502640" cy="25026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6416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90AF54-CB49-4419-914F-7F6092CC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C7BD07-BAA6-4A63-89C7-0479FABF3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654BCA-093E-471E-8942-104171B9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76E318-C272-49D1-8AEB-6EEB9EFA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B456E4-5366-4A6B-A747-CAFB1D4D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394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2023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FD69D8-EBFB-414C-A467-9A479756D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8A60A25-96DC-447B-B550-0F19DE697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B9DBBDB-114D-4801-99D2-9C310145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40BC4DE-4496-40C2-BE7B-B8C947E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7ED51AC-3B8E-48EC-B28F-027F8AD9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2204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515438-F5B1-428E-9AB7-2275F6114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BE7D4D9-5E26-4E84-890D-137E59B2B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F005AFF-56AE-4F8F-B43E-A80412E32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6F76DA3-7CD5-4567-81D1-F33B23D8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0381B17-A7BE-408E-815B-76C7517BE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2B4FEC9-1C5E-4901-93AF-C13D7998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2327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78A033-0249-4618-9AA0-DED860FF3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B8B9F40-BED2-49E1-9A0E-852ECF68F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4390416-B82D-400C-AC91-902F30674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637DFED4-6462-4F13-A1E4-FAEE2A209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40888EF-9E4C-425A-AA88-8C165111EB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643EBB3-BFFC-4009-ACCB-66361412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31AC6AE-9786-472E-9BAE-CB04AB15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2DEBFF65-6640-47AB-9D26-C49798E7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9850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1D0E26-7FE6-493F-93F4-569B5C8FA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AE27546-8C98-48A9-A8CB-80DE4D874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1E338EB-E3C3-4355-AF38-940E913EB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D2315DA-3C54-49F2-9EDE-F0B80B691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81255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7ACBB82-EA11-4454-826C-FC7BC2B8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A38D586-BBBA-40D4-9389-338EB8E8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D384E96-4ED3-4D8F-895B-F8D9BAF2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6682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F5B5B1-3264-43AD-A8F6-F198C429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947BC43-98B1-4256-951A-FEDD231C3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8C4375B-3B74-4F6D-B22F-495E825A7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E9F9369-CF18-4B83-9CAA-5142A5AB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A2EF962-9D69-4B68-8427-88C7A475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2F9846F-83C0-40A8-9AE3-5C9AA683A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3462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3401A3-57F7-48FA-BF55-3CA4E3702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9BADF23-7770-4B0C-98A1-EFE8D2340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971D014-9FE5-4094-8833-69FAAC504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6B3DDCA-EF19-4151-88F5-6C9258F6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0CA0CBD-3DED-46B6-BFE1-B88D58AD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F2721B7-30EF-4254-B932-CC80420E8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42373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9B27CB-688C-409F-930C-F4EF96658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2EBCBE4-64CF-4EBA-8996-E704174F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9D5E669-FA7A-4C00-8D3D-97F49CAB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99EBB5A-D6DE-49C4-9FB5-34D55FBA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CCA224B-FC3E-4F24-BFA0-94A072C5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7948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FB392FC-35F7-40C8-A5D8-E1606CA85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0C62C8F-7D79-4E08-BD66-D6A389F35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7621C6-A4A0-440D-AB25-9838576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4F0E52C-4219-430D-92D4-C35BB979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78F3CB5-4420-4FE1-9A19-00A5F5A3C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685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705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0747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5886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6326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292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8146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511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02CED99C-97E9-4C9E-92E5-CF627FE1B428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B454B349-96C8-448A-9A98-E9A801FDA0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278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95EF21-AD98-4558-BCC5-A0BE2492B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D396F8B-4446-4E20-A4A4-000C37931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7F428E6-257E-4FD1-A374-425A1CD8A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F91AC-2130-4B57-AD54-748BAEF5B6CA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020F35C-71C6-4178-B2B8-52B4C3438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72A9CE-D06C-47FF-858B-3AC63121B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0D03D-56CB-4EB8-95BC-8BB73BFB2C7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>
            <a:hlinkClick r:id="rId16"/>
            <a:extLst>
              <a:ext uri="{FF2B5EF4-FFF2-40B4-BE49-F238E27FC236}">
                <a16:creationId xmlns="" xmlns:a16="http://schemas.microsoft.com/office/drawing/2014/main" id="{84663201-2880-4F38-800F-40D1127B833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54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14731" y="1362975"/>
            <a:ext cx="9213011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800" b="1" dirty="0">
                <a:ln w="10541" cmpd="sng">
                  <a:solidFill>
                    <a:srgbClr val="333399">
                      <a:lumMod val="5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Урок математики</a:t>
            </a:r>
          </a:p>
          <a:p>
            <a:pPr algn="ctr">
              <a:defRPr/>
            </a:pPr>
            <a:r>
              <a:rPr lang="ru-RU" sz="3800" b="1" dirty="0">
                <a:ln w="10541" cmpd="sng">
                  <a:solidFill>
                    <a:srgbClr val="333399">
                      <a:lumMod val="5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в 5 классе</a:t>
            </a:r>
          </a:p>
          <a:p>
            <a:pPr algn="ctr">
              <a:defRPr/>
            </a:pPr>
            <a:r>
              <a:rPr lang="ru-RU" sz="3800" b="1" dirty="0">
                <a:ln w="10541" cmpd="sng">
                  <a:solidFill>
                    <a:srgbClr val="333399">
                      <a:lumMod val="5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 тему</a:t>
            </a:r>
          </a:p>
          <a:p>
            <a:pPr algn="ctr">
              <a:defRPr/>
            </a:pPr>
            <a:r>
              <a:rPr lang="ru-RU" sz="3800" b="1" dirty="0" smtClean="0">
                <a:ln w="10541" cmpd="sng">
                  <a:solidFill>
                    <a:srgbClr val="333399">
                      <a:lumMod val="50000"/>
                    </a:srgbClr>
                  </a:solidFill>
                  <a:prstDash val="solid"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«Деление дробей»</a:t>
            </a:r>
            <a:endParaRPr lang="ru-RU" sz="3800" b="1" dirty="0">
              <a:ln w="10541" cmpd="sng">
                <a:solidFill>
                  <a:srgbClr val="333399">
                    <a:lumMod val="50000"/>
                  </a:srgbClr>
                </a:solidFill>
                <a:prstDash val="solid"/>
              </a:ln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27915" y="2852936"/>
            <a:ext cx="1632181" cy="11521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2927648" y="1340768"/>
            <a:ext cx="1536000" cy="10080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5327915" y="836712"/>
            <a:ext cx="1536171" cy="10080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2351584" y="2780928"/>
            <a:ext cx="1536171" cy="1008112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 smtClean="0">
                <a:solidFill>
                  <a:schemeClr val="tx2"/>
                </a:solidFill>
              </a:rPr>
              <a:t>0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2735627" y="4437112"/>
            <a:ext cx="1536171" cy="10080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8016213" y="4509120"/>
            <a:ext cx="1536000" cy="1008112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8112224" y="1484784"/>
            <a:ext cx="1536000" cy="1008112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5423925" y="5085184"/>
            <a:ext cx="1536000" cy="10080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8400256" y="2924944"/>
            <a:ext cx="1536000" cy="10080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86" name="AutoShape 31"/>
          <p:cNvSpPr>
            <a:spLocks noChangeArrowheads="1"/>
          </p:cNvSpPr>
          <p:nvPr/>
        </p:nvSpPr>
        <p:spPr bwMode="auto">
          <a:xfrm>
            <a:off x="1007534" y="188914"/>
            <a:ext cx="9984317" cy="40862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 cmpd="dbl">
            <a:solidFill>
              <a:schemeClr val="accent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Разделите число в квадрате на числа в кругах.   </a:t>
            </a:r>
          </a:p>
        </p:txBody>
      </p:sp>
      <p:cxnSp>
        <p:nvCxnSpPr>
          <p:cNvPr id="15" name="Прямая со стрелкой 14"/>
          <p:cNvCxnSpPr>
            <a:stCxn id="0" idx="3"/>
          </p:cNvCxnSpPr>
          <p:nvPr/>
        </p:nvCxnSpPr>
        <p:spPr>
          <a:xfrm flipV="1">
            <a:off x="6959600" y="3429000"/>
            <a:ext cx="144145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176184" y="4005263"/>
            <a:ext cx="1151467" cy="647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959601" y="4005264"/>
            <a:ext cx="1130300" cy="6318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0" idx="1"/>
          </p:cNvCxnSpPr>
          <p:nvPr/>
        </p:nvCxnSpPr>
        <p:spPr>
          <a:xfrm flipH="1">
            <a:off x="3888318" y="3429000"/>
            <a:ext cx="1439333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6959601" y="2349500"/>
            <a:ext cx="1344084" cy="5032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191251" y="1844676"/>
            <a:ext cx="0" cy="1008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4078818" y="2349500"/>
            <a:ext cx="1248833" cy="5032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0" idx="2"/>
          </p:cNvCxnSpPr>
          <p:nvPr/>
        </p:nvCxnSpPr>
        <p:spPr>
          <a:xfrm flipH="1">
            <a:off x="6144684" y="4005263"/>
            <a:ext cx="0" cy="1008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808134" y="2781301"/>
          <a:ext cx="575733" cy="1228725"/>
        </p:xfrm>
        <a:graphic>
          <a:graphicData uri="http://schemas.openxmlformats.org/presentationml/2006/ole">
            <p:oleObj spid="_x0000_s49154" name="Equation" r:id="rId3" imgW="164880" imgH="46980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407834" y="1268414"/>
          <a:ext cx="505884" cy="1081087"/>
        </p:xfrm>
        <a:graphic>
          <a:graphicData uri="http://schemas.openxmlformats.org/presentationml/2006/ole">
            <p:oleObj spid="_x0000_s49155" name="Equation" r:id="rId4" imgW="164880" imgH="469800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808134" y="765175"/>
          <a:ext cx="505884" cy="1081088"/>
        </p:xfrm>
        <a:graphic>
          <a:graphicData uri="http://schemas.openxmlformats.org/presentationml/2006/ole">
            <p:oleObj spid="_x0000_s49156" name="Equation" r:id="rId5" imgW="164880" imgH="469800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8496301" y="4437064"/>
          <a:ext cx="505884" cy="1081087"/>
        </p:xfrm>
        <a:graphic>
          <a:graphicData uri="http://schemas.openxmlformats.org/presentationml/2006/ole">
            <p:oleObj spid="_x0000_s49157" name="Equation" r:id="rId6" imgW="164880" imgH="469800" progId="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903384" y="5013325"/>
          <a:ext cx="505883" cy="1081088"/>
        </p:xfrm>
        <a:graphic>
          <a:graphicData uri="http://schemas.openxmlformats.org/presentationml/2006/ole">
            <p:oleObj spid="_x0000_s49158" name="Equation" r:id="rId7" imgW="164880" imgH="469800" progId="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8688918" y="1700213"/>
          <a:ext cx="321733" cy="574675"/>
        </p:xfrm>
        <a:graphic>
          <a:graphicData uri="http://schemas.openxmlformats.org/presentationml/2006/ole">
            <p:oleObj spid="_x0000_s49160" name="Equation" r:id="rId8" imgW="101520" imgH="190440" progId="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3276601" y="4681538"/>
          <a:ext cx="514351" cy="563562"/>
        </p:xfrm>
        <a:graphic>
          <a:graphicData uri="http://schemas.openxmlformats.org/presentationml/2006/ole">
            <p:oleObj spid="_x0000_s49161" name="Equation" r:id="rId9" imgW="139680" imgH="203040" progId="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8879417" y="3068638"/>
          <a:ext cx="541867" cy="557212"/>
        </p:xfrm>
        <a:graphic>
          <a:graphicData uri="http://schemas.openxmlformats.org/presentationml/2006/ole">
            <p:oleObj spid="_x0000_s49162" name="Equation" r:id="rId10" imgW="139680" imgH="1904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382ECF6-D101-E001-5975-54BA8FE88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Устная работа «Выразите дробью»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="" xmlns:a16="http://schemas.microsoft.com/office/drawing/2014/main" id="{BAD41871-071A-91B4-4D66-D88A89273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8331" t="33100" r="21607" b="27866"/>
          <a:stretch/>
        </p:blipFill>
        <p:spPr>
          <a:xfrm>
            <a:off x="887766" y="1331650"/>
            <a:ext cx="10481453" cy="3284738"/>
          </a:xfrm>
        </p:spPr>
      </p:pic>
    </p:spTree>
    <p:extLst>
      <p:ext uri="{BB962C8B-B14F-4D97-AF65-F5344CB8AC3E}">
        <p14:creationId xmlns="" xmlns:p14="http://schemas.microsoft.com/office/powerpoint/2010/main" val="234440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ECA747-C799-9284-6524-863E6C47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Выполните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8672FD00-22CB-68E1-F9F0-74556833C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1233" y="1700127"/>
            <a:ext cx="8483973" cy="415913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C1ABFAD-85E0-0423-6FFE-7C254E345E2F}"/>
              </a:ext>
            </a:extLst>
          </p:cNvPr>
          <p:cNvSpPr/>
          <p:nvPr/>
        </p:nvSpPr>
        <p:spPr>
          <a:xfrm>
            <a:off x="4481243" y="2363654"/>
            <a:ext cx="69762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  <a:endParaRPr lang="ru-RU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9E8D0F7-6445-8088-5433-27D4CB2286DE}"/>
              </a:ext>
            </a:extLst>
          </p:cNvPr>
          <p:cNvSpPr txBox="1"/>
          <p:nvPr/>
        </p:nvSpPr>
        <p:spPr>
          <a:xfrm>
            <a:off x="6068262" y="2732986"/>
            <a:ext cx="60945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</a:t>
            </a:r>
          </a:p>
        </p:txBody>
      </p:sp>
    </p:spTree>
    <p:extLst>
      <p:ext uri="{BB962C8B-B14F-4D97-AF65-F5344CB8AC3E}">
        <p14:creationId xmlns="" xmlns:p14="http://schemas.microsoft.com/office/powerpoint/2010/main" val="202292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83E3EB9-3571-43E0-8223-625342A06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8249" y="610734"/>
            <a:ext cx="7575966" cy="2387600"/>
          </a:xfrm>
        </p:spPr>
        <p:txBody>
          <a:bodyPr/>
          <a:lstStyle/>
          <a:p>
            <a:r>
              <a:rPr lang="ru-RU" dirty="0"/>
              <a:t>Отгадай!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98E7F82-D852-4A17-9CA2-19F38FF1FA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«Деление дробей»</a:t>
            </a:r>
            <a:endParaRPr lang="ru-RU" sz="4800" dirty="0"/>
          </a:p>
        </p:txBody>
      </p:sp>
    </p:spTree>
    <p:extLst>
      <p:ext uri="{BB962C8B-B14F-4D97-AF65-F5344CB8AC3E}">
        <p14:creationId xmlns="" xmlns:p14="http://schemas.microsoft.com/office/powerpoint/2010/main" val="330275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B0085C-AF71-4271-A375-4881D2730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23097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="" xmlns:a16="http://schemas.microsoft.com/office/drawing/2014/main" id="{7BDFCA42-8FA0-49EA-B8BB-4DBF1336F17B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Шаблоны презентаций с сайта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presentation-creation.ru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EB50E28E-4ED1-C089-8F25-1D63583D2CCC}"/>
                  </a:ext>
                </a:extLst>
              </p:cNvPr>
              <p:cNvSpPr/>
              <p:nvPr/>
            </p:nvSpPr>
            <p:spPr>
              <a:xfrm>
                <a:off x="8229600" y="2130640"/>
                <a:ext cx="2965142" cy="1298359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  <m:f>
                        <m:fPr>
                          <m:ctrlPr>
                            <a:rPr kumimoji="0" lang="ru-RU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ru-RU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num>
                        <m:den>
                          <m:r>
                            <a:rPr kumimoji="0" lang="ru-RU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kumimoji="0" lang="ru-RU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OpenSan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B50E28E-4ED1-C089-8F25-1D63583D2C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130640"/>
                <a:ext cx="2965142" cy="1298359"/>
              </a:xfrm>
              <a:prstGeom prst="round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E696FEE-356B-70C8-933A-A4268698268D}"/>
              </a:ext>
            </a:extLst>
          </p:cNvPr>
          <p:cNvSpPr/>
          <p:nvPr/>
        </p:nvSpPr>
        <p:spPr>
          <a:xfrm>
            <a:off x="1230568" y="3519997"/>
            <a:ext cx="31638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Мульт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персонаж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373B7C9-F9E9-C286-1250-2155DE8AF018}"/>
              </a:ext>
            </a:extLst>
          </p:cNvPr>
          <p:cNvSpPr/>
          <p:nvPr/>
        </p:nvSpPr>
        <p:spPr>
          <a:xfrm>
            <a:off x="4915067" y="3891598"/>
            <a:ext cx="3225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Животное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9B654A73-9A83-540E-6717-A8AD57BF832E}"/>
              </a:ext>
            </a:extLst>
          </p:cNvPr>
          <p:cNvSpPr/>
          <p:nvPr/>
        </p:nvSpPr>
        <p:spPr>
          <a:xfrm>
            <a:off x="8668385" y="3820430"/>
            <a:ext cx="2685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Человек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811567" y="365125"/>
            <a:ext cx="10515600" cy="1325563"/>
          </a:xfrm>
        </p:spPr>
        <p:txBody>
          <a:bodyPr/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16" name="Picture 2" descr="https://topuch.com/samostoyatelenaya-rabota-umnojenie-drobej/453373_html_7d8a2742f7fa7bb3.gif"/>
          <p:cNvPicPr>
            <a:picLocks noChangeAspect="1" noChangeArrowheads="1"/>
          </p:cNvPicPr>
          <p:nvPr/>
        </p:nvPicPr>
        <p:blipFill>
          <a:blip r:embed="rId4" cstate="print"/>
          <a:srcRect l="6038" r="75144" b="56070"/>
          <a:stretch>
            <a:fillRect/>
          </a:stretch>
        </p:blipFill>
        <p:spPr bwMode="auto">
          <a:xfrm>
            <a:off x="3296125" y="141084"/>
            <a:ext cx="2261296" cy="1954045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633491" y="2281560"/>
            <a:ext cx="2476870" cy="122511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0102" y="2368653"/>
            <a:ext cx="525039" cy="1138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1192" y="2357022"/>
            <a:ext cx="312738" cy="677863"/>
          </a:xfrm>
          <a:prstGeom prst="rect">
            <a:avLst/>
          </a:prstGeom>
          <a:noFill/>
        </p:spPr>
      </p:pic>
      <p:sp>
        <p:nvSpPr>
          <p:cNvPr id="22" name="Скругленный прямоугольник 21"/>
          <p:cNvSpPr/>
          <p:nvPr/>
        </p:nvSpPr>
        <p:spPr>
          <a:xfrm>
            <a:off x="4900474" y="2237173"/>
            <a:ext cx="2627790" cy="12073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56917" y="2262078"/>
            <a:ext cx="532660" cy="11545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547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>
            <a:extLst>
              <a:ext uri="{FF2B5EF4-FFF2-40B4-BE49-F238E27FC236}">
                <a16:creationId xmlns="" xmlns:a16="http://schemas.microsoft.com/office/drawing/2014/main" id="{7BDFCA42-8FA0-49EA-B8BB-4DBF1336F17B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Шаблоны презентаций с сайта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presentation-creation.ru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E696FEE-356B-70C8-933A-A4268698268D}"/>
              </a:ext>
            </a:extLst>
          </p:cNvPr>
          <p:cNvSpPr/>
          <p:nvPr/>
        </p:nvSpPr>
        <p:spPr>
          <a:xfrm>
            <a:off x="1209794" y="3519997"/>
            <a:ext cx="32054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Сделан из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дерева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373B7C9-F9E9-C286-1250-2155DE8AF018}"/>
              </a:ext>
            </a:extLst>
          </p:cNvPr>
          <p:cNvSpPr/>
          <p:nvPr/>
        </p:nvSpPr>
        <p:spPr>
          <a:xfrm>
            <a:off x="4457188" y="3891598"/>
            <a:ext cx="41415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Туловище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в виде губки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9B654A73-9A83-540E-6717-A8AD57BF832E}"/>
              </a:ext>
            </a:extLst>
          </p:cNvPr>
          <p:cNvSpPr/>
          <p:nvPr/>
        </p:nvSpPr>
        <p:spPr>
          <a:xfrm>
            <a:off x="8843144" y="3820430"/>
            <a:ext cx="23358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Имеет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шерсть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" name="Рисунок 12" descr="https://topuch.com/samostoyatelenaya-rabota-umnojenie-drobej/453373_html_7d8a2742f7fa7bb3.gif"/>
          <p:cNvPicPr/>
          <p:nvPr/>
        </p:nvPicPr>
        <p:blipFill>
          <a:blip r:embed="rId3" cstate="print"/>
          <a:srcRect l="42330" r="35980" b="54475"/>
          <a:stretch>
            <a:fillRect/>
          </a:stretch>
        </p:blipFill>
        <p:spPr bwMode="auto">
          <a:xfrm>
            <a:off x="2263807" y="248575"/>
            <a:ext cx="2778710" cy="15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78384" y="2432482"/>
            <a:ext cx="2734323" cy="10564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>
          <a:xfrm>
            <a:off x="4407022" y="2352583"/>
            <a:ext cx="3005831" cy="111793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66589" y="2380696"/>
            <a:ext cx="2734323" cy="10564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8094" y="2421932"/>
            <a:ext cx="719090" cy="1047957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399" y="2403146"/>
            <a:ext cx="798991" cy="1164399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042" y="2430052"/>
            <a:ext cx="701336" cy="1022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307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>
            <a:extLst>
              <a:ext uri="{FF2B5EF4-FFF2-40B4-BE49-F238E27FC236}">
                <a16:creationId xmlns="" xmlns:a16="http://schemas.microsoft.com/office/drawing/2014/main" id="{7BDFCA42-8FA0-49EA-B8BB-4DBF1336F17B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Шаблоны презентаций с сайта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presentation-creation.ru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0484A3C2-A11D-C22F-B150-74274591F35A}"/>
              </a:ext>
            </a:extLst>
          </p:cNvPr>
          <p:cNvSpPr/>
          <p:nvPr/>
        </p:nvSpPr>
        <p:spPr>
          <a:xfrm>
            <a:off x="4906392" y="2325948"/>
            <a:ext cx="3261064" cy="129835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Sans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E696FEE-356B-70C8-933A-A4268698268D}"/>
              </a:ext>
            </a:extLst>
          </p:cNvPr>
          <p:cNvSpPr/>
          <p:nvPr/>
        </p:nvSpPr>
        <p:spPr>
          <a:xfrm>
            <a:off x="1285005" y="3519997"/>
            <a:ext cx="30550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Большие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уши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373B7C9-F9E9-C286-1250-2155DE8AF018}"/>
              </a:ext>
            </a:extLst>
          </p:cNvPr>
          <p:cNvSpPr/>
          <p:nvPr/>
        </p:nvSpPr>
        <p:spPr>
          <a:xfrm>
            <a:off x="4689143" y="3891598"/>
            <a:ext cx="36776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Маленький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рост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9B654A73-9A83-540E-6717-A8AD57BF832E}"/>
              </a:ext>
            </a:extLst>
          </p:cNvPr>
          <p:cNvSpPr/>
          <p:nvPr/>
        </p:nvSpPr>
        <p:spPr>
          <a:xfrm>
            <a:off x="8415142" y="3820430"/>
            <a:ext cx="29979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latin typeface="Calibri" panose="020F0502020204030204"/>
              </a:rPr>
              <a:t>Высоки</a:t>
            </a:r>
            <a:r>
              <a:rPr kumimoji="0" lang="ru-RU" sz="5400" b="1" i="0" u="none" strike="noStrike" kern="1200" cap="none" spc="0" normalizeH="0" baseline="0" noProof="0" dirty="0" err="1" smtClean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й</a:t>
            </a:r>
            <a:r>
              <a:rPr kumimoji="0" lang="ru-RU" sz="5400" b="1" i="0" u="none" strike="noStrike" kern="1200" cap="none" spc="0" normalizeH="0" baseline="0" noProof="0" dirty="0" smtClean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ru-RU" sz="5400" b="1" i="0" u="none" strike="noStrike" kern="1200" cap="none" spc="0" normalizeH="0" baseline="0" noProof="0" dirty="0">
              <a:ln w="12700">
                <a:solidFill>
                  <a:srgbClr val="F9BF75">
                    <a:lumMod val="50000"/>
                  </a:srgbClr>
                </a:solidFill>
                <a:prstDash val="solid"/>
              </a:ln>
              <a:pattFill prst="narHorz">
                <a:fgClr>
                  <a:srgbClr val="F9BF75"/>
                </a:fgClr>
                <a:bgClr>
                  <a:srgbClr val="F9BF75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F9BF75">
                    <a:lumMod val="50000"/>
                  </a:srgb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rgbClr val="F9BF7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F9BF75"/>
                  </a:fgClr>
                  <a:bgClr>
                    <a:srgbClr val="F9BF7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F9BF75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рост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" name="Рисунок 12" descr="https://topuch.com/samostoyatelenaya-rabota-umnojenie-drobej/453373_html_7d8a2742f7fa7bb3.gif"/>
          <p:cNvPicPr/>
          <p:nvPr/>
        </p:nvPicPr>
        <p:blipFill>
          <a:blip r:embed="rId3" cstate="print"/>
          <a:srcRect l="82328" b="56809"/>
          <a:stretch>
            <a:fillRect/>
          </a:stretch>
        </p:blipFill>
        <p:spPr bwMode="auto">
          <a:xfrm>
            <a:off x="4074850" y="221941"/>
            <a:ext cx="3329126" cy="186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135063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: скругленные углы 5">
            <a:extLst>
              <a:ext uri="{FF2B5EF4-FFF2-40B4-BE49-F238E27FC236}">
                <a16:creationId xmlns="" xmlns:a16="http://schemas.microsoft.com/office/drawing/2014/main" id="{0484A3C2-A11D-C22F-B150-74274591F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1460"/>
            <a:ext cx="3387572" cy="128661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7" name="Прямоугольник: скругленные углы 5">
            <a:extLst>
              <a:ext uri="{FF2B5EF4-FFF2-40B4-BE49-F238E27FC236}">
                <a16:creationId xmlns="" xmlns:a16="http://schemas.microsoft.com/office/drawing/2014/main" id="{0484A3C2-A11D-C22F-B150-74274591F35A}"/>
              </a:ext>
            </a:extLst>
          </p:cNvPr>
          <p:cNvSpPr/>
          <p:nvPr/>
        </p:nvSpPr>
        <p:spPr>
          <a:xfrm>
            <a:off x="8492970" y="2272683"/>
            <a:ext cx="3039122" cy="129835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Sans"/>
              <a:ea typeface="+mn-ea"/>
              <a:cs typeface="+mn-cs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8397" y="2379215"/>
            <a:ext cx="613778" cy="1330372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2226" y="2387853"/>
            <a:ext cx="523782" cy="1135303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135063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76661" y="2302914"/>
            <a:ext cx="568170" cy="1245934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64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31BA01-0C7A-F6B6-AFE6-E0D479EE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Запиши предполагаемого </a:t>
            </a:r>
            <a:r>
              <a:rPr lang="ru-RU" dirty="0"/>
              <a:t>героя!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D2F8CB-6902-B004-4497-4835F5A68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022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Школа искусств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4EFEB"/>
      </a:accent1>
      <a:accent2>
        <a:srgbClr val="FF887A"/>
      </a:accent2>
      <a:accent3>
        <a:srgbClr val="F9BF75"/>
      </a:accent3>
      <a:accent4>
        <a:srgbClr val="46779F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77</Words>
  <Application>Microsoft Office PowerPoint</Application>
  <PresentationFormat>Произвольный</PresentationFormat>
  <Paragraphs>34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Тема1</vt:lpstr>
      <vt:lpstr>Тема Office</vt:lpstr>
      <vt:lpstr>Equation</vt:lpstr>
      <vt:lpstr>Слайд 1</vt:lpstr>
      <vt:lpstr>Слайд 2</vt:lpstr>
      <vt:lpstr>Устная работа «Выразите дробью»</vt:lpstr>
      <vt:lpstr>Выполните </vt:lpstr>
      <vt:lpstr>Отгадай!</vt:lpstr>
      <vt:lpstr> </vt:lpstr>
      <vt:lpstr>Слайд 7</vt:lpstr>
      <vt:lpstr>Слайд 8</vt:lpstr>
      <vt:lpstr>Запиши предполагаемого героя!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Здор</dc:creator>
  <cp:lastModifiedBy>Ольга Пирогова</cp:lastModifiedBy>
  <cp:revision>11</cp:revision>
  <dcterms:created xsi:type="dcterms:W3CDTF">2024-01-30T10:07:21Z</dcterms:created>
  <dcterms:modified xsi:type="dcterms:W3CDTF">2024-02-01T14:41:12Z</dcterms:modified>
</cp:coreProperties>
</file>