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547E07F-E41A-495B-8342-DCE35A0A97ED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FF6C2B1-8EB0-4E11-8690-B565A8AA6325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FEBD2B3-A658-4D9E-8082-01F4534E6114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10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7AAB7A0-D828-47E5-8C2E-E57A8B8F0628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11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9C31BF9-3D06-49C2-8315-BB7EAAEB0B7B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BD7E209-9C86-406B-8D03-519CDE345192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73CAA3D-C4B4-4F5F-BB92-8242AA919078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EFF53D8-D6DA-45ED-B16B-0003D77AFF5C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AD7301C-9E44-4318-A019-EFDE6A12318F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5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EA6122F-420D-473B-9F7B-720B0A85BE50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B328B54-1728-45A1-9256-D0C02BFD4AF7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1A5C79B-4AD3-40C7-8167-40340E517CD3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87D2023-AEA1-4014-B67C-A4EADF840603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7B8E391-88B3-4EEE-8B4C-E05EB73FEEF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298AC3B-4548-4134-96BE-0BE16F69794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4AB3BCC-D9BA-4F97-921C-99F8469CF59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BFFD736-5D89-4533-AE14-11179D2F4DA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2053F68-9BB3-4D38-889C-21A1584E1B24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CDBE946-000A-4453-BE44-2DE7236D765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F50A467-CD32-4048-A165-8D881546932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C9EAC08-4554-4AB8-8474-45CB8969915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FAD872C-322D-4B6A-BD25-F68A35BB9F2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3B638D9-99C9-4551-8C81-05CF44545F6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BBF7E51-292E-4E4A-A070-727B77ECB8B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A88F367-55CA-4A6D-8884-0D362CF7EC8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4F0F658-CE21-4FE3-8152-1166E63B963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3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48" name="TextBox 11"/>
          <p:cNvSpPr/>
          <p:nvPr/>
        </p:nvSpPr>
        <p:spPr>
          <a:xfrm>
            <a:off x="7886880" y="5529960"/>
            <a:ext cx="4167360" cy="94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Arial"/>
              </a:rPr>
              <a:t>Казбанова Людмила Вячеславовна,  учитель русского языка и литературы                 МАОУ «Школа № 60»                                               города Ростова-на-Дону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Прямоугольник 13"/>
          <p:cNvSpPr/>
          <p:nvPr/>
        </p:nvSpPr>
        <p:spPr>
          <a:xfrm>
            <a:off x="167040" y="2682000"/>
            <a:ext cx="8051760" cy="283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chemeClr val="accent2">
                    <a:lumMod val="75000"/>
                  </a:schemeClr>
                </a:solidFill>
                <a:latin typeface="Arial"/>
              </a:rPr>
              <a:t>Формирование инженерного мышления на метапредметных интегрированных уроках русского языка и математики (на уровне основного общего образования)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Прямоугольник 15"/>
          <p:cNvSpPr/>
          <p:nvPr/>
        </p:nvSpPr>
        <p:spPr>
          <a:xfrm>
            <a:off x="4246560" y="1553040"/>
            <a:ext cx="79448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МЕЖРЕГИОНАЛЬНЫЙ ПРАКТИКО-ОРИЕНТИРОВАННЫЙ ВЕБИНАР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Рисунок 1"/>
          <p:cNvSpPr/>
          <p:nvPr/>
        </p:nvSpPr>
        <p:spPr>
          <a:xfrm>
            <a:off x="8796960" y="2518560"/>
            <a:ext cx="2262960" cy="301104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icture 2"/>
          <p:cNvSpPr/>
          <p:nvPr/>
        </p:nvSpPr>
        <p:spPr>
          <a:xfrm>
            <a:off x="439560" y="0"/>
            <a:ext cx="1925280" cy="1925280"/>
          </a:xfrm>
          <a:prstGeom prst="ellipse">
            <a:avLst/>
          </a:prstGeom>
          <a:blipFill rotWithShape="0">
            <a:blip r:embed="rId5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3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93" name="Заголовок 1"/>
          <p:cNvSpPr/>
          <p:nvPr/>
        </p:nvSpPr>
        <p:spPr>
          <a:xfrm>
            <a:off x="5542200" y="1462320"/>
            <a:ext cx="643140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u-RU" sz="3600" b="1" strike="noStrike" spc="-1">
                <a:solidFill>
                  <a:schemeClr val="accent2">
                    <a:lumMod val="75000"/>
                  </a:schemeClr>
                </a:solidFill>
                <a:latin typeface="Arial"/>
              </a:rPr>
              <a:t>Практические навыки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icture 2"/>
          <p:cNvSpPr/>
          <p:nvPr/>
        </p:nvSpPr>
        <p:spPr>
          <a:xfrm>
            <a:off x="439560" y="0"/>
            <a:ext cx="1925280" cy="192528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Прямоугольник 1"/>
          <p:cNvSpPr/>
          <p:nvPr/>
        </p:nvSpPr>
        <p:spPr>
          <a:xfrm>
            <a:off x="483480" y="2512800"/>
            <a:ext cx="11429640" cy="405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•	</a:t>
            </a: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Надо читать: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	а=3 «а равно трем»,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	с= -5 «</a:t>
            </a:r>
            <a:r>
              <a:rPr lang="ru-RU" sz="2000" b="1" strike="noStrike" spc="-1" dirty="0" err="1">
                <a:solidFill>
                  <a:srgbClr val="002060"/>
                </a:solidFill>
                <a:latin typeface="Calibri"/>
              </a:rPr>
              <a:t>цэ</a:t>
            </a: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 равно минус пяти»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	х=300 «икс равен тремстам»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 	у=100 «игрек равен ста».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•	При чтении выражений названия букв по падежам не изменяются: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	3у «три игрек», а не «три игрека»,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	5х «пять икс», а не «пять иксов».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•	Если модуль коэффициента отличен от 1; 0,1; 0,01 и т. д., то выражение читают во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                множественном числе: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	3х=120 «три икс </a:t>
            </a:r>
            <a:r>
              <a:rPr lang="ru-RU" sz="2000" b="1" strike="noStrike" spc="-1" dirty="0" smtClean="0">
                <a:solidFill>
                  <a:srgbClr val="002060"/>
                </a:solidFill>
                <a:latin typeface="Calibri"/>
              </a:rPr>
              <a:t>равны </a:t>
            </a: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ста двадцати»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	0,8у=-2,4 « ноль целых восемь десятых игрек равны минус двум целым четырем десятым»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3"/>
          <p:cNvPicPr/>
          <p:nvPr/>
        </p:nvPicPr>
        <p:blipFill>
          <a:blip r:embed="rId3"/>
          <a:stretch/>
        </p:blipFill>
        <p:spPr>
          <a:xfrm>
            <a:off x="70340" y="0"/>
            <a:ext cx="12191999" cy="6857640"/>
          </a:xfrm>
          <a:prstGeom prst="rect">
            <a:avLst/>
          </a:prstGeom>
          <a:ln w="0">
            <a:noFill/>
          </a:ln>
        </p:spPr>
      </p:pic>
      <p:sp>
        <p:nvSpPr>
          <p:cNvPr id="97" name="Picture 2"/>
          <p:cNvSpPr/>
          <p:nvPr/>
        </p:nvSpPr>
        <p:spPr>
          <a:xfrm>
            <a:off x="439560" y="0"/>
            <a:ext cx="1925280" cy="192528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Рисунок 1"/>
          <p:cNvPicPr/>
          <p:nvPr/>
        </p:nvPicPr>
        <p:blipFill>
          <a:blip r:embed="rId5"/>
          <a:stretch/>
        </p:blipFill>
        <p:spPr>
          <a:xfrm>
            <a:off x="6898182" y="1227199"/>
            <a:ext cx="5517000" cy="963000"/>
          </a:xfrm>
          <a:prstGeom prst="rect">
            <a:avLst/>
          </a:prstGeom>
          <a:ln w="0">
            <a:noFill/>
          </a:ln>
        </p:spPr>
      </p:pic>
      <p:sp>
        <p:nvSpPr>
          <p:cNvPr id="99" name="Прямоугольник 2"/>
          <p:cNvSpPr/>
          <p:nvPr/>
        </p:nvSpPr>
        <p:spPr>
          <a:xfrm>
            <a:off x="7181426" y="2888280"/>
            <a:ext cx="4774666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«Всех пальцев у меня двадцать пять на одной руке, столько же на  другой да на обеих ногах десять</a:t>
            </a:r>
            <a:r>
              <a:rPr lang="ru-RU" sz="2000" b="1" strike="noStrike" spc="-1" dirty="0" smtClean="0">
                <a:solidFill>
                  <a:srgbClr val="002060"/>
                </a:solidFill>
                <a:latin typeface="Calibri"/>
              </a:rPr>
              <a:t>».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 Отчего перед нами  оказался такой  уродец? 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Прямоугольник 8"/>
          <p:cNvSpPr/>
          <p:nvPr/>
        </p:nvSpPr>
        <p:spPr>
          <a:xfrm>
            <a:off x="7725617" y="2198620"/>
            <a:ext cx="3418157" cy="398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trike="noStrike" spc="-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ЛИНГВИСТИЧЕСКАЯ ЗАГАДКА</a:t>
            </a:r>
            <a:endParaRPr lang="ru-RU" sz="20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Прямоугольник 10"/>
          <p:cNvSpPr/>
          <p:nvPr/>
        </p:nvSpPr>
        <p:spPr>
          <a:xfrm>
            <a:off x="7298790" y="5051998"/>
            <a:ext cx="4893209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(Всё дело в неправильной постановке запятой).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55544"/>
              </p:ext>
            </p:extLst>
          </p:nvPr>
        </p:nvGraphicFramePr>
        <p:xfrm>
          <a:off x="70340" y="2363414"/>
          <a:ext cx="6594229" cy="4187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9482">
                  <a:extLst>
                    <a:ext uri="{9D8B030D-6E8A-4147-A177-3AD203B41FA5}">
                      <a16:colId xmlns:a16="http://schemas.microsoft.com/office/drawing/2014/main" val="2968103822"/>
                    </a:ext>
                  </a:extLst>
                </a:gridCol>
                <a:gridCol w="4544747">
                  <a:extLst>
                    <a:ext uri="{9D8B030D-6E8A-4147-A177-3AD203B41FA5}">
                      <a16:colId xmlns:a16="http://schemas.microsoft.com/office/drawing/2014/main" val="9031306"/>
                    </a:ext>
                  </a:extLst>
                </a:gridCol>
              </a:tblGrid>
              <a:tr h="596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А. Касательная к окружности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566" marR="43566" marT="43566" marB="4356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 прямая, имеющая с окружностью единственную общую точку.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566" marR="43566" marT="43566" marB="43566" anchor="ctr"/>
                </a:tc>
                <a:extLst>
                  <a:ext uri="{0D108BD9-81ED-4DB2-BD59-A6C34878D82A}">
                    <a16:rowId xmlns:a16="http://schemas.microsoft.com/office/drawing/2014/main" val="3650310016"/>
                  </a:ext>
                </a:extLst>
              </a:tr>
              <a:tr h="596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Б. Равнобедренный треугольник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566" marR="43566" marT="43566" marB="4356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2. последовательность, каждый член который, начиная со второго, равен предыдущему члену, сложному с одним и тем же числом.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566" marR="43566" marT="43566" marB="43566" anchor="ctr"/>
                </a:tc>
                <a:extLst>
                  <a:ext uri="{0D108BD9-81ED-4DB2-BD59-A6C34878D82A}">
                    <a16:rowId xmlns:a16="http://schemas.microsoft.com/office/drawing/2014/main" val="1030767674"/>
                  </a:ext>
                </a:extLst>
              </a:tr>
              <a:tr h="596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В. Арифметическая прогрессия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566" marR="43566" marT="43566" marB="4356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3. отрезок, соединяющий две точки окружности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566" marR="43566" marT="43566" marB="43566" anchor="ctr"/>
                </a:tc>
                <a:extLst>
                  <a:ext uri="{0D108BD9-81ED-4DB2-BD59-A6C34878D82A}">
                    <a16:rowId xmlns:a16="http://schemas.microsoft.com/office/drawing/2014/main" val="3752120289"/>
                  </a:ext>
                </a:extLst>
              </a:tr>
              <a:tr h="419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Г. Диагональ параллелограмма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566" marR="43566" marT="43566" marB="4356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4.  треугольник, в котором один угол прямой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566" marR="43566" marT="43566" marB="43566" anchor="ctr"/>
                </a:tc>
                <a:extLst>
                  <a:ext uri="{0D108BD9-81ED-4DB2-BD59-A6C34878D82A}">
                    <a16:rowId xmlns:a16="http://schemas.microsoft.com/office/drawing/2014/main" val="1434500619"/>
                  </a:ext>
                </a:extLst>
              </a:tr>
              <a:tr h="419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Д. Координатная прямая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566" marR="43566" marT="43566" marB="4356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5. это треугольник, у которого две стороны равны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566" marR="43566" marT="43566" marB="43566" anchor="ctr"/>
                </a:tc>
                <a:extLst>
                  <a:ext uri="{0D108BD9-81ED-4DB2-BD59-A6C34878D82A}">
                    <a16:rowId xmlns:a16="http://schemas.microsoft.com/office/drawing/2014/main" val="1200708797"/>
                  </a:ext>
                </a:extLst>
              </a:tr>
              <a:tr h="419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Е. Хорда окружности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566" marR="43566" marT="43566" marB="4356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6. прямая, с выбранными на ней началом отсчета единичным отрезком и направлением.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566" marR="43566" marT="43566" marB="43566" anchor="ctr"/>
                </a:tc>
                <a:extLst>
                  <a:ext uri="{0D108BD9-81ED-4DB2-BD59-A6C34878D82A}">
                    <a16:rowId xmlns:a16="http://schemas.microsoft.com/office/drawing/2014/main" val="1457700481"/>
                  </a:ext>
                </a:extLst>
              </a:tr>
              <a:tr h="596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Ж. Прямоугольный треугольник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566" marR="43566" marT="43566" marB="4356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7.отрезок, соединяющий две вершины, не лежащие на одной стороне.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566" marR="43566" marT="43566" marB="43566" anchor="ctr"/>
                </a:tc>
                <a:extLst>
                  <a:ext uri="{0D108BD9-81ED-4DB2-BD59-A6C34878D82A}">
                    <a16:rowId xmlns:a16="http://schemas.microsoft.com/office/drawing/2014/main" val="224052128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87828" y="1512626"/>
            <a:ext cx="3710354" cy="6817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УСТАНОВИТЕ СООТВЕТСТВИЕ</a:t>
            </a:r>
            <a:endParaRPr kumimoji="0" lang="ru-RU" altLang="ru-RU" sz="20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p15="http://schemas.microsoft.com/office/powerpoint/2012/main" xmlns="">
      <p:transition spd="med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3"/>
          <p:cNvPicPr/>
          <p:nvPr/>
        </p:nvPicPr>
        <p:blipFill>
          <a:blip r:embed="rId3"/>
          <a:stretch/>
        </p:blipFill>
        <p:spPr>
          <a:xfrm>
            <a:off x="0" y="0"/>
            <a:ext cx="12341160" cy="6857640"/>
          </a:xfrm>
          <a:prstGeom prst="rect">
            <a:avLst/>
          </a:prstGeom>
          <a:ln w="0">
            <a:noFill/>
          </a:ln>
        </p:spPr>
      </p:pic>
      <p:sp>
        <p:nvSpPr>
          <p:cNvPr id="103" name="TextBox 4"/>
          <p:cNvSpPr/>
          <p:nvPr/>
        </p:nvSpPr>
        <p:spPr>
          <a:xfrm>
            <a:off x="1717920" y="5255640"/>
            <a:ext cx="69890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600" b="1" strike="noStrike" spc="-1">
                <a:solidFill>
                  <a:srgbClr val="002060"/>
                </a:solidFill>
                <a:latin typeface="Arial"/>
              </a:rPr>
              <a:t>СПАСИБО ЗА ВНИМАНИЕ!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icture 2"/>
          <p:cNvSpPr/>
          <p:nvPr/>
        </p:nvSpPr>
        <p:spPr>
          <a:xfrm>
            <a:off x="439560" y="0"/>
            <a:ext cx="1925280" cy="192528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Прямоугольник 1"/>
          <p:cNvSpPr/>
          <p:nvPr/>
        </p:nvSpPr>
        <p:spPr>
          <a:xfrm>
            <a:off x="1600200" y="2356200"/>
            <a:ext cx="10225080" cy="22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Получить необходимый результат для подготовки будущих инженеров при изучении отдельных предметов невозможно, необходима некая надпредметность, метапредметность знаний и способов деятельности. Именно на это ориентированы требования нового образовательного стандарта, в которых реализация принципа метапредметности рассматривается как условие достижения высокого результата.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Рисунок 2"/>
          <p:cNvPicPr/>
          <p:nvPr/>
        </p:nvPicPr>
        <p:blipFill>
          <a:blip r:embed="rId5"/>
          <a:stretch/>
        </p:blipFill>
        <p:spPr>
          <a:xfrm>
            <a:off x="9362880" y="1407240"/>
            <a:ext cx="2645640" cy="1036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3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54" name="Объект 2"/>
          <p:cNvSpPr/>
          <p:nvPr/>
        </p:nvSpPr>
        <p:spPr>
          <a:xfrm>
            <a:off x="0" y="2667240"/>
            <a:ext cx="6872400" cy="384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2000" b="1" strike="noStrike" spc="-1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55" name="Picture 2"/>
          <p:cNvSpPr/>
          <p:nvPr/>
        </p:nvSpPr>
        <p:spPr>
          <a:xfrm>
            <a:off x="439560" y="0"/>
            <a:ext cx="1925280" cy="192528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Прямоугольник 1"/>
          <p:cNvSpPr/>
          <p:nvPr/>
        </p:nvSpPr>
        <p:spPr>
          <a:xfrm>
            <a:off x="765000" y="2266200"/>
            <a:ext cx="10014120" cy="478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  <a:ea typeface="Times New Roman"/>
              </a:rPr>
              <a:t>Проблема инженерного мышления является актуальной в современной жизни. Это обусловлено тем, что инженерное мышление определяет результат и качество любой интеллектуальной деятельности. Современные образовательные технологии  позволяют интересно и увлекательно развивать способности подростка по решению интеллектуальных и личностных задач. Инженерное мышление – это системное творческое техническое мышление, позволяющее видеть  проблему целиком с разных сторон, видеть связи между ее частями. Важнейшую роль в формировании этой характеристики мышления, переходящей в категории нравственного воспитания, играют дисциплины гуманитарной направленности: литература, история, русский и иностранные языки.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" name="Рисунок 2"/>
          <p:cNvPicPr/>
          <p:nvPr/>
        </p:nvPicPr>
        <p:blipFill>
          <a:blip r:embed="rId5"/>
          <a:stretch/>
        </p:blipFill>
        <p:spPr>
          <a:xfrm>
            <a:off x="9456480" y="1405800"/>
            <a:ext cx="2645280" cy="1038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4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59" name="Picture 3"/>
          <p:cNvSpPr/>
          <p:nvPr/>
        </p:nvSpPr>
        <p:spPr>
          <a:xfrm>
            <a:off x="439560" y="0"/>
            <a:ext cx="1925280" cy="192528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Прямоугольник 3"/>
          <p:cNvSpPr/>
          <p:nvPr/>
        </p:nvSpPr>
        <p:spPr>
          <a:xfrm>
            <a:off x="1169280" y="2446200"/>
            <a:ext cx="10708560" cy="338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Практически при выполнении каждого упражнения мы применяем понятимножества и подмножества. Множество представляет собой объединение некоторых объектов, предметов или понятий в единую совокупность, по каким - либо общим для них свойствам (признакам) или законам.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В русском языке используется большое количество фразеологизмов с числительными.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Например: один на один ,  одного поля ягоды, раз-два и в два счета,  заблудиться в трех соснах и многие другие.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" name="Рисунок 5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62" name="Picture 1"/>
          <p:cNvSpPr/>
          <p:nvPr/>
        </p:nvSpPr>
        <p:spPr>
          <a:xfrm>
            <a:off x="471240" y="114840"/>
            <a:ext cx="1925280" cy="192528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Tahoma"/>
            </a:endParaRPr>
          </a:p>
        </p:txBody>
      </p:sp>
      <p:sp>
        <p:nvSpPr>
          <p:cNvPr id="63" name="Прямоугольник 6"/>
          <p:cNvSpPr/>
          <p:nvPr/>
        </p:nvSpPr>
        <p:spPr>
          <a:xfrm>
            <a:off x="1080000" y="2013120"/>
            <a:ext cx="10708560" cy="447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  <a:ea typeface="Tahoma"/>
              </a:rPr>
              <a:t>Цели интегрированных уроков:</a:t>
            </a:r>
            <a:endParaRPr lang="ru-RU" sz="2400" b="0" strike="noStrike" spc="-1">
              <a:solidFill>
                <a:srgbClr val="000000"/>
              </a:solidFill>
              <a:latin typeface="Arial"/>
              <a:ea typeface="Tahoma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  <a:ea typeface="Tahoma"/>
              </a:rPr>
              <a:t>1.Образовательная- через слово постичь орфоэпические нормы употребления числительных в речи учащихся на уроках математики и в повседневной жизни, установить связь между предметами,   закрепить правила склонения числительных при решении математических заданий; читать и выполнять математические задания, правильно проговаривая числительные; обеспечить практическое использование лингвистических знаний .</a:t>
            </a:r>
            <a:endParaRPr lang="ru-RU" sz="2400" b="0" strike="noStrike" spc="-1">
              <a:solidFill>
                <a:srgbClr val="000000"/>
              </a:solidFill>
              <a:latin typeface="Arial"/>
              <a:ea typeface="Tahoma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  <a:ea typeface="Tahoma"/>
              </a:rPr>
              <a:t>2. Развивающая- Способствовать развитию речи школьников  на межпредметной основе,  развивать познавательную активность, мышление, внимание.</a:t>
            </a:r>
            <a:endParaRPr lang="ru-RU" sz="2400" b="0" strike="noStrike" spc="-1">
              <a:solidFill>
                <a:srgbClr val="000000"/>
              </a:solidFill>
              <a:latin typeface="Arial"/>
              <a:ea typeface="Tahoma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  <a:ea typeface="Tahoma"/>
              </a:rPr>
              <a:t>3.Воспитательная- Воспитывать умение работать в коллективе,  воспитывать у школьников  интерес и любовь к математике и русскому языку.</a:t>
            </a:r>
            <a:endParaRPr lang="ru-RU" sz="2400" b="0" strike="noStrike" spc="-1">
              <a:solidFill>
                <a:srgbClr val="000000"/>
              </a:solidFill>
              <a:latin typeface="Arial"/>
              <a:ea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3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65" name="Picture 2"/>
          <p:cNvSpPr/>
          <p:nvPr/>
        </p:nvSpPr>
        <p:spPr>
          <a:xfrm>
            <a:off x="439560" y="0"/>
            <a:ext cx="1925280" cy="192528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Прямоугольник 1"/>
          <p:cNvSpPr/>
          <p:nvPr/>
        </p:nvSpPr>
        <p:spPr>
          <a:xfrm>
            <a:off x="870480" y="2431080"/>
            <a:ext cx="11148120" cy="411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Русский язык и Математика</a:t>
            </a:r>
            <a:r>
              <a:rPr sz="2400"/>
              <a:t/>
            </a:r>
            <a:br>
              <a:rPr sz="2400"/>
            </a:b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Эти два предмета очень разные на первый взгляд, но тесно связаны друг с другом. Недаром говорили в древности: «Без грамматики не выучишь математики». На уроках русского языка и литературы , изучая  пословицы и поговорки. , придаем им математический смысл, назвав их одним математическим термином.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1.   Хоть пруд пруди.(с избытком, хватит всем)    (Много)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2.   С гулькин нос.(«гулькин» буквально обозначает голубиный, голубиный клюв)        (Мало)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3.   От горшка два вершка.(вершок – старинная мера длины, равная 4,4см)       (Маленький)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" name="Рисунок 2"/>
          <p:cNvPicPr/>
          <p:nvPr/>
        </p:nvPicPr>
        <p:blipFill>
          <a:blip r:embed="rId5"/>
          <a:stretch/>
        </p:blipFill>
        <p:spPr>
          <a:xfrm rot="732000">
            <a:off x="10023480" y="1650240"/>
            <a:ext cx="1910160" cy="808560"/>
          </a:xfrm>
          <a:prstGeom prst="rect">
            <a:avLst/>
          </a:prstGeom>
          <a:ln w="0">
            <a:noFill/>
          </a:ln>
        </p:spPr>
      </p:pic>
      <p:pic>
        <p:nvPicPr>
          <p:cNvPr id="68" name="Рисунок 7"/>
          <p:cNvPicPr/>
          <p:nvPr/>
        </p:nvPicPr>
        <p:blipFill>
          <a:blip r:embed="rId6"/>
          <a:stretch/>
        </p:blipFill>
        <p:spPr>
          <a:xfrm rot="21217800">
            <a:off x="7037640" y="1647000"/>
            <a:ext cx="2967480" cy="904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3"/>
          <p:cNvPicPr/>
          <p:nvPr/>
        </p:nvPicPr>
        <p:blipFill>
          <a:blip r:embed="rId3"/>
          <a:stretch/>
        </p:blipFill>
        <p:spPr>
          <a:xfrm>
            <a:off x="0" y="0"/>
            <a:ext cx="12288240" cy="6857640"/>
          </a:xfrm>
          <a:prstGeom prst="rect">
            <a:avLst/>
          </a:prstGeom>
          <a:ln w="0">
            <a:noFill/>
          </a:ln>
        </p:spPr>
      </p:pic>
      <p:sp>
        <p:nvSpPr>
          <p:cNvPr id="70" name="Picture 2"/>
          <p:cNvSpPr/>
          <p:nvPr/>
        </p:nvSpPr>
        <p:spPr>
          <a:xfrm>
            <a:off x="439560" y="0"/>
            <a:ext cx="1925280" cy="192528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" name="Рисунок 1"/>
          <p:cNvPicPr/>
          <p:nvPr/>
        </p:nvPicPr>
        <p:blipFill>
          <a:blip r:embed="rId5"/>
          <a:stretch/>
        </p:blipFill>
        <p:spPr>
          <a:xfrm>
            <a:off x="6511320" y="1443960"/>
            <a:ext cx="5517000" cy="963000"/>
          </a:xfrm>
          <a:prstGeom prst="rect">
            <a:avLst/>
          </a:prstGeom>
          <a:ln w="0">
            <a:noFill/>
          </a:ln>
        </p:spPr>
      </p:pic>
      <p:sp>
        <p:nvSpPr>
          <p:cNvPr id="72" name="Прямоугольник 8"/>
          <p:cNvSpPr/>
          <p:nvPr/>
        </p:nvSpPr>
        <p:spPr>
          <a:xfrm>
            <a:off x="1670040" y="2364120"/>
            <a:ext cx="23986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C55A11"/>
                </a:solidFill>
                <a:latin typeface="Calibri"/>
              </a:rPr>
              <a:t>Работа с текстом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Прямоугольник 5"/>
          <p:cNvSpPr/>
          <p:nvPr/>
        </p:nvSpPr>
        <p:spPr>
          <a:xfrm>
            <a:off x="246240" y="2725200"/>
            <a:ext cx="11552760" cy="344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Текст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   На протяжении 20 (</a:t>
            </a:r>
            <a:r>
              <a:rPr lang="ru-RU" sz="2000" b="1" strike="noStrike" spc="-1">
                <a:solidFill>
                  <a:schemeClr val="accent2">
                    <a:lumMod val="75000"/>
                  </a:schemeClr>
                </a:solidFill>
                <a:latin typeface="Calibri"/>
              </a:rPr>
              <a:t>двадцати</a:t>
            </a: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) лет в 17 (</a:t>
            </a:r>
            <a:r>
              <a:rPr lang="ru-RU" sz="2000" b="1" strike="noStrike" spc="-1">
                <a:solidFill>
                  <a:schemeClr val="accent2">
                    <a:lumMod val="75000"/>
                  </a:schemeClr>
                </a:solidFill>
                <a:latin typeface="Calibri"/>
              </a:rPr>
              <a:t>семнадцатом</a:t>
            </a: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) веке в разных странах, разными людьми был создан новый вычислительный аппарат на основе таблиц логарифмов. Таблицы десятичных логарифмов появились в 1620 (в </a:t>
            </a:r>
            <a:r>
              <a:rPr lang="ru-RU" sz="2000" b="1" strike="noStrike" spc="-1">
                <a:solidFill>
                  <a:schemeClr val="accent2">
                    <a:lumMod val="75000"/>
                  </a:schemeClr>
                </a:solidFill>
                <a:latin typeface="Calibri"/>
              </a:rPr>
              <a:t>тысяча шестьсот двадцатом</a:t>
            </a: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) году. Они были составлены профессором Кембриджского университета Генри Бригсом. Эти таблицы содержали логарифмы чисел от 1 (</a:t>
            </a:r>
            <a:r>
              <a:rPr lang="ru-RU" sz="2000" b="1" strike="noStrike" spc="-1">
                <a:solidFill>
                  <a:schemeClr val="accent2">
                    <a:lumMod val="75000"/>
                  </a:schemeClr>
                </a:solidFill>
                <a:latin typeface="Calibri"/>
              </a:rPr>
              <a:t>одного</a:t>
            </a: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) до 20000 (</a:t>
            </a:r>
            <a:r>
              <a:rPr lang="ru-RU" sz="2000" b="1" strike="noStrike" spc="-1">
                <a:solidFill>
                  <a:schemeClr val="accent2">
                    <a:lumMod val="75000"/>
                  </a:schemeClr>
                </a:solidFill>
                <a:latin typeface="Calibri"/>
              </a:rPr>
              <a:t>двадцати тысяч</a:t>
            </a: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) и от 90000 (</a:t>
            </a:r>
            <a:r>
              <a:rPr lang="ru-RU" sz="2000" b="1" strike="noStrike" spc="-1">
                <a:solidFill>
                  <a:schemeClr val="accent2">
                    <a:lumMod val="75000"/>
                  </a:schemeClr>
                </a:solidFill>
                <a:latin typeface="Calibri"/>
              </a:rPr>
              <a:t>девяноста тысяч</a:t>
            </a: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) до 100000 (</a:t>
            </a:r>
            <a:r>
              <a:rPr lang="ru-RU" sz="2000" b="1" strike="noStrike" spc="-1">
                <a:solidFill>
                  <a:schemeClr val="accent2">
                    <a:lumMod val="75000"/>
                  </a:schemeClr>
                </a:solidFill>
                <a:latin typeface="Calibri"/>
              </a:rPr>
              <a:t>ста тысяч</a:t>
            </a: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). Продолжил работу голландский математик Андриан Влакк, который в 1628 (</a:t>
            </a:r>
            <a:r>
              <a:rPr lang="ru-RU" sz="2000" b="1" strike="noStrike" spc="-1">
                <a:solidFill>
                  <a:schemeClr val="accent2">
                    <a:lumMod val="75000"/>
                  </a:schemeClr>
                </a:solidFill>
                <a:latin typeface="Calibri"/>
              </a:rPr>
              <a:t>тысяча шестьсот двадцать восьмом</a:t>
            </a: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) году издал свои таблиц логарифмов чисел от 1 (</a:t>
            </a:r>
            <a:r>
              <a:rPr lang="ru-RU" sz="2000" b="1" strike="noStrike" spc="-1">
                <a:solidFill>
                  <a:schemeClr val="accent2">
                    <a:lumMod val="75000"/>
                  </a:schemeClr>
                </a:solidFill>
                <a:latin typeface="Calibri"/>
              </a:rPr>
              <a:t>одного</a:t>
            </a: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) до 100000 (</a:t>
            </a:r>
            <a:r>
              <a:rPr lang="ru-RU" sz="2000" b="1" strike="noStrike" spc="-1">
                <a:solidFill>
                  <a:schemeClr val="accent2">
                    <a:lumMod val="75000"/>
                  </a:schemeClr>
                </a:solidFill>
                <a:latin typeface="Calibri"/>
              </a:rPr>
              <a:t>ста тысяч</a:t>
            </a: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). В России таблицы логарифмов впервые появились около 1700 (</a:t>
            </a:r>
            <a:r>
              <a:rPr lang="ru-RU" sz="2000" b="1" strike="noStrike" spc="-1">
                <a:solidFill>
                  <a:schemeClr val="accent2">
                    <a:lumMod val="75000"/>
                  </a:schemeClr>
                </a:solidFill>
                <a:latin typeface="Calibri"/>
              </a:rPr>
              <a:t>тысяча семисотого</a:t>
            </a: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) года. Нынешние  обучающиеся в возрасте 16-17 (</a:t>
            </a:r>
            <a:r>
              <a:rPr lang="ru-RU" sz="2000" b="1" strike="noStrike" spc="-1">
                <a:solidFill>
                  <a:schemeClr val="accent2">
                    <a:lumMod val="75000"/>
                  </a:schemeClr>
                </a:solidFill>
                <a:latin typeface="Calibri"/>
              </a:rPr>
              <a:t>шестнадцати-семнадцати</a:t>
            </a: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) лет изучают логарифмы на уроках математики.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p15="http://schemas.microsoft.com/office/powerpoint/2012/main" xmlns="">
      <p:transition spd="med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3"/>
          <p:cNvPicPr/>
          <p:nvPr/>
        </p:nvPicPr>
        <p:blipFill>
          <a:blip r:embed="rId3"/>
          <a:stretch/>
        </p:blipFill>
        <p:spPr>
          <a:xfrm>
            <a:off x="-28836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75" name="Объект 5"/>
          <p:cNvSpPr/>
          <p:nvPr/>
        </p:nvSpPr>
        <p:spPr>
          <a:xfrm>
            <a:off x="903600" y="3648240"/>
            <a:ext cx="6140520" cy="122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2400" b="0" strike="noStrike" spc="-1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76" name="Заголовок 1"/>
          <p:cNvSpPr/>
          <p:nvPr/>
        </p:nvSpPr>
        <p:spPr>
          <a:xfrm>
            <a:off x="4290480" y="1462320"/>
            <a:ext cx="783360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strike="noStrike" spc="-1">
                <a:solidFill>
                  <a:schemeClr val="accent2">
                    <a:lumMod val="75000"/>
                  </a:schemeClr>
                </a:solidFill>
                <a:latin typeface="Arial"/>
              </a:rPr>
              <a:t>Пример игры в рамках интегрированного урока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icture 2"/>
          <p:cNvSpPr/>
          <p:nvPr/>
        </p:nvSpPr>
        <p:spPr>
          <a:xfrm>
            <a:off x="439560" y="0"/>
            <a:ext cx="1925280" cy="192528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Прямоугольник 11"/>
          <p:cNvSpPr/>
          <p:nvPr/>
        </p:nvSpPr>
        <p:spPr>
          <a:xfrm>
            <a:off x="1345320" y="2268360"/>
            <a:ext cx="10453680" cy="435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chemeClr val="accent2">
                    <a:lumMod val="75000"/>
                  </a:schemeClr>
                </a:solidFill>
                <a:latin typeface="Calibri"/>
              </a:rPr>
              <a:t>Игра "Эксперт"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 Назначаются  два эксперта: эксперт в области русского языка и эксперт в области математики. "Эксперты" выслушивают ответы ребят, исправляют ошибки. Эксперт по речи следит за культурой речи, исправляет ошибки в произношении.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 Эксперт по математике исправляет ошибки в вычислениях.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В ходе игры обучающиеся решают примеры и уравнения устно. При оценке учитываются правильный числовой результат и грамотное речевое объяснение.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Решить уравнения: 1.Х-5=95;      2) 3Х-250=Х;    3)  ;   4) 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(Если ошибка в произношении или вычислении не замечена экспертами,  учителя, как главные эксперты, должны немедленно ее исправить сами или обратиться с вопросом к группе: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- Какие ошибки не были замечены?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В конце игры оценивается  работа экспертов и отвечающих.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3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80" name="Picture 2"/>
          <p:cNvSpPr/>
          <p:nvPr/>
        </p:nvSpPr>
        <p:spPr>
          <a:xfrm>
            <a:off x="439560" y="0"/>
            <a:ext cx="1925280" cy="192528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Прямоугольник 1"/>
          <p:cNvSpPr/>
          <p:nvPr/>
        </p:nvSpPr>
        <p:spPr>
          <a:xfrm>
            <a:off x="1169280" y="2446200"/>
            <a:ext cx="10708560" cy="301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Практически при выполнении каждого упражнения мы применяем понятия множества и подмножества. Множество представляет собой объединение некоторых объектов, предметов или понятий в единую совокупность, по каким - либо общим для них свойствам (признакам) или законам.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В русском языке используется большое количество фразеологизмов с числительными.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Например: один на один ,  одного поля ягоды, раз-два и в два счета,  заблудиться в трех соснах и многие другие.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3"/>
          <p:cNvPicPr/>
          <p:nvPr/>
        </p:nvPicPr>
        <p:blipFill>
          <a:blip r:embed="rId3"/>
          <a:stretch/>
        </p:blipFill>
        <p:spPr>
          <a:xfrm>
            <a:off x="0" y="-8784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83" name="Прямоугольник 4"/>
          <p:cNvSpPr/>
          <p:nvPr/>
        </p:nvSpPr>
        <p:spPr>
          <a:xfrm>
            <a:off x="5584320" y="1585800"/>
            <a:ext cx="610920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chemeClr val="accent2">
                    <a:lumMod val="75000"/>
                  </a:schemeClr>
                </a:solidFill>
                <a:latin typeface="Arial"/>
              </a:rPr>
              <a:t>Работа с числительными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icture 2"/>
          <p:cNvSpPr/>
          <p:nvPr/>
        </p:nvSpPr>
        <p:spPr>
          <a:xfrm>
            <a:off x="439560" y="0"/>
            <a:ext cx="1925280" cy="192528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Прямоугольник 1"/>
          <p:cNvSpPr/>
          <p:nvPr/>
        </p:nvSpPr>
        <p:spPr>
          <a:xfrm>
            <a:off x="852840" y="2909160"/>
            <a:ext cx="10752480" cy="350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	</a:t>
            </a:r>
            <a:r>
              <a:rPr lang="ru-RU" sz="2800" b="1" strike="noStrike" spc="-1">
                <a:solidFill>
                  <a:srgbClr val="002060"/>
                </a:solidFill>
                <a:latin typeface="Calibri"/>
              </a:rPr>
              <a:t>разряды числительных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2060"/>
              </a:buClr>
              <a:buFont typeface="Wingdings" charset="2"/>
              <a:buChar char=""/>
            </a:pPr>
            <a:r>
              <a:rPr lang="ru-RU" sz="2800" b="1" strike="noStrike" spc="-1">
                <a:solidFill>
                  <a:srgbClr val="002060"/>
                </a:solidFill>
                <a:latin typeface="Calibri"/>
              </a:rPr>
              <a:t>	склонение числительных количественных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2060"/>
              </a:buClr>
              <a:buFont typeface="Wingdings" charset="2"/>
              <a:buChar char=""/>
            </a:pPr>
            <a:r>
              <a:rPr lang="ru-RU" sz="2800" b="1" strike="noStrike" spc="-1">
                <a:solidFill>
                  <a:srgbClr val="002060"/>
                </a:solidFill>
                <a:latin typeface="Calibri"/>
              </a:rPr>
              <a:t>	склонение числительных порядковых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2060"/>
              </a:buClr>
              <a:buFont typeface="Wingdings" charset="2"/>
              <a:buChar char=""/>
            </a:pPr>
            <a:r>
              <a:rPr lang="ru-RU" sz="2800" b="1" strike="noStrike" spc="-1">
                <a:solidFill>
                  <a:srgbClr val="002060"/>
                </a:solidFill>
                <a:latin typeface="Calibri"/>
              </a:rPr>
              <a:t>	склонение дробных числительных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2060"/>
              </a:buClr>
              <a:buFont typeface="Wingdings" charset="2"/>
              <a:buChar char=""/>
            </a:pPr>
            <a:r>
              <a:rPr lang="ru-RU" sz="2800" b="1" strike="noStrike" spc="-1">
                <a:solidFill>
                  <a:srgbClr val="002060"/>
                </a:solidFill>
                <a:latin typeface="Calibri"/>
              </a:rPr>
              <a:t>	правила чтения буквенных выражений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2060"/>
              </a:buClr>
              <a:buFont typeface="Wingdings" charset="2"/>
              <a:buChar char=""/>
            </a:pPr>
            <a:r>
              <a:rPr lang="ru-RU" sz="2800" b="1" strike="noStrike" spc="-1">
                <a:solidFill>
                  <a:srgbClr val="002060"/>
                </a:solidFill>
                <a:latin typeface="Calibri"/>
              </a:rPr>
              <a:t>	в русском языке название латинских букв x, y, z – мужского               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2060"/>
              </a:buClr>
              <a:buFont typeface="Wingdings" charset="2"/>
              <a:buChar char=""/>
            </a:pPr>
            <a:r>
              <a:rPr lang="ru-RU" sz="2800" b="1" strike="noStrike" spc="-1">
                <a:solidFill>
                  <a:srgbClr val="002060"/>
                </a:solidFill>
                <a:latin typeface="Calibri"/>
              </a:rPr>
              <a:t>      рода, остальных латинских букв – среднего рода.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Рисунок 2"/>
          <p:cNvPicPr/>
          <p:nvPr/>
        </p:nvPicPr>
        <p:blipFill>
          <a:blip r:embed="rId5"/>
          <a:stretch/>
        </p:blipFill>
        <p:spPr>
          <a:xfrm>
            <a:off x="8381880" y="2156760"/>
            <a:ext cx="3516480" cy="3516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3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88" name="Заголовок 1"/>
          <p:cNvSpPr/>
          <p:nvPr/>
        </p:nvSpPr>
        <p:spPr>
          <a:xfrm>
            <a:off x="5542200" y="1462320"/>
            <a:ext cx="6431400" cy="10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u-RU" sz="3600" b="1" strike="noStrike" spc="-1">
                <a:solidFill>
                  <a:schemeClr val="accent2">
                    <a:lumMod val="75000"/>
                  </a:schemeClr>
                </a:solidFill>
                <a:latin typeface="Arial"/>
              </a:rPr>
              <a:t>Практические навыки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Объект 5"/>
          <p:cNvSpPr/>
          <p:nvPr/>
        </p:nvSpPr>
        <p:spPr>
          <a:xfrm>
            <a:off x="713520" y="2747520"/>
            <a:ext cx="4564440" cy="35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2000" b="1" strike="noStrike" spc="-1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90" name="Picture 2"/>
          <p:cNvSpPr/>
          <p:nvPr/>
        </p:nvSpPr>
        <p:spPr>
          <a:xfrm>
            <a:off x="439560" y="0"/>
            <a:ext cx="1925280" cy="192528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Прямоугольник 1"/>
          <p:cNvSpPr/>
          <p:nvPr/>
        </p:nvSpPr>
        <p:spPr>
          <a:xfrm>
            <a:off x="439560" y="2139480"/>
            <a:ext cx="11746080" cy="374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2">
                    <a:lumMod val="75000"/>
                  </a:schemeClr>
                </a:solidFill>
                <a:latin typeface="Calibri"/>
              </a:rPr>
              <a:t>Ударение.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	</a:t>
            </a: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Ударение в названиях всех греческих букв, кроме омега и омикрон – на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              первом слоге.     Например: альфа, бета, гамма, дельта и т.д.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	Ударение в фамилиях английских математиков всегда на первом слоге: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              Ньютон, во французских на последнем слоге: Декарт, а в именах греческих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              ученых – Евклид, Архимед, Пифагор, ударение на последнем слоге.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	Ударение в заимствованных из других языков, математических терминах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              ставится, как правило, в соответствии с принятым в языке источнике.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              Например: симметрия (греческое слово) – ось симметрии, центр симметрии,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              симметричные точки, асимметрия.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716</Words>
  <Application>Microsoft Office PowerPoint</Application>
  <PresentationFormat>Широкоэкранный</PresentationFormat>
  <Paragraphs>97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DejaVu Sans</vt:lpstr>
      <vt:lpstr>Symbol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dc:description/>
  <cp:lastModifiedBy>homes</cp:lastModifiedBy>
  <cp:revision>18</cp:revision>
  <dcterms:modified xsi:type="dcterms:W3CDTF">2024-02-12T18:04:45Z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11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11</vt:i4>
  </property>
</Properties>
</file>