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80" r:id="rId3"/>
    <p:sldId id="257" r:id="rId4"/>
    <p:sldId id="281" r:id="rId5"/>
    <p:sldId id="258" r:id="rId6"/>
    <p:sldId id="259" r:id="rId7"/>
    <p:sldId id="260" r:id="rId8"/>
    <p:sldId id="262" r:id="rId9"/>
    <p:sldId id="270" r:id="rId10"/>
    <p:sldId id="263" r:id="rId11"/>
    <p:sldId id="269" r:id="rId12"/>
    <p:sldId id="273" r:id="rId13"/>
    <p:sldId id="264" r:id="rId14"/>
    <p:sldId id="271" r:id="rId15"/>
    <p:sldId id="272" r:id="rId16"/>
    <p:sldId id="275" r:id="rId17"/>
    <p:sldId id="276" r:id="rId18"/>
    <p:sldId id="282" r:id="rId19"/>
    <p:sldId id="274" r:id="rId20"/>
    <p:sldId id="277" r:id="rId21"/>
    <p:sldId id="284" r:id="rId22"/>
    <p:sldId id="283" r:id="rId23"/>
    <p:sldId id="278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57166"/>
            <a:ext cx="8276962" cy="13228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00" b="0" dirty="0"/>
              <a:t>МИНИСТЕРСТВО ОБРАЗОВАНИЯ И МОЛОДЕЖНОЙ ПОЛИТИКИ СВЕРДЛОВСКОЙ ОБЛАСТИ</a:t>
            </a:r>
            <a:br>
              <a:rPr lang="ru-RU" sz="1200" b="0" dirty="0"/>
            </a:br>
            <a:r>
              <a:rPr lang="ru-RU" sz="1200" b="0" dirty="0"/>
              <a:t>ГОСУДАРСТВЕННОЕ БЮДЖЕТНОЕ ОБЩЕОБРАЗОВАТЕЛЬНОЕ УЧРЕЖДЕНИЕ СВЕРДЛОВСКОЙ ОБЛАСТИ</a:t>
            </a:r>
            <a:br>
              <a:rPr lang="ru-RU" sz="1600" b="0" dirty="0"/>
            </a:br>
            <a:r>
              <a:rPr lang="ru-RU" sz="1800" dirty="0"/>
              <a:t>«</a:t>
            </a:r>
            <a:r>
              <a:rPr lang="ru-RU" sz="1800" dirty="0" err="1"/>
              <a:t>Новоуральская</a:t>
            </a:r>
            <a:r>
              <a:rPr lang="ru-RU" sz="1800" dirty="0"/>
              <a:t> школа №1, реализующая адаптированные основные общеобразовательные программы»</a:t>
            </a:r>
            <a:br>
              <a:rPr lang="ru-RU" sz="1800" dirty="0"/>
            </a:br>
            <a:r>
              <a:rPr lang="ru-RU" sz="1800" dirty="0"/>
              <a:t>(</a:t>
            </a:r>
            <a:r>
              <a:rPr lang="ru-RU" sz="1400" dirty="0"/>
              <a:t>ГБОУ СО «</a:t>
            </a:r>
            <a:r>
              <a:rPr lang="ru-RU" sz="1400" dirty="0" err="1"/>
              <a:t>Новоуральская</a:t>
            </a:r>
            <a:r>
              <a:rPr lang="ru-RU" sz="1400" dirty="0"/>
              <a:t> школа №1»)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2214554"/>
            <a:ext cx="6172200" cy="157163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Автоматизация звуков  с помощью наглядно-игровых приёмов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5286380" y="5067699"/>
            <a:ext cx="2928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Учитель-логопед Голованова Галина Романовна</a:t>
            </a: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543800" cy="63025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Закрепление звука в слогах</a:t>
            </a:r>
          </a:p>
        </p:txBody>
      </p:sp>
      <p:pic>
        <p:nvPicPr>
          <p:cNvPr id="7" name="Содержимое 6" descr="подружим звуки р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1857364"/>
            <a:ext cx="1854192" cy="1390644"/>
          </a:xfrm>
        </p:spPr>
      </p:pic>
      <p:pic>
        <p:nvPicPr>
          <p:cNvPr id="11" name="Содержимое 10" descr="гусеницы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21823" y="1928802"/>
            <a:ext cx="3051716" cy="431959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28596" y="1000108"/>
            <a:ext cx="3657600" cy="658368"/>
          </a:xfrm>
        </p:spPr>
        <p:txBody>
          <a:bodyPr/>
          <a:lstStyle/>
          <a:p>
            <a:r>
              <a:rPr lang="ru-RU" dirty="0"/>
              <a:t>Игра «Подружим звуки»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286248" y="1000108"/>
            <a:ext cx="3657600" cy="658368"/>
          </a:xfrm>
        </p:spPr>
        <p:txBody>
          <a:bodyPr/>
          <a:lstStyle/>
          <a:p>
            <a:r>
              <a:rPr lang="ru-RU" dirty="0"/>
              <a:t>Слоговые кнопочки</a:t>
            </a:r>
          </a:p>
        </p:txBody>
      </p:sp>
      <p:pic>
        <p:nvPicPr>
          <p:cNvPr id="8" name="Содержимое 6" descr="подружим звуки 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857627"/>
            <a:ext cx="2143140" cy="1607355"/>
          </a:xfrm>
          <a:prstGeom prst="rect">
            <a:avLst/>
          </a:prstGeom>
        </p:spPr>
      </p:pic>
      <p:pic>
        <p:nvPicPr>
          <p:cNvPr id="9" name="Содержимое 6" descr="подружим звуки 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3786190"/>
            <a:ext cx="1448587" cy="1931449"/>
          </a:xfrm>
          <a:prstGeom prst="rect">
            <a:avLst/>
          </a:prstGeom>
        </p:spPr>
      </p:pic>
      <p:pic>
        <p:nvPicPr>
          <p:cNvPr id="10" name="Содержимое 6" descr="подружим звуки 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5984" y="2214554"/>
            <a:ext cx="1854192" cy="13906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1142983"/>
            <a:ext cx="2428892" cy="1716839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57686" y="357166"/>
            <a:ext cx="3657600" cy="658368"/>
          </a:xfrm>
        </p:spPr>
        <p:txBody>
          <a:bodyPr/>
          <a:lstStyle/>
          <a:p>
            <a:r>
              <a:rPr lang="ru-RU" dirty="0"/>
              <a:t>Лабиринты</a:t>
            </a:r>
          </a:p>
        </p:txBody>
      </p:sp>
      <p:pic>
        <p:nvPicPr>
          <p:cNvPr id="1026" name="Picture 2" descr="F:\Рассылки 2020\Лабиринт Новогодний на 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572008"/>
            <a:ext cx="2428892" cy="1876698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sz="quarter" idx="1"/>
          </p:nvPr>
        </p:nvSpPr>
        <p:spPr>
          <a:xfrm>
            <a:off x="428596" y="357166"/>
            <a:ext cx="3657600" cy="658368"/>
          </a:xfrm>
        </p:spPr>
        <p:txBody>
          <a:bodyPr/>
          <a:lstStyle/>
          <a:p>
            <a:r>
              <a:rPr lang="ru-RU" dirty="0" err="1"/>
              <a:t>Ходилки</a:t>
            </a:r>
            <a:r>
              <a:rPr lang="ru-RU" dirty="0"/>
              <a:t>, </a:t>
            </a:r>
            <a:r>
              <a:rPr lang="ru-RU" dirty="0" err="1"/>
              <a:t>бродилки</a:t>
            </a:r>
            <a:endParaRPr lang="ru-RU" dirty="0"/>
          </a:p>
        </p:txBody>
      </p:sp>
      <p:pic>
        <p:nvPicPr>
          <p:cNvPr id="9" name="Содержимое 6" descr="img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2900217"/>
            <a:ext cx="2500330" cy="1752715"/>
          </a:xfrm>
          <a:prstGeom prst="rect">
            <a:avLst/>
          </a:prstGeom>
        </p:spPr>
      </p:pic>
      <p:pic>
        <p:nvPicPr>
          <p:cNvPr id="10" name="Содержимое 6" descr="img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4714884"/>
            <a:ext cx="2296089" cy="1813910"/>
          </a:xfrm>
          <a:prstGeom prst="rect">
            <a:avLst/>
          </a:prstGeom>
        </p:spPr>
      </p:pic>
      <p:pic>
        <p:nvPicPr>
          <p:cNvPr id="11" name="Picture 2" descr="F:\Рассылки 2020\Лабиринт Новогодний на Р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676368" y="1142984"/>
            <a:ext cx="1753020" cy="1928825"/>
          </a:xfrm>
          <a:prstGeom prst="rect">
            <a:avLst/>
          </a:prstGeom>
          <a:noFill/>
        </p:spPr>
      </p:pic>
      <p:pic>
        <p:nvPicPr>
          <p:cNvPr id="12" name="Picture 2" descr="F:\Рассылки 2020\Лабиринт Новогодний на Р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643702" y="2071678"/>
            <a:ext cx="1640442" cy="2321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0201205_17222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214422"/>
            <a:ext cx="3586162" cy="268962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2357422" y="357166"/>
            <a:ext cx="3657600" cy="658368"/>
          </a:xfrm>
        </p:spPr>
        <p:txBody>
          <a:bodyPr/>
          <a:lstStyle/>
          <a:p>
            <a:r>
              <a:rPr lang="ru-RU" dirty="0"/>
              <a:t>Слоговые песенки </a:t>
            </a:r>
          </a:p>
        </p:txBody>
      </p:sp>
      <p:pic>
        <p:nvPicPr>
          <p:cNvPr id="8" name="Содержимое 6" descr="20201205_1722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4000504"/>
            <a:ext cx="3586162" cy="2689622"/>
          </a:xfrm>
          <a:prstGeom prst="rect">
            <a:avLst/>
          </a:prstGeom>
        </p:spPr>
      </p:pic>
      <p:pic>
        <p:nvPicPr>
          <p:cNvPr id="9" name="Содержимое 6" descr="20201205_1722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1214422"/>
            <a:ext cx="3586162" cy="268962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543800" cy="55881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Закрепление звука в словах</a:t>
            </a:r>
          </a:p>
        </p:txBody>
      </p:sp>
      <p:pic>
        <p:nvPicPr>
          <p:cNvPr id="7" name="Содержимое 6" descr="S500778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1714488"/>
            <a:ext cx="2714644" cy="2035984"/>
          </a:xfrm>
        </p:spPr>
      </p:pic>
      <p:pic>
        <p:nvPicPr>
          <p:cNvPr id="8" name="Содержимое 7" descr="л в конце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86248" y="1785926"/>
            <a:ext cx="2571770" cy="171451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28596" y="928670"/>
            <a:ext cx="3657600" cy="658368"/>
          </a:xfrm>
        </p:spPr>
        <p:txBody>
          <a:bodyPr/>
          <a:lstStyle/>
          <a:p>
            <a:r>
              <a:rPr lang="ru-RU" dirty="0"/>
              <a:t>Назови слова со звуком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286248" y="928670"/>
            <a:ext cx="3657600" cy="658368"/>
          </a:xfrm>
        </p:spPr>
        <p:txBody>
          <a:bodyPr/>
          <a:lstStyle/>
          <a:p>
            <a:r>
              <a:rPr lang="ru-RU" dirty="0" err="1"/>
              <a:t>Ходилки</a:t>
            </a:r>
            <a:r>
              <a:rPr lang="ru-RU" dirty="0"/>
              <a:t>, </a:t>
            </a:r>
            <a:r>
              <a:rPr lang="ru-RU" dirty="0" err="1"/>
              <a:t>бродилки</a:t>
            </a:r>
            <a:endParaRPr lang="ru-RU" dirty="0"/>
          </a:p>
        </p:txBody>
      </p:sp>
      <p:pic>
        <p:nvPicPr>
          <p:cNvPr id="9" name="Содержимое 7" descr="л в конц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2571744"/>
            <a:ext cx="1643074" cy="2324155"/>
          </a:xfrm>
          <a:prstGeom prst="rect">
            <a:avLst/>
          </a:prstGeom>
        </p:spPr>
      </p:pic>
      <p:pic>
        <p:nvPicPr>
          <p:cNvPr id="10" name="Содержимое 7" descr="л в конц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4071942"/>
            <a:ext cx="2643206" cy="1982404"/>
          </a:xfrm>
          <a:prstGeom prst="rect">
            <a:avLst/>
          </a:prstGeom>
        </p:spPr>
      </p:pic>
      <p:pic>
        <p:nvPicPr>
          <p:cNvPr id="11" name="Содержимое 6" descr="S500778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3913" y="4143380"/>
            <a:ext cx="2948011" cy="22110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логопедическая улитка Л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03622"/>
            <a:ext cx="2643206" cy="1870223"/>
          </a:xfrm>
        </p:spPr>
      </p:pic>
      <p:pic>
        <p:nvPicPr>
          <p:cNvPr id="7" name="Содержимое 6" descr="S500779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4786322"/>
            <a:ext cx="2143140" cy="160735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28596" y="428604"/>
            <a:ext cx="3657600" cy="658368"/>
          </a:xfrm>
        </p:spPr>
        <p:txBody>
          <a:bodyPr/>
          <a:lstStyle/>
          <a:p>
            <a:r>
              <a:rPr lang="ru-RU" dirty="0"/>
              <a:t>«Улитки»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429124" y="428604"/>
            <a:ext cx="3657600" cy="857256"/>
          </a:xfrm>
        </p:spPr>
        <p:txBody>
          <a:bodyPr/>
          <a:lstStyle/>
          <a:p>
            <a:r>
              <a:rPr lang="ru-RU" dirty="0"/>
              <a:t>«Положи в кармашек», «Покорми»,  «Копилка» и т.д.</a:t>
            </a:r>
          </a:p>
        </p:txBody>
      </p:sp>
      <p:pic>
        <p:nvPicPr>
          <p:cNvPr id="8" name="Содержимое 6" descr="S50077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500174"/>
            <a:ext cx="1510019" cy="1918109"/>
          </a:xfrm>
          <a:prstGeom prst="rect">
            <a:avLst/>
          </a:prstGeom>
        </p:spPr>
      </p:pic>
      <p:pic>
        <p:nvPicPr>
          <p:cNvPr id="10" name="Содержимое 8" descr="логопедическая улитка Л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4414" y="3143248"/>
            <a:ext cx="2648571" cy="1872622"/>
          </a:xfrm>
          <a:prstGeom prst="rect">
            <a:avLst/>
          </a:prstGeom>
        </p:spPr>
      </p:pic>
      <p:pic>
        <p:nvPicPr>
          <p:cNvPr id="11" name="Содержимое 8" descr="логопедическая улитка Л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10639"/>
            <a:ext cx="2648571" cy="1822100"/>
          </a:xfrm>
          <a:prstGeom prst="rect">
            <a:avLst/>
          </a:prstGeom>
        </p:spPr>
      </p:pic>
      <p:pic>
        <p:nvPicPr>
          <p:cNvPr id="13" name="Содержимое 6" descr="S500779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57950" y="2857496"/>
            <a:ext cx="2143140" cy="16073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0201205_20345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85786" y="1428736"/>
            <a:ext cx="2786082" cy="208956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28596" y="428604"/>
            <a:ext cx="3657600" cy="928694"/>
          </a:xfrm>
        </p:spPr>
        <p:txBody>
          <a:bodyPr/>
          <a:lstStyle/>
          <a:p>
            <a:r>
              <a:rPr lang="ru-RU" sz="1800" dirty="0"/>
              <a:t>Игры на липучках.</a:t>
            </a:r>
          </a:p>
          <a:p>
            <a:r>
              <a:rPr lang="ru-RU" sz="1800" dirty="0"/>
              <a:t>Пример.  «Засели рыбок в аквариум»</a:t>
            </a:r>
          </a:p>
        </p:txBody>
      </p:sp>
      <p:pic>
        <p:nvPicPr>
          <p:cNvPr id="8" name="Содержимое 6" descr="S500778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29190" y="1428736"/>
            <a:ext cx="2857520" cy="2143140"/>
          </a:xfrm>
        </p:spPr>
      </p:pic>
      <p:sp>
        <p:nvSpPr>
          <p:cNvPr id="9" name="Текст 5"/>
          <p:cNvSpPr txBox="1">
            <a:spLocks/>
          </p:cNvSpPr>
          <p:nvPr/>
        </p:nvSpPr>
        <p:spPr>
          <a:xfrm>
            <a:off x="2643174" y="3643314"/>
            <a:ext cx="3657600" cy="85725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vert="horz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Игры</a:t>
            </a:r>
            <a:r>
              <a:rPr kumimoji="0" lang="ru-RU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 фонариком.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lang="ru-RU" b="1" dirty="0">
                <a:solidFill>
                  <a:srgbClr val="FFFFFF"/>
                </a:solidFill>
              </a:rPr>
              <a:t>Пример. «Что в мешке у енота ?»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5"/>
          <p:cNvSpPr txBox="1">
            <a:spLocks/>
          </p:cNvSpPr>
          <p:nvPr/>
        </p:nvSpPr>
        <p:spPr>
          <a:xfrm>
            <a:off x="4652962" y="428604"/>
            <a:ext cx="3657600" cy="8107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vert="horz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Логопедическое домино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lang="ru-RU" b="1" dirty="0">
                <a:solidFill>
                  <a:srgbClr val="FFFFFF"/>
                </a:solidFill>
              </a:rPr>
              <a:t>Пример. Инструменты со звуком  [</a:t>
            </a:r>
            <a:r>
              <a:rPr lang="ru-RU" b="1" dirty="0" err="1">
                <a:solidFill>
                  <a:srgbClr val="FFFFFF"/>
                </a:solidFill>
              </a:rPr>
              <a:t>р</a:t>
            </a:r>
            <a:r>
              <a:rPr lang="ru-RU" b="1" dirty="0">
                <a:solidFill>
                  <a:srgbClr val="FFFFFF"/>
                </a:solidFill>
              </a:rPr>
              <a:t>].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Содержимое 6" descr="S50077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4500570"/>
            <a:ext cx="2857520" cy="21431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543800" cy="55881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Автоматизация звука в связной речи</a:t>
            </a:r>
          </a:p>
        </p:txBody>
      </p:sp>
      <p:pic>
        <p:nvPicPr>
          <p:cNvPr id="7" name="Содержимое 6" descr="связная речь С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14348" y="2571744"/>
            <a:ext cx="2192905" cy="3214710"/>
          </a:xfrm>
        </p:spPr>
      </p:pic>
      <p:pic>
        <p:nvPicPr>
          <p:cNvPr id="9" name="Содержимое 8" descr="связная речь р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071802" y="2571744"/>
            <a:ext cx="2500330" cy="335758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071546"/>
            <a:ext cx="7543824" cy="1156542"/>
          </a:xfrm>
        </p:spPr>
        <p:txBody>
          <a:bodyPr/>
          <a:lstStyle/>
          <a:p>
            <a:r>
              <a:rPr lang="ru-RU" dirty="0"/>
              <a:t>Задания: </a:t>
            </a:r>
          </a:p>
          <a:p>
            <a:pPr marL="457200" indent="-457200">
              <a:buAutoNum type="arabicPeriod"/>
            </a:pPr>
            <a:r>
              <a:rPr lang="ru-RU" dirty="0"/>
              <a:t>1. Составь предложения по картине.</a:t>
            </a:r>
          </a:p>
          <a:p>
            <a:pPr marL="457200" indent="-457200">
              <a:buAutoNum type="arabicPeriod"/>
            </a:pPr>
            <a:r>
              <a:rPr lang="ru-RU" dirty="0"/>
              <a:t>2. Составь рассказ. </a:t>
            </a:r>
          </a:p>
        </p:txBody>
      </p:sp>
      <p:pic>
        <p:nvPicPr>
          <p:cNvPr id="10" name="Содержимое 8" descr="связная речь 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2571744"/>
            <a:ext cx="2265862" cy="328010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сюжетные картинки ворона и горох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3657600" cy="2743200"/>
          </a:xfrm>
        </p:spPr>
      </p:pic>
      <p:pic>
        <p:nvPicPr>
          <p:cNvPr id="8" name="Содержимое 7" descr="сюжетные картинки кошка и мышк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14810" y="1214422"/>
            <a:ext cx="3657600" cy="256032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500034" y="428604"/>
            <a:ext cx="7500990" cy="658368"/>
          </a:xfrm>
        </p:spPr>
        <p:txBody>
          <a:bodyPr/>
          <a:lstStyle/>
          <a:p>
            <a:r>
              <a:rPr lang="ru-RU" dirty="0"/>
              <a:t>Задание: Составь рассказ по сюжетным картинкам.</a:t>
            </a:r>
          </a:p>
        </p:txBody>
      </p:sp>
      <p:pic>
        <p:nvPicPr>
          <p:cNvPr id="9" name="Содержимое 6" descr="сюжетные картинки ворона и горох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3857628"/>
            <a:ext cx="36576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Домашние задания на автоматизацию звуков: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/>
              <a:t>Звукоподражания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«Подружи звуки»</a:t>
            </a:r>
          </a:p>
        </p:txBody>
      </p:sp>
      <p:pic>
        <p:nvPicPr>
          <p:cNvPr id="3074" name="Picture 2" descr="сканирование0003"/>
          <p:cNvPicPr>
            <a:picLocks noChangeAspect="1" noChangeArrowheads="1"/>
          </p:cNvPicPr>
          <p:nvPr/>
        </p:nvPicPr>
        <p:blipFill>
          <a:blip r:embed="rId2" cstate="print"/>
          <a:srcRect t="10727" r="-1428" b="57149"/>
          <a:stretch>
            <a:fillRect/>
          </a:stretch>
        </p:blipFill>
        <p:spPr bwMode="auto">
          <a:xfrm>
            <a:off x="500034" y="2357430"/>
            <a:ext cx="3614744" cy="167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сканирование0003"/>
          <p:cNvPicPr>
            <a:picLocks noChangeAspect="1" noChangeArrowheads="1"/>
          </p:cNvPicPr>
          <p:nvPr/>
        </p:nvPicPr>
        <p:blipFill>
          <a:blip r:embed="rId3" cstate="print"/>
          <a:srcRect t="11029" b="44547"/>
          <a:stretch>
            <a:fillRect/>
          </a:stretch>
        </p:blipFill>
        <p:spPr bwMode="auto">
          <a:xfrm>
            <a:off x="500034" y="4071942"/>
            <a:ext cx="35719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сканирование0003"/>
          <p:cNvPicPr>
            <a:picLocks noChangeAspect="1" noChangeArrowheads="1"/>
          </p:cNvPicPr>
          <p:nvPr/>
        </p:nvPicPr>
        <p:blipFill>
          <a:blip r:embed="rId4" cstate="print"/>
          <a:srcRect t="56345" b="10687"/>
          <a:stretch>
            <a:fillRect/>
          </a:stretch>
        </p:blipFill>
        <p:spPr bwMode="auto">
          <a:xfrm>
            <a:off x="4357686" y="2500306"/>
            <a:ext cx="3625857" cy="154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сканирование0003"/>
          <p:cNvPicPr>
            <a:picLocks noChangeAspect="1" noChangeArrowheads="1"/>
          </p:cNvPicPr>
          <p:nvPr/>
        </p:nvPicPr>
        <p:blipFill>
          <a:blip r:embed="rId5" cstate="print"/>
          <a:srcRect t="42661" r="-1428" b="6093"/>
          <a:stretch>
            <a:fillRect/>
          </a:stretch>
        </p:blipFill>
        <p:spPr bwMode="auto">
          <a:xfrm>
            <a:off x="4643438" y="4143380"/>
            <a:ext cx="2991989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ходилка-раскраска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428736"/>
            <a:ext cx="2886071" cy="216455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28596" y="500042"/>
            <a:ext cx="3657600" cy="658368"/>
          </a:xfrm>
        </p:spPr>
        <p:txBody>
          <a:bodyPr/>
          <a:lstStyle/>
          <a:p>
            <a:r>
              <a:rPr lang="ru-RU" dirty="0"/>
              <a:t>Найди слова со звуком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57686" y="571480"/>
            <a:ext cx="3657600" cy="658368"/>
          </a:xfrm>
        </p:spPr>
        <p:txBody>
          <a:bodyPr/>
          <a:lstStyle/>
          <a:p>
            <a:r>
              <a:rPr lang="ru-RU" dirty="0" err="1"/>
              <a:t>Ходилки-раскраски</a:t>
            </a:r>
            <a:endParaRPr lang="ru-RU" dirty="0"/>
          </a:p>
        </p:txBody>
      </p:sp>
      <p:pic>
        <p:nvPicPr>
          <p:cNvPr id="8" name="Содержимое 6" descr="ходилка-раскрас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940" y="4000504"/>
            <a:ext cx="3037512" cy="2147380"/>
          </a:xfrm>
          <a:prstGeom prst="rect">
            <a:avLst/>
          </a:prstGeom>
        </p:spPr>
      </p:pic>
      <p:pic>
        <p:nvPicPr>
          <p:cNvPr id="1026" name="Picture 2" descr="image0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4487" y="4000504"/>
            <a:ext cx="2207887" cy="262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сканирование000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 b="42863"/>
          <a:stretch>
            <a:fillRect/>
          </a:stretch>
        </p:blipFill>
        <p:spPr bwMode="auto">
          <a:xfrm>
            <a:off x="642910" y="1500174"/>
            <a:ext cx="2500330" cy="182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01161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Звуки – основной строительный материал человеческой речи, и только при их чёткой, точной передаче речь может быть понятна правильно, а значит – служить средством общения. </a:t>
            </a: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                                        Т.А. Ткаченко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357158" y="500042"/>
            <a:ext cx="3657600" cy="658368"/>
          </a:xfrm>
        </p:spPr>
        <p:txBody>
          <a:bodyPr/>
          <a:lstStyle/>
          <a:p>
            <a:r>
              <a:rPr lang="ru-RU" dirty="0" err="1"/>
              <a:t>Чистоговорки</a:t>
            </a:r>
            <a:r>
              <a:rPr lang="ru-RU" dirty="0"/>
              <a:t> в картинках</a:t>
            </a:r>
          </a:p>
        </p:txBody>
      </p:sp>
      <p:pic>
        <p:nvPicPr>
          <p:cNvPr id="7" name="Содержимое 8" descr="0WZKwg8eC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85860"/>
            <a:ext cx="2143140" cy="2650706"/>
          </a:xfrm>
          <a:prstGeom prst="rect">
            <a:avLst/>
          </a:prstGeom>
        </p:spPr>
      </p:pic>
      <p:sp>
        <p:nvSpPr>
          <p:cNvPr id="6" name="Текст 4"/>
          <p:cNvSpPr>
            <a:spLocks noGrp="1"/>
          </p:cNvSpPr>
          <p:nvPr>
            <p:ph type="body" sz="quarter" idx="1"/>
          </p:nvPr>
        </p:nvSpPr>
        <p:spPr>
          <a:xfrm>
            <a:off x="4357686" y="500042"/>
            <a:ext cx="3657600" cy="658368"/>
          </a:xfrm>
        </p:spPr>
        <p:txBody>
          <a:bodyPr/>
          <a:lstStyle/>
          <a:p>
            <a:r>
              <a:rPr lang="ru-RU" dirty="0"/>
              <a:t>Посчитай</a:t>
            </a:r>
          </a:p>
        </p:txBody>
      </p:sp>
      <p:pic>
        <p:nvPicPr>
          <p:cNvPr id="2051" name="Picture 3" descr="сканирование0005"/>
          <p:cNvPicPr>
            <a:picLocks noChangeAspect="1" noChangeArrowheads="1"/>
          </p:cNvPicPr>
          <p:nvPr/>
        </p:nvPicPr>
        <p:blipFill>
          <a:blip r:embed="rId3" cstate="print"/>
          <a:srcRect l="-1085" t="13243" b="61800"/>
          <a:stretch>
            <a:fillRect/>
          </a:stretch>
        </p:blipFill>
        <p:spPr bwMode="auto">
          <a:xfrm>
            <a:off x="4195720" y="1357298"/>
            <a:ext cx="4559560" cy="166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сканирование0005"/>
          <p:cNvPicPr>
            <a:picLocks noChangeAspect="1" noChangeArrowheads="1"/>
          </p:cNvPicPr>
          <p:nvPr/>
        </p:nvPicPr>
        <p:blipFill>
          <a:blip r:embed="rId4" cstate="print"/>
          <a:srcRect t="45897" b="20651"/>
          <a:stretch>
            <a:fillRect/>
          </a:stretch>
        </p:blipFill>
        <p:spPr bwMode="auto">
          <a:xfrm>
            <a:off x="4357686" y="3428476"/>
            <a:ext cx="4318923" cy="214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image060"/>
          <p:cNvPicPr>
            <a:picLocks noChangeAspect="1" noChangeArrowheads="1"/>
          </p:cNvPicPr>
          <p:nvPr/>
        </p:nvPicPr>
        <p:blipFill>
          <a:blip r:embed="rId5"/>
          <a:srcRect b="7516"/>
          <a:stretch>
            <a:fillRect/>
          </a:stretch>
        </p:blipFill>
        <p:spPr bwMode="auto">
          <a:xfrm>
            <a:off x="1857356" y="4000504"/>
            <a:ext cx="2355205" cy="260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500034" y="428604"/>
            <a:ext cx="7572428" cy="658368"/>
          </a:xfrm>
        </p:spPr>
        <p:txBody>
          <a:bodyPr/>
          <a:lstStyle/>
          <a:p>
            <a:r>
              <a:rPr lang="ru-RU" dirty="0"/>
              <a:t>Определи место звука в словах</a:t>
            </a:r>
          </a:p>
        </p:txBody>
      </p:sp>
      <p:pic>
        <p:nvPicPr>
          <p:cNvPr id="5122" name="Picture 2" descr="image046"/>
          <p:cNvPicPr>
            <a:picLocks noChangeAspect="1" noChangeArrowheads="1"/>
          </p:cNvPicPr>
          <p:nvPr/>
        </p:nvPicPr>
        <p:blipFill>
          <a:blip r:embed="rId2"/>
          <a:srcRect b="8379"/>
          <a:stretch>
            <a:fillRect/>
          </a:stretch>
        </p:blipFill>
        <p:spPr bwMode="auto">
          <a:xfrm>
            <a:off x="285720" y="1142984"/>
            <a:ext cx="2500533" cy="287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image012"/>
          <p:cNvPicPr>
            <a:picLocks noChangeAspect="1" noChangeArrowheads="1"/>
          </p:cNvPicPr>
          <p:nvPr/>
        </p:nvPicPr>
        <p:blipFill>
          <a:blip r:embed="rId3"/>
          <a:srcRect b="6354"/>
          <a:stretch>
            <a:fillRect/>
          </a:stretch>
        </p:blipFill>
        <p:spPr bwMode="auto">
          <a:xfrm>
            <a:off x="3000364" y="2786058"/>
            <a:ext cx="2500330" cy="28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image032"/>
          <p:cNvPicPr>
            <a:picLocks noChangeAspect="1" noChangeArrowheads="1"/>
          </p:cNvPicPr>
          <p:nvPr/>
        </p:nvPicPr>
        <p:blipFill>
          <a:blip r:embed="rId4"/>
          <a:srcRect b="5742"/>
          <a:stretch>
            <a:fillRect/>
          </a:stretch>
        </p:blipFill>
        <p:spPr bwMode="auto">
          <a:xfrm>
            <a:off x="5786446" y="1214423"/>
            <a:ext cx="2286016" cy="265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357158" y="357166"/>
            <a:ext cx="3657600" cy="658368"/>
          </a:xfrm>
        </p:spPr>
        <p:txBody>
          <a:bodyPr/>
          <a:lstStyle/>
          <a:p>
            <a:r>
              <a:rPr lang="ru-RU" dirty="0"/>
              <a:t>Придумай предложения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3438" y="357166"/>
            <a:ext cx="3657600" cy="658368"/>
          </a:xfrm>
        </p:spPr>
        <p:txBody>
          <a:bodyPr/>
          <a:lstStyle/>
          <a:p>
            <a:r>
              <a:rPr lang="ru-RU" dirty="0"/>
              <a:t>Составь рассказ</a:t>
            </a:r>
          </a:p>
        </p:txBody>
      </p:sp>
      <p:pic>
        <p:nvPicPr>
          <p:cNvPr id="4098" name="Picture 2" descr="сканирование0012"/>
          <p:cNvPicPr>
            <a:picLocks noChangeAspect="1" noChangeArrowheads="1"/>
          </p:cNvPicPr>
          <p:nvPr/>
        </p:nvPicPr>
        <p:blipFill>
          <a:blip r:embed="rId2" cstate="print"/>
          <a:srcRect t="42924" r="9425" b="10309"/>
          <a:stretch>
            <a:fillRect/>
          </a:stretch>
        </p:blipFill>
        <p:spPr bwMode="auto">
          <a:xfrm>
            <a:off x="0" y="1214422"/>
            <a:ext cx="4464369" cy="315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image030"/>
          <p:cNvPicPr>
            <a:picLocks noChangeAspect="1" noChangeArrowheads="1"/>
          </p:cNvPicPr>
          <p:nvPr/>
        </p:nvPicPr>
        <p:blipFill>
          <a:blip r:embed="rId3"/>
          <a:srcRect b="5479"/>
          <a:stretch>
            <a:fillRect/>
          </a:stretch>
        </p:blipFill>
        <p:spPr bwMode="auto">
          <a:xfrm>
            <a:off x="4429124" y="1142984"/>
            <a:ext cx="3838594" cy="442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7829576" cy="514353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углубленная работа по </a:t>
            </a:r>
            <a:r>
              <a:rPr lang="ru-RU" b="1" dirty="0">
                <a:solidFill>
                  <a:schemeClr val="tx1"/>
                </a:solidFill>
              </a:rPr>
              <a:t>автоматизации звуков с использованием </a:t>
            </a:r>
            <a:r>
              <a:rPr lang="ru-RU" b="1">
                <a:solidFill>
                  <a:schemeClr val="tx1"/>
                </a:solidFill>
              </a:rPr>
              <a:t>наглядно-игровых приемов</a:t>
            </a:r>
            <a:r>
              <a:rPr lang="ru-RU" dirty="0">
                <a:solidFill>
                  <a:schemeClr val="tx1"/>
                </a:solidFill>
              </a:rPr>
              <a:t> вызывает интерес детей к </a:t>
            </a:r>
            <a:r>
              <a:rPr lang="ru-RU" b="1" dirty="0">
                <a:solidFill>
                  <a:schemeClr val="tx1"/>
                </a:solidFill>
              </a:rPr>
              <a:t>логопедическим занятиям</a:t>
            </a:r>
            <a:r>
              <a:rPr lang="ru-RU" dirty="0">
                <a:solidFill>
                  <a:schemeClr val="tx1"/>
                </a:solidFill>
              </a:rPr>
              <a:t>, тем самым позволяя ускорить процесс </a:t>
            </a:r>
            <a:r>
              <a:rPr lang="ru-RU" b="1" dirty="0">
                <a:solidFill>
                  <a:schemeClr val="tx1"/>
                </a:solidFill>
              </a:rPr>
              <a:t>автоматизации звуков</a:t>
            </a:r>
            <a:r>
              <a:rPr lang="ru-RU" dirty="0">
                <a:solidFill>
                  <a:schemeClr val="tx1"/>
                </a:solidFill>
              </a:rPr>
              <a:t>, а также в целом повышает уровень речевого развития </a:t>
            </a:r>
            <a:r>
              <a:rPr lang="ru-RU" b="1" dirty="0">
                <a:solidFill>
                  <a:schemeClr val="tx1"/>
                </a:solidFill>
              </a:rPr>
              <a:t>дошкольников</a:t>
            </a:r>
            <a:r>
              <a:rPr lang="ru-RU" dirty="0">
                <a:solidFill>
                  <a:schemeClr val="tx1"/>
                </a:solidFill>
              </a:rPr>
              <a:t>. Индивидуальный уровень достижений отчетливо показывает положительную динамику.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297634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Используемая литература: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1. Азова Е.А., Чернова Чернова О.О. Учим звуки [с], [</a:t>
            </a:r>
            <a:r>
              <a:rPr lang="ru-RU" sz="1600" dirty="0" err="1">
                <a:solidFill>
                  <a:schemeClr val="tx1"/>
                </a:solidFill>
              </a:rPr>
              <a:t>с</a:t>
            </a:r>
            <a:r>
              <a:rPr lang="en-US" sz="1600" dirty="0">
                <a:solidFill>
                  <a:schemeClr val="tx1"/>
                </a:solidFill>
              </a:rPr>
              <a:t>’</a:t>
            </a:r>
            <a:r>
              <a:rPr lang="ru-RU" sz="1600" dirty="0">
                <a:solidFill>
                  <a:schemeClr val="tx1"/>
                </a:solidFill>
              </a:rPr>
              <a:t>]. Домашняя логопедическая тетрадь для детей 5-7 лет. ТЦ Сфера, М, 2014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2. Азова Е.А., Чернова Чернова О.О. Учим звуки [</a:t>
            </a:r>
            <a:r>
              <a:rPr lang="ru-RU" sz="1600" dirty="0" err="1">
                <a:solidFill>
                  <a:schemeClr val="tx1"/>
                </a:solidFill>
              </a:rPr>
              <a:t>ш</a:t>
            </a:r>
            <a:r>
              <a:rPr lang="ru-RU" sz="1600" dirty="0">
                <a:solidFill>
                  <a:schemeClr val="tx1"/>
                </a:solidFill>
              </a:rPr>
              <a:t>], [ж]. Домашняя логопедическая тетрадь для детей 5-7 лет. ТЦ Сфера, М, 2014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3 . Азова Е.А., Чернова Чернова О.О. Учим звуки [л], [</a:t>
            </a:r>
            <a:r>
              <a:rPr lang="ru-RU" sz="1600" dirty="0" err="1">
                <a:solidFill>
                  <a:schemeClr val="tx1"/>
                </a:solidFill>
              </a:rPr>
              <a:t>л</a:t>
            </a:r>
            <a:r>
              <a:rPr lang="en-US" sz="1600" dirty="0">
                <a:solidFill>
                  <a:schemeClr val="tx1"/>
                </a:solidFill>
              </a:rPr>
              <a:t>’</a:t>
            </a:r>
            <a:r>
              <a:rPr lang="ru-RU" sz="1600" dirty="0">
                <a:solidFill>
                  <a:schemeClr val="tx1"/>
                </a:solidFill>
              </a:rPr>
              <a:t>]. Домашняя логопедическая тетрадь для детей 5-7 лет. ТЦ Сфера, М, 2014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4.  Азова Е.А., Чернова Чернова О.О. Учим звуки [</a:t>
            </a:r>
            <a:r>
              <a:rPr lang="ru-RU" sz="1600" dirty="0" err="1">
                <a:solidFill>
                  <a:schemeClr val="tx1"/>
                </a:solidFill>
              </a:rPr>
              <a:t>р</a:t>
            </a:r>
            <a:r>
              <a:rPr lang="ru-RU" sz="1600" dirty="0">
                <a:solidFill>
                  <a:schemeClr val="tx1"/>
                </a:solidFill>
              </a:rPr>
              <a:t>], [</a:t>
            </a:r>
            <a:r>
              <a:rPr lang="ru-RU" sz="1600" dirty="0" err="1">
                <a:solidFill>
                  <a:schemeClr val="tx1"/>
                </a:solidFill>
              </a:rPr>
              <a:t>р</a:t>
            </a:r>
            <a:r>
              <a:rPr lang="en-US" sz="1600" dirty="0">
                <a:solidFill>
                  <a:schemeClr val="tx1"/>
                </a:solidFill>
              </a:rPr>
              <a:t>’</a:t>
            </a:r>
            <a:r>
              <a:rPr lang="ru-RU" sz="1600" dirty="0">
                <a:solidFill>
                  <a:schemeClr val="tx1"/>
                </a:solidFill>
              </a:rPr>
              <a:t>]. Домашняя логопедическая тетрадь для детей 5-7 лет. ТЦ Сфера, М, 2014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5 . Азова Е.А., Чернова Чернова О.О. Учим звуки [ч], [</a:t>
            </a:r>
            <a:r>
              <a:rPr lang="ru-RU" sz="1600" dirty="0" err="1">
                <a:solidFill>
                  <a:schemeClr val="tx1"/>
                </a:solidFill>
              </a:rPr>
              <a:t>щ</a:t>
            </a:r>
            <a:r>
              <a:rPr lang="ru-RU" sz="1600" dirty="0">
                <a:solidFill>
                  <a:schemeClr val="tx1"/>
                </a:solidFill>
              </a:rPr>
              <a:t>]. Домашняя логопедическая тетрадь для детей 5-7 лет. ТЦ Сфера, М, 2014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6. Азова Е.А., Чернова Чернова О.О. Учим звуки [</a:t>
            </a:r>
            <a:r>
              <a:rPr lang="ru-RU" sz="1600" dirty="0" err="1">
                <a:solidFill>
                  <a:schemeClr val="tx1"/>
                </a:solidFill>
              </a:rPr>
              <a:t>з</a:t>
            </a:r>
            <a:r>
              <a:rPr lang="ru-RU" sz="1600" dirty="0">
                <a:solidFill>
                  <a:schemeClr val="tx1"/>
                </a:solidFill>
              </a:rPr>
              <a:t>], [</a:t>
            </a:r>
            <a:r>
              <a:rPr lang="ru-RU" sz="1600" dirty="0" err="1">
                <a:solidFill>
                  <a:schemeClr val="tx1"/>
                </a:solidFill>
              </a:rPr>
              <a:t>з</a:t>
            </a:r>
            <a:r>
              <a:rPr lang="en-US" sz="1600" dirty="0">
                <a:solidFill>
                  <a:schemeClr val="tx1"/>
                </a:solidFill>
              </a:rPr>
              <a:t>’</a:t>
            </a:r>
            <a:r>
              <a:rPr lang="ru-RU" sz="1600" dirty="0">
                <a:solidFill>
                  <a:schemeClr val="tx1"/>
                </a:solidFill>
              </a:rPr>
              <a:t>], [</a:t>
            </a:r>
            <a:r>
              <a:rPr lang="ru-RU" sz="1600" dirty="0" err="1">
                <a:solidFill>
                  <a:schemeClr val="tx1"/>
                </a:solidFill>
              </a:rPr>
              <a:t>ц</a:t>
            </a:r>
            <a:r>
              <a:rPr lang="ru-RU" sz="1600" dirty="0">
                <a:solidFill>
                  <a:schemeClr val="tx1"/>
                </a:solidFill>
              </a:rPr>
              <a:t>]. Домашняя логопедическая тетрадь для детей 5-7 лет. ТЦ Сфера, М, 2014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7. </a:t>
            </a:r>
            <a:r>
              <a:rPr lang="ru-RU" sz="1600" dirty="0" err="1">
                <a:solidFill>
                  <a:schemeClr val="tx1"/>
                </a:solidFill>
              </a:rPr>
              <a:t>Бурдина</a:t>
            </a:r>
            <a:r>
              <a:rPr lang="ru-RU" sz="1600" dirty="0">
                <a:solidFill>
                  <a:schemeClr val="tx1"/>
                </a:solidFill>
              </a:rPr>
              <a:t>  С.В. Логопедическая тетрадь на звуки [</a:t>
            </a:r>
            <a:r>
              <a:rPr lang="ru-RU" sz="1600" dirty="0" err="1">
                <a:solidFill>
                  <a:schemeClr val="tx1"/>
                </a:solidFill>
              </a:rPr>
              <a:t>ш</a:t>
            </a:r>
            <a:r>
              <a:rPr lang="ru-RU" sz="1600" dirty="0">
                <a:solidFill>
                  <a:schemeClr val="tx1"/>
                </a:solidFill>
              </a:rPr>
              <a:t>], [ж]. Киров, 2016.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8. </a:t>
            </a:r>
            <a:r>
              <a:rPr lang="ru-RU" sz="1600" dirty="0" err="1">
                <a:solidFill>
                  <a:schemeClr val="tx1"/>
                </a:solidFill>
              </a:rPr>
              <a:t>Бурдина</a:t>
            </a:r>
            <a:r>
              <a:rPr lang="ru-RU" sz="1600" dirty="0">
                <a:solidFill>
                  <a:schemeClr val="tx1"/>
                </a:solidFill>
              </a:rPr>
              <a:t>  С.В. Логопедическая тетрадь на звуки [с], [</a:t>
            </a:r>
            <a:r>
              <a:rPr lang="ru-RU" sz="1600" dirty="0" err="1">
                <a:solidFill>
                  <a:schemeClr val="tx1"/>
                </a:solidFill>
              </a:rPr>
              <a:t>с</a:t>
            </a:r>
            <a:r>
              <a:rPr lang="en-US" sz="1600" dirty="0">
                <a:solidFill>
                  <a:schemeClr val="tx1"/>
                </a:solidFill>
              </a:rPr>
              <a:t>’</a:t>
            </a:r>
            <a:r>
              <a:rPr lang="ru-RU" sz="1600" dirty="0">
                <a:solidFill>
                  <a:schemeClr val="tx1"/>
                </a:solidFill>
              </a:rPr>
              <a:t>]. Киров., 2016.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9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 err="1">
                <a:solidFill>
                  <a:schemeClr val="tx1"/>
                </a:solidFill>
              </a:rPr>
              <a:t>Бурдина</a:t>
            </a:r>
            <a:r>
              <a:rPr lang="ru-RU" sz="1600" dirty="0">
                <a:solidFill>
                  <a:schemeClr val="tx1"/>
                </a:solidFill>
              </a:rPr>
              <a:t>  С.В. Логопедическая тетрадь на звуки [ч], [</a:t>
            </a:r>
            <a:r>
              <a:rPr lang="ru-RU" sz="1600" dirty="0" err="1">
                <a:solidFill>
                  <a:schemeClr val="tx1"/>
                </a:solidFill>
              </a:rPr>
              <a:t>щ</a:t>
            </a:r>
            <a:r>
              <a:rPr lang="ru-RU" sz="1600" dirty="0">
                <a:solidFill>
                  <a:schemeClr val="tx1"/>
                </a:solidFill>
              </a:rPr>
              <a:t>]. Киров., 2016.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10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 err="1">
                <a:solidFill>
                  <a:schemeClr val="tx1"/>
                </a:solidFill>
              </a:rPr>
              <a:t>Бурдина</a:t>
            </a:r>
            <a:r>
              <a:rPr lang="ru-RU" sz="1600" dirty="0">
                <a:solidFill>
                  <a:schemeClr val="tx1"/>
                </a:solidFill>
              </a:rPr>
              <a:t>  С.В. Логопедическая тетрадь на звуки [л], [</a:t>
            </a:r>
            <a:r>
              <a:rPr lang="ru-RU" sz="1600" dirty="0" err="1">
                <a:solidFill>
                  <a:schemeClr val="tx1"/>
                </a:solidFill>
              </a:rPr>
              <a:t>л</a:t>
            </a:r>
            <a:r>
              <a:rPr lang="en-US" sz="1600" dirty="0">
                <a:solidFill>
                  <a:schemeClr val="tx1"/>
                </a:solidFill>
              </a:rPr>
              <a:t>’</a:t>
            </a:r>
            <a:r>
              <a:rPr lang="ru-RU" sz="1600" dirty="0">
                <a:solidFill>
                  <a:schemeClr val="tx1"/>
                </a:solidFill>
              </a:rPr>
              <a:t>]. Киров., 2016.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11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 err="1">
                <a:solidFill>
                  <a:schemeClr val="tx1"/>
                </a:solidFill>
              </a:rPr>
              <a:t>Бурдина</a:t>
            </a:r>
            <a:r>
              <a:rPr lang="ru-RU" sz="1600" dirty="0">
                <a:solidFill>
                  <a:schemeClr val="tx1"/>
                </a:solidFill>
              </a:rPr>
              <a:t>  С.В. Логопедическая тетрадь на звуки [</a:t>
            </a:r>
            <a:r>
              <a:rPr lang="ru-RU" sz="1600" dirty="0" err="1">
                <a:solidFill>
                  <a:schemeClr val="tx1"/>
                </a:solidFill>
              </a:rPr>
              <a:t>з</a:t>
            </a:r>
            <a:r>
              <a:rPr lang="ru-RU" sz="1600" dirty="0">
                <a:solidFill>
                  <a:schemeClr val="tx1"/>
                </a:solidFill>
              </a:rPr>
              <a:t>], [</a:t>
            </a:r>
            <a:r>
              <a:rPr lang="ru-RU" sz="1600" dirty="0" err="1">
                <a:solidFill>
                  <a:schemeClr val="tx1"/>
                </a:solidFill>
              </a:rPr>
              <a:t>з</a:t>
            </a:r>
            <a:r>
              <a:rPr lang="en-US" sz="1600" dirty="0">
                <a:solidFill>
                  <a:schemeClr val="tx1"/>
                </a:solidFill>
              </a:rPr>
              <a:t>’</a:t>
            </a:r>
            <a:r>
              <a:rPr lang="ru-RU" sz="1600" dirty="0">
                <a:solidFill>
                  <a:schemeClr val="tx1"/>
                </a:solidFill>
              </a:rPr>
              <a:t>], [</a:t>
            </a:r>
            <a:r>
              <a:rPr lang="ru-RU" sz="1600" dirty="0" err="1">
                <a:solidFill>
                  <a:schemeClr val="tx1"/>
                </a:solidFill>
              </a:rPr>
              <a:t>ц</a:t>
            </a:r>
            <a:r>
              <a:rPr lang="ru-RU" sz="1600" dirty="0">
                <a:solidFill>
                  <a:schemeClr val="tx1"/>
                </a:solidFill>
              </a:rPr>
              <a:t>]. Киров., 2016.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rgbClr val="7030A0"/>
                </a:solidFill>
              </a:rPr>
              <a:t>Автоматизация звука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400436"/>
          </a:xfrm>
        </p:spPr>
        <p:txBody>
          <a:bodyPr/>
          <a:lstStyle/>
          <a:p>
            <a:pPr>
              <a:buNone/>
            </a:pPr>
            <a:r>
              <a:rPr lang="ru-RU" dirty="0"/>
              <a:t>-  этап при коррекции неправильного звукопроизношения, следующий после постановки нового звука; направлен на формирование правильного произношения звука в связной речи; заключается в постепенном, последовательном введении поставленного звука в слоги, слова, предложения и в самостоятельную речь.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8043890" cy="557216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/>
              <a:t>            </a:t>
            </a:r>
            <a:r>
              <a:rPr lang="ru-RU" sz="3100" dirty="0"/>
              <a:t>Для автоматизации звука используются приемы отраженного повторения и самостоятельного называния языковых единиц по картинкам, схемам, символам. </a:t>
            </a:r>
          </a:p>
          <a:p>
            <a:pPr algn="just">
              <a:buNone/>
            </a:pPr>
            <a:r>
              <a:rPr lang="ru-RU" sz="3100" dirty="0"/>
              <a:t>         Работа идет последовательно и постепенно, от простого к сложному.</a:t>
            </a:r>
          </a:p>
          <a:p>
            <a:pPr algn="just">
              <a:buNone/>
            </a:pPr>
            <a:r>
              <a:rPr lang="ru-RU" sz="3400" dirty="0"/>
              <a:t>         Многократное повторение речевого материала в период работы по автоматизации звуков не вызывает интерес и утомляет ребёнка. </a:t>
            </a:r>
          </a:p>
          <a:p>
            <a:pPr algn="just">
              <a:buNone/>
            </a:pPr>
            <a:r>
              <a:rPr lang="ru-RU" sz="3400" dirty="0"/>
              <a:t> </a:t>
            </a:r>
          </a:p>
          <a:p>
            <a:pPr>
              <a:buNone/>
            </a:pPr>
            <a:r>
              <a:rPr lang="ru-RU" sz="3400" dirty="0"/>
              <a:t>  Причины:</a:t>
            </a:r>
          </a:p>
          <a:p>
            <a:pPr>
              <a:buNone/>
            </a:pPr>
            <a:endParaRPr lang="ru-RU" sz="1300" dirty="0"/>
          </a:p>
          <a:p>
            <a:pPr>
              <a:buNone/>
            </a:pPr>
            <a:r>
              <a:rPr lang="ru-RU" sz="3400" dirty="0"/>
              <a:t> - отсутствие мотивации;</a:t>
            </a:r>
          </a:p>
          <a:p>
            <a:pPr>
              <a:buNone/>
            </a:pPr>
            <a:endParaRPr lang="ru-RU" sz="1400" dirty="0"/>
          </a:p>
          <a:p>
            <a:pPr>
              <a:buNone/>
            </a:pPr>
            <a:r>
              <a:rPr lang="ru-RU" sz="3400" dirty="0"/>
              <a:t> - однообразие средств, предъявляемых ребёнку.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7467600" cy="3571900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alt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добиться правильного произношения поставленного звука во всех формах речи с помощью наглядно – игровых приёмов. </a:t>
            </a:r>
            <a:br>
              <a:rPr lang="ru-RU" sz="3200" dirty="0"/>
            </a:br>
            <a:br>
              <a:rPr lang="ru-RU" sz="3200" dirty="0"/>
            </a:br>
            <a:br>
              <a:rPr lang="ru-RU" sz="3200" b="1" dirty="0"/>
            </a:br>
            <a:r>
              <a:rPr lang="de-DE" sz="3200" b="1" dirty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57150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Задачи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467600" cy="5786478"/>
          </a:xfrm>
        </p:spPr>
        <p:txBody>
          <a:bodyPr>
            <a:normAutofit fontScale="25000" lnSpcReduction="20000"/>
          </a:bodyPr>
          <a:lstStyle/>
          <a:p>
            <a:pPr marL="0" indent="0">
              <a:buFontTx/>
              <a:buNone/>
              <a:defRPr/>
            </a:pPr>
            <a:r>
              <a:rPr lang="de-DE" sz="7200" i="1" u="sng" dirty="0" err="1"/>
              <a:t>Коррекционно</a:t>
            </a:r>
            <a:r>
              <a:rPr lang="de-DE" sz="7200" i="1" u="sng" dirty="0"/>
              <a:t>- </a:t>
            </a:r>
            <a:r>
              <a:rPr lang="de-DE" sz="7200" i="1" u="sng" dirty="0" err="1"/>
              <a:t>образовательные</a:t>
            </a:r>
            <a:r>
              <a:rPr lang="de-DE" sz="7200" i="1" u="sng" dirty="0"/>
              <a:t>:</a:t>
            </a:r>
            <a:endParaRPr lang="ru-RU" sz="7200" u="sng" dirty="0"/>
          </a:p>
          <a:p>
            <a:pPr algn="just"/>
            <a:r>
              <a:rPr lang="ru-RU" sz="7200" dirty="0"/>
              <a:t>Введение </a:t>
            </a:r>
            <a:r>
              <a:rPr lang="ru-RU" sz="7200" b="1" dirty="0"/>
              <a:t>звука в слоги</a:t>
            </a:r>
            <a:r>
              <a:rPr lang="ru-RU" sz="7200" dirty="0"/>
              <a:t>, </a:t>
            </a:r>
            <a:r>
              <a:rPr lang="ru-RU" sz="7200" b="1" dirty="0"/>
              <a:t>с помощью наглядно-игровых приёмов.</a:t>
            </a:r>
            <a:endParaRPr lang="ru-RU" sz="7200" dirty="0"/>
          </a:p>
          <a:p>
            <a:r>
              <a:rPr lang="ru-RU" sz="7200" dirty="0"/>
              <a:t>Введение </a:t>
            </a:r>
            <a:r>
              <a:rPr lang="ru-RU" sz="7200" b="1" dirty="0"/>
              <a:t>звука в слова и фразы с помощью наглядно-игровых приёмов.</a:t>
            </a:r>
            <a:endParaRPr lang="ru-RU" sz="7200" dirty="0"/>
          </a:p>
          <a:p>
            <a:r>
              <a:rPr lang="ru-RU" sz="7200" dirty="0"/>
              <a:t>Введение </a:t>
            </a:r>
            <a:r>
              <a:rPr lang="ru-RU" sz="7200" b="1" dirty="0"/>
              <a:t>звука в связную речь с помощью наглядно-игровых приёмов</a:t>
            </a:r>
            <a:r>
              <a:rPr lang="ru-RU" sz="7200" dirty="0"/>
              <a:t>.</a:t>
            </a:r>
          </a:p>
          <a:p>
            <a:pPr marL="0" indent="0">
              <a:buFontTx/>
              <a:buNone/>
              <a:defRPr/>
            </a:pPr>
            <a:endParaRPr lang="ru-RU" sz="4000" i="1" u="sng" dirty="0"/>
          </a:p>
          <a:p>
            <a:pPr marL="0" indent="0">
              <a:buFontTx/>
              <a:buNone/>
              <a:defRPr/>
            </a:pPr>
            <a:r>
              <a:rPr lang="de-DE" sz="7200" i="1" u="sng" dirty="0" err="1"/>
              <a:t>Коррекционно</a:t>
            </a:r>
            <a:r>
              <a:rPr lang="de-DE" sz="7200" i="1" u="sng" dirty="0"/>
              <a:t>- </a:t>
            </a:r>
            <a:r>
              <a:rPr lang="de-DE" sz="7200" i="1" u="sng" dirty="0" err="1"/>
              <a:t>развивающие</a:t>
            </a:r>
            <a:r>
              <a:rPr lang="de-DE" sz="7200" i="1" dirty="0"/>
              <a:t>:</a:t>
            </a:r>
            <a:endParaRPr lang="ru-RU" sz="7200" dirty="0"/>
          </a:p>
          <a:p>
            <a:r>
              <a:rPr lang="ru-RU" sz="7200" dirty="0"/>
              <a:t>Пробудить в ребенке желание самому активно участвовать в процессе исправления звукопроизношения;</a:t>
            </a:r>
          </a:p>
          <a:p>
            <a:r>
              <a:rPr lang="ru-RU" sz="7200" dirty="0"/>
              <a:t>Расширить и обогатить диапазон наглядно-игровых умений и навыков;</a:t>
            </a:r>
          </a:p>
          <a:p>
            <a:r>
              <a:rPr lang="ru-RU" sz="7200" dirty="0"/>
              <a:t>Повысить познавательную активность и работоспособность детей;</a:t>
            </a:r>
          </a:p>
          <a:p>
            <a:r>
              <a:rPr lang="ru-RU" sz="7200" dirty="0"/>
              <a:t>Активизировать процессы восприятия, внимания, памяти;</a:t>
            </a:r>
          </a:p>
          <a:p>
            <a:pPr marL="0" indent="0">
              <a:buFontTx/>
              <a:buNone/>
              <a:defRPr/>
            </a:pPr>
            <a:endParaRPr lang="ru-RU" sz="4000" i="1" u="sng" dirty="0"/>
          </a:p>
          <a:p>
            <a:pPr marL="0" indent="0">
              <a:buFontTx/>
              <a:buNone/>
              <a:defRPr/>
            </a:pPr>
            <a:r>
              <a:rPr lang="de-DE" sz="7200" i="1" u="sng" dirty="0" err="1"/>
              <a:t>Коррекционно-воспитательные</a:t>
            </a:r>
            <a:r>
              <a:rPr lang="de-DE" sz="7200" i="1" u="sng" dirty="0"/>
              <a:t>:</a:t>
            </a:r>
            <a:endParaRPr lang="ru-RU" sz="7200" u="sng" dirty="0"/>
          </a:p>
          <a:p>
            <a:r>
              <a:rPr lang="ru-RU" sz="7200" dirty="0"/>
              <a:t>Плавно регулировать поведенческие трудности детей, постепенно приучая их подчиняться правилам игры;</a:t>
            </a:r>
          </a:p>
          <a:p>
            <a:r>
              <a:rPr lang="ru-RU" sz="7200" dirty="0"/>
              <a:t>Увеличить объем коррекционного воздействия, включив игровые упражнения в различные режимные моменты.</a:t>
            </a:r>
          </a:p>
          <a:p>
            <a:pPr marL="0" indent="0">
              <a:buFontTx/>
              <a:buNone/>
              <a:defRPr/>
            </a:pPr>
            <a:r>
              <a:rPr lang="ru-RU" sz="6400" b="1" dirty="0"/>
              <a:t> </a:t>
            </a:r>
            <a:r>
              <a:rPr lang="de-DE" sz="6400" b="1" dirty="0"/>
              <a:t> </a:t>
            </a:r>
            <a:endParaRPr lang="ru-RU" sz="6400" dirty="0"/>
          </a:p>
          <a:p>
            <a:pPr>
              <a:defRPr/>
            </a:pPr>
            <a:endParaRPr lang="ru-RU" sz="36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ru-RU" sz="3200" b="1" i="1" dirty="0" err="1">
                <a:solidFill>
                  <a:srgbClr val="7030A0"/>
                </a:solidFill>
              </a:rPr>
              <a:t>Ожидаемый</a:t>
            </a:r>
            <a:r>
              <a:rPr lang="de-DE" altLang="ru-RU" sz="3200" b="1" i="1" dirty="0">
                <a:solidFill>
                  <a:srgbClr val="7030A0"/>
                </a:solidFill>
              </a:rPr>
              <a:t> </a:t>
            </a:r>
            <a:r>
              <a:rPr lang="de-DE" altLang="ru-RU" sz="3200" b="1" i="1" dirty="0" err="1">
                <a:solidFill>
                  <a:srgbClr val="7030A0"/>
                </a:solidFill>
              </a:rPr>
              <a:t>результат</a:t>
            </a:r>
            <a:r>
              <a:rPr lang="de-DE" altLang="ru-RU" sz="3200" b="1" i="1" dirty="0">
                <a:solidFill>
                  <a:srgbClr val="7030A0"/>
                </a:solidFill>
              </a:rPr>
              <a:t>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1. Создание полноценного дидактического обеспечения в процессе коррекции звукопроизношения в кабинете учителя-логопеда.</a:t>
            </a:r>
          </a:p>
          <a:p>
            <a:pPr marL="0" indent="0">
              <a:buNone/>
            </a:pPr>
            <a:r>
              <a:rPr lang="ru-RU" dirty="0"/>
              <a:t>2. Для ребенка:</a:t>
            </a:r>
          </a:p>
          <a:p>
            <a:pPr marL="0" indent="0"/>
            <a:r>
              <a:rPr lang="ru-RU" dirty="0"/>
              <a:t> Умение правильно произносить звуки.</a:t>
            </a:r>
          </a:p>
          <a:p>
            <a:pPr marL="0" indent="0"/>
            <a:r>
              <a:rPr lang="ru-RU" dirty="0"/>
              <a:t> Умение выделять звуки в слове.</a:t>
            </a:r>
          </a:p>
          <a:p>
            <a:pPr marL="0" indent="0"/>
            <a:r>
              <a:rPr lang="ru-RU" dirty="0"/>
              <a:t> Проявление речевой активности, самостоятельности, инициативы.</a:t>
            </a:r>
          </a:p>
          <a:p>
            <a:r>
              <a:rPr lang="ru-RU" dirty="0"/>
              <a:t>Совершенствование фонематических процессов, мелкой моторики, познавательной сферы.</a:t>
            </a:r>
            <a:r>
              <a:rPr lang="de-DE" dirty="0"/>
              <a:t> 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Этапы автоматизации: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Закрепление звука изолированно</a:t>
            </a:r>
          </a:p>
        </p:txBody>
      </p:sp>
      <p:pic>
        <p:nvPicPr>
          <p:cNvPr id="8" name="Содержимое 7" descr="S500777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2857496"/>
            <a:ext cx="3014658" cy="2260994"/>
          </a:xfrm>
        </p:spPr>
      </p:pic>
      <p:pic>
        <p:nvPicPr>
          <p:cNvPr id="7" name="Содержимое 6" descr="звук. дорожка ш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00562" y="2643182"/>
            <a:ext cx="1500197" cy="168657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1073462"/>
          </a:xfrm>
        </p:spPr>
        <p:txBody>
          <a:bodyPr/>
          <a:lstStyle/>
          <a:p>
            <a:r>
              <a:rPr lang="ru-RU" dirty="0"/>
              <a:t>Игра «Лесенка»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729062" cy="1073462"/>
          </a:xfrm>
        </p:spPr>
        <p:txBody>
          <a:bodyPr/>
          <a:lstStyle/>
          <a:p>
            <a:r>
              <a:rPr lang="ru-RU" dirty="0"/>
              <a:t>«Звуковая дорожка»</a:t>
            </a:r>
          </a:p>
        </p:txBody>
      </p:sp>
      <p:pic>
        <p:nvPicPr>
          <p:cNvPr id="9" name="Содержимое 6" descr="звук. дорожка ш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4429132"/>
            <a:ext cx="2071702" cy="1450191"/>
          </a:xfrm>
          <a:prstGeom prst="rect">
            <a:avLst/>
          </a:prstGeom>
        </p:spPr>
      </p:pic>
      <p:pic>
        <p:nvPicPr>
          <p:cNvPr id="11" name="Содержимое 6" descr="звук. дорожка ш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4396207"/>
            <a:ext cx="2071702" cy="1476751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2714620"/>
            <a:ext cx="3081334" cy="128588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endParaRPr lang="ru-RU" sz="3200" dirty="0"/>
          </a:p>
        </p:txBody>
      </p:sp>
      <p:pic>
        <p:nvPicPr>
          <p:cNvPr id="14" name="Содержимое 6" descr="звук. дорожка ш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2" y="2643182"/>
            <a:ext cx="1381962" cy="15716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357158" y="1428736"/>
            <a:ext cx="2928958" cy="3886200"/>
          </a:xfrm>
        </p:spPr>
        <p:txBody>
          <a:bodyPr>
            <a:normAutofit/>
          </a:bodyPr>
          <a:lstStyle/>
          <a:p>
            <a:r>
              <a:rPr lang="ru-RU" dirty="0"/>
              <a:t>«</a:t>
            </a:r>
            <a:r>
              <a:rPr lang="ru-RU" dirty="0" err="1"/>
              <a:t>Шумелочки</a:t>
            </a:r>
            <a:r>
              <a:rPr lang="ru-RU" dirty="0"/>
              <a:t>»,</a:t>
            </a:r>
          </a:p>
          <a:p>
            <a:r>
              <a:rPr lang="ru-RU" dirty="0"/>
              <a:t>«</a:t>
            </a:r>
            <a:r>
              <a:rPr lang="ru-RU" dirty="0" err="1"/>
              <a:t>Свистелочки</a:t>
            </a:r>
            <a:r>
              <a:rPr lang="ru-RU" dirty="0"/>
              <a:t>»,</a:t>
            </a:r>
          </a:p>
          <a:p>
            <a:r>
              <a:rPr lang="ru-RU" dirty="0"/>
              <a:t>«</a:t>
            </a:r>
            <a:r>
              <a:rPr lang="ru-RU" dirty="0" err="1"/>
              <a:t>Звенелочки</a:t>
            </a:r>
            <a:r>
              <a:rPr lang="ru-RU" dirty="0"/>
              <a:t>»,</a:t>
            </a:r>
          </a:p>
          <a:p>
            <a:r>
              <a:rPr lang="ru-RU" dirty="0"/>
              <a:t>«</a:t>
            </a:r>
            <a:r>
              <a:rPr lang="ru-RU" dirty="0" err="1"/>
              <a:t>Гуделочки</a:t>
            </a:r>
            <a:r>
              <a:rPr lang="ru-RU" dirty="0"/>
              <a:t>»,</a:t>
            </a:r>
          </a:p>
          <a:p>
            <a:r>
              <a:rPr lang="ru-RU" dirty="0"/>
              <a:t>«</a:t>
            </a:r>
            <a:r>
              <a:rPr lang="ru-RU" dirty="0" err="1"/>
              <a:t>Рычалочки</a:t>
            </a:r>
            <a:r>
              <a:rPr lang="ru-RU" dirty="0"/>
              <a:t>»,</a:t>
            </a:r>
          </a:p>
          <a:p>
            <a:r>
              <a:rPr lang="ru-RU" dirty="0"/>
              <a:t>«</a:t>
            </a:r>
            <a:r>
              <a:rPr lang="ru-RU" dirty="0" err="1"/>
              <a:t>Жужжалочки</a:t>
            </a:r>
            <a:r>
              <a:rPr lang="ru-RU" dirty="0"/>
              <a:t>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28596" y="428604"/>
            <a:ext cx="8001056" cy="658368"/>
          </a:xfrm>
        </p:spPr>
        <p:txBody>
          <a:bodyPr/>
          <a:lstStyle/>
          <a:p>
            <a:r>
              <a:rPr lang="ru-RU" dirty="0"/>
              <a:t>Игровые задания в виде звукоподражаний</a:t>
            </a:r>
          </a:p>
        </p:txBody>
      </p:sp>
      <p:pic>
        <p:nvPicPr>
          <p:cNvPr id="7" name="Содержимое 6" descr="звук. дорожка ш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500430" y="1214422"/>
            <a:ext cx="2286016" cy="1714512"/>
          </a:xfrm>
          <a:prstGeom prst="rect">
            <a:avLst/>
          </a:prstGeom>
        </p:spPr>
      </p:pic>
      <p:pic>
        <p:nvPicPr>
          <p:cNvPr id="8" name="Содержимое 6" descr="звук. дорожка ш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1214422"/>
            <a:ext cx="2264085" cy="1698063"/>
          </a:xfrm>
          <a:prstGeom prst="rect">
            <a:avLst/>
          </a:prstGeom>
        </p:spPr>
      </p:pic>
      <p:pic>
        <p:nvPicPr>
          <p:cNvPr id="9" name="Содержимое 6" descr="звук. дорожка ш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3071810"/>
            <a:ext cx="2286016" cy="1714512"/>
          </a:xfrm>
          <a:prstGeom prst="rect">
            <a:avLst/>
          </a:prstGeom>
        </p:spPr>
      </p:pic>
      <p:pic>
        <p:nvPicPr>
          <p:cNvPr id="10" name="Содержимое 6" descr="звук. дорожка ш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3071810"/>
            <a:ext cx="2264085" cy="1571636"/>
          </a:xfrm>
          <a:prstGeom prst="rect">
            <a:avLst/>
          </a:prstGeom>
        </p:spPr>
      </p:pic>
      <p:pic>
        <p:nvPicPr>
          <p:cNvPr id="11" name="Содержимое 6" descr="звук. дорожка ш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4929198"/>
            <a:ext cx="2286016" cy="1607355"/>
          </a:xfrm>
          <a:prstGeom prst="rect">
            <a:avLst/>
          </a:prstGeom>
        </p:spPr>
      </p:pic>
      <p:pic>
        <p:nvPicPr>
          <p:cNvPr id="12" name="Содержимое 6" descr="звук. дорожка ш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4857760"/>
            <a:ext cx="2285984" cy="164307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4930</TotalTime>
  <Words>938</Words>
  <Application>Microsoft Office PowerPoint</Application>
  <PresentationFormat>Экран (4:3)</PresentationFormat>
  <Paragraphs>84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Century Schoolbook</vt:lpstr>
      <vt:lpstr>Times New Roman</vt:lpstr>
      <vt:lpstr>Wingdings</vt:lpstr>
      <vt:lpstr>Wingdings 2</vt:lpstr>
      <vt:lpstr>Эркер</vt:lpstr>
      <vt:lpstr>МИНИСТЕРСТВО ОБРАЗОВАНИЯ И МОЛОДЕЖНОЙ ПОЛИТИКИ СВЕРДЛОВСКОЙ ОБЛАСТИ ГОСУДАРСТВЕННОЕ БЮДЖЕТНОЕ ОБЩЕОБРАЗОВАТЕЛЬНОЕ УЧРЕЖДЕНИЕ СВЕРДЛОВСКОЙ ОБЛАСТИ «Новоуральская школа №1, реализующая адаптированные основные общеобразовательные программы» (ГБОУ СО «Новоуральская школа №1»)</vt:lpstr>
      <vt:lpstr>Звуки – основной строительный материал человеческой речи, и только при их чёткой, точной передаче речь может быть понятна правильно, а значит – служить средством общения.                                           Т.А. Ткаченко</vt:lpstr>
      <vt:lpstr>Автоматизация звука</vt:lpstr>
      <vt:lpstr>Презентация PowerPoint</vt:lpstr>
      <vt:lpstr>Цель: добиться правильного произношения поставленного звука во всех формах речи с помощью наглядно – игровых приёмов.     </vt:lpstr>
      <vt:lpstr>Задачи</vt:lpstr>
      <vt:lpstr>Ожидаемый результат:</vt:lpstr>
      <vt:lpstr>Этапы автоматизации: Закрепление звука изолированно</vt:lpstr>
      <vt:lpstr>Презентация PowerPoint</vt:lpstr>
      <vt:lpstr>Закрепление звука в слогах</vt:lpstr>
      <vt:lpstr>Презентация PowerPoint</vt:lpstr>
      <vt:lpstr>Презентация PowerPoint</vt:lpstr>
      <vt:lpstr>Закрепление звука в словах</vt:lpstr>
      <vt:lpstr>Презентация PowerPoint</vt:lpstr>
      <vt:lpstr>Презентация PowerPoint</vt:lpstr>
      <vt:lpstr>Автоматизация звука в связной речи</vt:lpstr>
      <vt:lpstr>Презентация PowerPoint</vt:lpstr>
      <vt:lpstr>Домашние задания на автоматизацию звуков:</vt:lpstr>
      <vt:lpstr>Презентация PowerPoint</vt:lpstr>
      <vt:lpstr>Презентация PowerPoint</vt:lpstr>
      <vt:lpstr>Презентация PowerPoint</vt:lpstr>
      <vt:lpstr>Презентация PowerPoint</vt:lpstr>
      <vt:lpstr>углубленная работа по автоматизации звуков с использованием наглядно-игровых приемов вызывает интерес детей к логопедическим занятиям, тем самым позволяя ускорить процесс автоматизации звуков, а также в целом повышает уровень речевого развития дошкольников. Индивидуальный уровень достижений отчетливо показывает положительную динамику. </vt:lpstr>
      <vt:lpstr>Используемая литература: 1. Азова Е.А., Чернова Чернова О.О. Учим звуки [с], [с’]. Домашняя логопедическая тетрадь для детей 5-7 лет. ТЦ Сфера, М, 2014 2. Азова Е.А., Чернова Чернова О.О. Учим звуки [ш], [ж]. Домашняя логопедическая тетрадь для детей 5-7 лет. ТЦ Сфера, М, 2014  3 . Азова Е.А., Чернова Чернова О.О. Учим звуки [л], [л’]. Домашняя логопедическая тетрадь для детей 5-7 лет. ТЦ Сфера, М, 2014  4.  Азова Е.А., Чернова Чернова О.О. Учим звуки [р], [р’]. Домашняя логопедическая тетрадь для детей 5-7 лет. ТЦ Сфера, М, 2014  5 . Азова Е.А., Чернова Чернова О.О. Учим звуки [ч], [щ]. Домашняя логопедическая тетрадь для детей 5-7 лет. ТЦ Сфера, М, 2014  6. Азова Е.А., Чернова Чернова О.О. Учим звуки [з], [з’], [ц]. Домашняя логопедическая тетрадь для детей 5-7 лет. ТЦ Сфера, М, 2014 7. Бурдина  С.В. Логопедическая тетрадь на звуки [ш], [ж]. Киров, 2016. 8. Бурдина  С.В. Логопедическая тетрадь на звуки [с], [с’]. Киров., 2016.  9. Бурдина  С.В. Логопедическая тетрадь на звуки [ч], [щ]. Киров., 2016. 10. Бурдина  С.В. Логопедическая тетрадь на звуки [л], [л’]. Киров., 2016.  11. Бурдина  С.В. Логопедическая тетрадь на звуки [з], [з’], [ц]. Киров., 2016.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GlavBuh</dc:creator>
  <cp:lastModifiedBy>Галина</cp:lastModifiedBy>
  <cp:revision>251</cp:revision>
  <dcterms:created xsi:type="dcterms:W3CDTF">2020-11-20T11:35:00Z</dcterms:created>
  <dcterms:modified xsi:type="dcterms:W3CDTF">2024-01-31T08:56:31Z</dcterms:modified>
</cp:coreProperties>
</file>