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7" r:id="rId2"/>
    <p:sldId id="284" r:id="rId3"/>
    <p:sldId id="259" r:id="rId4"/>
    <p:sldId id="285" r:id="rId5"/>
    <p:sldId id="286" r:id="rId6"/>
    <p:sldId id="262" r:id="rId7"/>
    <p:sldId id="264" r:id="rId8"/>
    <p:sldId id="266" r:id="rId9"/>
    <p:sldId id="265" r:id="rId10"/>
    <p:sldId id="268" r:id="rId11"/>
    <p:sldId id="270" r:id="rId12"/>
    <p:sldId id="272" r:id="rId13"/>
    <p:sldId id="273" r:id="rId14"/>
    <p:sldId id="274" r:id="rId15"/>
    <p:sldId id="275" r:id="rId16"/>
    <p:sldId id="276" r:id="rId17"/>
    <p:sldId id="278" r:id="rId18"/>
    <p:sldId id="279" r:id="rId19"/>
    <p:sldId id="280" r:id="rId20"/>
    <p:sldId id="282" r:id="rId21"/>
    <p:sldId id="283" r:id="rId22"/>
    <p:sldId id="306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0016" autoAdjust="0"/>
    <p:restoredTop sz="94660"/>
  </p:normalViewPr>
  <p:slideViewPr>
    <p:cSldViewPr snapToGrid="0">
      <p:cViewPr>
        <p:scale>
          <a:sx n="86" d="100"/>
          <a:sy n="86" d="100"/>
        </p:scale>
        <p:origin x="102" y="2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D42F7-718C-4B98-AAEC-167E6DDD60A7}" type="datetimeFigureOut">
              <a:rPr lang="en-US" smtClean="0"/>
              <a:pPr/>
              <a:t>2/10/2024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2AA4F-B828-4D7C-AFD3-893933DAFCB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FF7B0-FE36-49F8-A529-A3F7BA7E35F7}" type="datetimeFigureOut">
              <a:rPr lang="ru-RU" smtClean="0"/>
              <a:pPr/>
              <a:t>10.02.2024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EF51B-2B88-4152-8A52-D85A41EEAA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FF7B0-FE36-49F8-A529-A3F7BA7E35F7}" type="datetimeFigureOut">
              <a:rPr lang="ru-RU" smtClean="0"/>
              <a:pPr/>
              <a:t>10.02.2024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EF51B-2B88-4152-8A52-D85A41EEAA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FF7B0-FE36-49F8-A529-A3F7BA7E35F7}" type="datetimeFigureOut">
              <a:rPr lang="ru-RU" smtClean="0"/>
              <a:pPr/>
              <a:t>10.02.2024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EF51B-2B88-4152-8A52-D85A41EEAA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FF7B0-FE36-49F8-A529-A3F7BA7E35F7}" type="datetimeFigureOut">
              <a:rPr lang="ru-RU" smtClean="0"/>
              <a:pPr/>
              <a:t>10.02.2024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EF51B-2B88-4152-8A52-D85A41EEAA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FF7B0-FE36-49F8-A529-A3F7BA7E35F7}" type="datetimeFigureOut">
              <a:rPr lang="ru-RU" smtClean="0"/>
              <a:pPr/>
              <a:t>10.02.2024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EF51B-2B88-4152-8A52-D85A41EEAA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FF7B0-FE36-49F8-A529-A3F7BA7E35F7}" type="datetimeFigureOut">
              <a:rPr lang="ru-RU" smtClean="0"/>
              <a:pPr/>
              <a:t>10.02.2024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EF51B-2B88-4152-8A52-D85A41EEAA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FF7B0-FE36-49F8-A529-A3F7BA7E35F7}" type="datetimeFigureOut">
              <a:rPr lang="ru-RU" smtClean="0"/>
              <a:pPr/>
              <a:t>10.02.2024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EF51B-2B88-4152-8A52-D85A41EEAA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FF7B0-FE36-49F8-A529-A3F7BA7E35F7}" type="datetimeFigureOut">
              <a:rPr lang="ru-RU" smtClean="0"/>
              <a:pPr/>
              <a:t>10.02.2024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EF51B-2B88-4152-8A52-D85A41EEAA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FF7B0-FE36-49F8-A529-A3F7BA7E35F7}" type="datetimeFigureOut">
              <a:rPr lang="ru-RU" smtClean="0"/>
              <a:pPr/>
              <a:t>10.02.2024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EF51B-2B88-4152-8A52-D85A41EEAA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FF7B0-FE36-49F8-A529-A3F7BA7E35F7}" type="datetimeFigureOut">
              <a:rPr lang="ru-RU" smtClean="0"/>
              <a:pPr/>
              <a:t>10.02.2024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EF51B-2B88-4152-8A52-D85A41EEAA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FF7B0-FE36-49F8-A529-A3F7BA7E35F7}" type="datetimeFigureOut">
              <a:rPr lang="ru-RU" smtClean="0"/>
              <a:pPr/>
              <a:t>10.02.2024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EF51B-2B88-4152-8A52-D85A41EEAA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4FF7B0-FE36-49F8-A529-A3F7BA7E35F7}" type="datetimeFigureOut">
              <a:rPr lang="ru-RU" smtClean="0"/>
              <a:pPr/>
              <a:t>10.02.2024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7EF51B-2B88-4152-8A52-D85A41EEAA0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9580" y="476885"/>
            <a:ext cx="10937240" cy="1440180"/>
          </a:xfrm>
        </p:spPr>
        <p:txBody>
          <a:bodyPr>
            <a:normAutofit fontScale="90000"/>
          </a:bodyPr>
          <a:lstStyle/>
          <a:p>
            <a:pPr algn="ctr">
              <a:lnSpc>
                <a:spcPct val="107000"/>
              </a:lnSpc>
              <a:spcAft>
                <a:spcPts val="1425"/>
              </a:spcAft>
            </a:pP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sz="2000" b="1" dirty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/>
            </a:r>
            <a:br>
              <a:rPr lang="ru-RU" sz="2000" b="1" dirty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</a:br>
            <a:r>
              <a:rPr lang="ru-RU" sz="2000" dirty="0">
                <a:ea typeface="Calibri" panose="020F0502020204030204"/>
                <a:cs typeface="Times New Roman" panose="02020603050405020304"/>
              </a:rPr>
              <a:t/>
            </a:r>
            <a:br>
              <a:rPr lang="ru-RU" sz="2000" dirty="0">
                <a:ea typeface="Calibri" panose="020F0502020204030204"/>
                <a:cs typeface="Times New Roman" panose="02020603050405020304"/>
              </a:rPr>
            </a:br>
            <a:r>
              <a:rPr lang="ru-RU" sz="4000" b="1" dirty="0" smtClean="0">
                <a:latin typeface="Times New Roman" pitchFamily="18" charset="0"/>
                <a:ea typeface="Calibri" panose="020F0502020204030204"/>
                <a:cs typeface="Times New Roman" pitchFamily="18" charset="0"/>
              </a:rPr>
              <a:t>10  ФЕВРАЛЯ -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en-US" alt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ЕНЬ ПАМЯТИ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А.С. П</a:t>
            </a:r>
            <a:r>
              <a:rPr lang="en-US" alt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УШКИНА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63552" y="1988840"/>
            <a:ext cx="8280920" cy="2880320"/>
          </a:xfrm>
        </p:spPr>
        <p:txBody>
          <a:bodyPr>
            <a:normAutofit fontScale="25000" lnSpcReduction="20000"/>
          </a:bodyPr>
          <a:lstStyle/>
          <a:p>
            <a:pPr algn="just"/>
            <a:r>
              <a:rPr lang="ru-RU" b="1" dirty="0">
                <a:solidFill>
                  <a:srgbClr val="000000"/>
                </a:solidFill>
                <a:latin typeface="Roboto-Light"/>
              </a:rPr>
              <a:t> </a:t>
            </a:r>
            <a:r>
              <a:rPr lang="ru-RU" dirty="0">
                <a:solidFill>
                  <a:srgbClr val="000000"/>
                </a:solidFill>
                <a:latin typeface="Titilliumweb"/>
              </a:rPr>
              <a:t> </a:t>
            </a:r>
            <a:endParaRPr lang="ru-RU" dirty="0">
              <a:solidFill>
                <a:srgbClr val="000000"/>
              </a:solidFill>
              <a:latin typeface="Roboto-Light"/>
            </a:endParaRPr>
          </a:p>
          <a:p>
            <a:pPr algn="r"/>
            <a:endParaRPr lang="ru-RU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en-US" sz="8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7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en-US" sz="7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dirty="0">
                <a:solidFill>
                  <a:srgbClr val="000000"/>
                </a:solidFill>
                <a:latin typeface="Times New Roman" panose="02020603050405020304"/>
              </a:rPr>
              <a:t/>
            </a:r>
            <a:br>
              <a:rPr lang="ru-RU" dirty="0">
                <a:solidFill>
                  <a:srgbClr val="000000"/>
                </a:solidFill>
                <a:latin typeface="Times New Roman" panose="02020603050405020304"/>
              </a:rPr>
            </a:br>
            <a:endParaRPr lang="ru-RU" sz="5600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13085" y="1508868"/>
            <a:ext cx="4321205" cy="4942456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cap="all" dirty="0">
                <a:solidFill>
                  <a:srgbClr val="000000"/>
                </a:solidFill>
                <a:latin typeface="Roboto-Medium"/>
              </a:rPr>
              <a:t>      </a:t>
            </a:r>
            <a:r>
              <a:rPr lang="ru-RU" sz="3600" cap="all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ДУЭЛЬ НА ЧЕРНОЙ РЕЧКЕ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81200" y="1600201"/>
            <a:ext cx="8229600" cy="25488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29138" y="2249375"/>
            <a:ext cx="4644008" cy="3520224"/>
          </a:xfrm>
          <a:prstGeom prst="rect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68008" y="1556792"/>
            <a:ext cx="4384154" cy="4945360"/>
          </a:xfrm>
          <a:prstGeom prst="rect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СОЛНЦЕ РУССКОЙ ЛИТЕРА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РЫ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23670" y="1026160"/>
            <a:ext cx="9537065" cy="55962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 </a:t>
            </a: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95600" y="1844824"/>
            <a:ext cx="6912768" cy="4032448"/>
          </a:xfrm>
          <a:prstGeom prst="rect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10997" y="2784231"/>
            <a:ext cx="5739788" cy="3660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2"/>
          <p:cNvSpPr txBox="1"/>
          <p:nvPr/>
        </p:nvSpPr>
        <p:spPr>
          <a:xfrm>
            <a:off x="421005" y="490855"/>
            <a:ext cx="11234420" cy="7162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А.С. ПУШКИН ЗНАЛ </a:t>
            </a:r>
            <a:r>
              <a:rPr lang="en-US" altLang="en-US" sz="20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ФРАНЦУЗСКИЙ, СТАРОФРАНЦУЗСКИЙ, ИТАЛЬЯНСКИЙ, ИСПАНСКИЙ, АНГЛИЙСКИЙ, НЕМЕЦКИЙ, ДРЕВНЕГРЕЧЕСКИЙ, ЛАТИНСКИЙ, ДРЕВНЕРУССКИЙ, ЦЕРКОВНОСЛАВЯНСКИЙ, СЕРБСКИЙ, ПОЛЬСКИЙ, УКРАИНСКИЙ,ДРЕВНЕЕВРЕЙСКИЙ, АРАБСКИЙ, ТУРЕЦКИЙ 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-- ШЕСТНАДЦАТЬ ЯЗЫКОВ.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76400" y="788894"/>
            <a:ext cx="8758518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ФРАНЦУЗСКИЙ </a:t>
            </a:r>
            <a:r>
              <a:rPr kumimoji="0" lang="en-US" altLang="en-US" sz="360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ЯЗЫК</a:t>
            </a:r>
            <a:endParaRPr kumimoji="0" lang="ru-RU" altLang="en-US" sz="360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/>
            <a:endParaRPr kumimoji="0" lang="en-US" altLang="en-US" sz="360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/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Граф Алексей Сен-При:</a:t>
            </a:r>
            <a:b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</a:b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«Слог французских писем Пушкина сделал бы честь любому французскому писателю»</a:t>
            </a:r>
            <a:endParaRPr lang="en-US" sz="28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2245" y="3393194"/>
            <a:ext cx="3058550" cy="3464806"/>
          </a:xfrm>
          <a:prstGeom prst="rect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84580" y="219075"/>
            <a:ext cx="9583420" cy="1393825"/>
          </a:xfrm>
        </p:spPr>
        <p:txBody>
          <a:bodyPr>
            <a:normAutofit fontScale="90000"/>
          </a:bodyPr>
          <a:lstStyle/>
          <a:p>
            <a:r>
              <a:rPr lang="en-US" alt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ИТАЛЬЯНСКИЙ И ИСПАНСКИЙ</a:t>
            </a:r>
            <a:r>
              <a:rPr lang="en-US" alt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11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Новелла </a:t>
            </a:r>
            <a:r>
              <a:rPr lang="en-US" sz="311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М.Сервантеса</a:t>
            </a:r>
            <a:r>
              <a:rPr lang="en-US" sz="311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«Цыганочка»</a:t>
            </a: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03046" y="2021271"/>
            <a:ext cx="3570288" cy="4359425"/>
          </a:xfrm>
          <a:prstGeom prst="rect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55933" y="2021159"/>
            <a:ext cx="3959225" cy="4346590"/>
          </a:xfrm>
          <a:prstGeom prst="rect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Box 3"/>
          <p:cNvSpPr txBox="1"/>
          <p:nvPr/>
        </p:nvSpPr>
        <p:spPr>
          <a:xfrm>
            <a:off x="2823210" y="54737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32655" y="1220470"/>
            <a:ext cx="6621145" cy="711200"/>
          </a:xfrm>
        </p:spPr>
        <p:txBody>
          <a:bodyPr>
            <a:noAutofit/>
          </a:bodyPr>
          <a:lstStyle/>
          <a:p>
            <a:pPr algn="ctr"/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/>
            </a:r>
            <a:b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/>
            </a:r>
            <a:b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/>
            </a:r>
            <a:b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/>
            </a:r>
            <a:b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АНГЛИЙСКИЙ ЯЗЫК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/>
            </a:r>
            <a:b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А.С. Пушкин: «Кто в России читает по-английски и пишет по-русски? Давайте мне его сюда! Я за каждый стих Байрона заплачу ему жизнью своею»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1995" y="1075055"/>
            <a:ext cx="3503930" cy="4365625"/>
          </a:xfrm>
          <a:prstGeom prst="rect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3125" y="1214755"/>
            <a:ext cx="6824605" cy="3972560"/>
          </a:xfrm>
          <a:prstGeom prst="rect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317811" y="5187606"/>
            <a:ext cx="9063317" cy="1383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sz="280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Александр Пушкин говорил: «Только с немецким не могу я сладить. Выучусь ему и опять всё забуду: это случалось уже не раз»</a:t>
            </a:r>
            <a:endParaRPr lang="en-US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 Box 1"/>
          <p:cNvSpPr txBox="1"/>
          <p:nvPr/>
        </p:nvSpPr>
        <p:spPr>
          <a:xfrm>
            <a:off x="3248025" y="509270"/>
            <a:ext cx="53625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НЕМЕЦКИЙ ЯЗЫК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8470" y="2005070"/>
            <a:ext cx="4503420" cy="4082675"/>
          </a:xfrm>
          <a:prstGeom prst="rect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950" y="1994053"/>
            <a:ext cx="4572383" cy="4093691"/>
          </a:xfrm>
          <a:prstGeom prst="rect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</p:pic>
      <p:sp>
        <p:nvSpPr>
          <p:cNvPr id="2" name="Text Box 1"/>
          <p:cNvSpPr txBox="1"/>
          <p:nvPr/>
        </p:nvSpPr>
        <p:spPr>
          <a:xfrm>
            <a:off x="746760" y="643890"/>
            <a:ext cx="105651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ГРЕЧЕСКИЙ И ЛАТИНСКИЙ, ДРЕВНЕРУССКИЙ ЯЗЫКИ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СЕРБСКИЙ, ПОЛЬСКИЙ И УКРАИНСКИЙ ЯЗЫКИ</a:t>
            </a:r>
            <a:b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Адам</a:t>
            </a:r>
            <a:r>
              <a:rPr lang="en-US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sz="32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цкевич</a:t>
            </a:r>
            <a:r>
              <a:rPr lang="en-US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польский поэт, высланный из </a:t>
            </a:r>
            <a:r>
              <a:rPr lang="en-US" sz="3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Польши</a:t>
            </a:r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Россию.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14390" y="1983036"/>
            <a:ext cx="8318852" cy="4381904"/>
          </a:xfrm>
          <a:prstGeom prst="rect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/>
          <p:cNvSpPr txBox="1"/>
          <p:nvPr/>
        </p:nvSpPr>
        <p:spPr>
          <a:xfrm>
            <a:off x="1305560" y="681990"/>
            <a:ext cx="93148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ДРЕВНЕЕВРЕЙСКИЙ</a:t>
            </a:r>
            <a:r>
              <a:rPr lang="ru-RU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ТУРЕЦКИЙ</a:t>
            </a:r>
            <a:r>
              <a:rPr lang="en-US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АРАБСКИЙ ЯЗЫКИ</a:t>
            </a:r>
          </a:p>
        </p:txBody>
      </p:sp>
      <p:pic>
        <p:nvPicPr>
          <p:cNvPr id="3" name="Рисунок 1" descr="Арабские букв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75866" y="2489812"/>
            <a:ext cx="4200366" cy="3690651"/>
          </a:xfrm>
          <a:prstGeom prst="rect">
            <a:avLst/>
          </a:prstGeom>
          <a:noFill/>
          <a:ln w="2540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5" name="Рисунок 2" descr="Запись арабских бук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239703" y="2467779"/>
            <a:ext cx="4017002" cy="3703512"/>
          </a:xfrm>
          <a:prstGeom prst="rect">
            <a:avLst/>
          </a:prstGeom>
          <a:noFill/>
          <a:ln w="2540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kumimoji="0" lang="ru-RU" sz="3600" b="1" i="0" u="none" strike="noStrike" kern="120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06 .06.1799 – 10.02.1837</a:t>
            </a:r>
            <a:r>
              <a:rPr kumimoji="0" lang="ru-RU" sz="24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24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lang="en-US" sz="24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7778" y="1544546"/>
            <a:ext cx="8510522" cy="5049472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364193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/>
            </a:r>
            <a:b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/>
            </a:r>
            <a:b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/>
            </a:r>
            <a:b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      </a:t>
            </a:r>
            <a:b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/>
            </a:r>
            <a:b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/>
            </a:r>
            <a:b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/>
            </a:r>
            <a:b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/>
            </a:r>
            <a:b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/>
            </a:r>
            <a:b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/>
            </a:r>
            <a:b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/>
            </a:r>
            <a:b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/>
            </a:r>
            <a:b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/>
            </a:r>
            <a:b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/>
            </a:r>
            <a:b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/>
            </a:r>
            <a:b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/>
            </a:r>
            <a:b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fr-FR" sz="2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MATIN D'HIVER</a:t>
            </a:r>
            <a:r>
              <a:rPr kumimoji="0" lang="ru-RU" sz="2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/>
            </a:r>
            <a:br>
              <a:rPr kumimoji="0" lang="ru-RU" sz="2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</a:b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Grand gel et </a:t>
            </a:r>
            <a:r>
              <a:rPr kumimoji="0" lang="en-US" sz="22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soleil,oh</a:t>
            </a: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, </a:t>
            </a:r>
            <a:r>
              <a:rPr kumimoji="0" lang="en-US" sz="22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merveille</a:t>
            </a: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!           </a:t>
            </a:r>
            <a:r>
              <a:rPr kumimoji="0" lang="ru-RU" sz="2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/>
            </a:r>
            <a:br>
              <a:rPr kumimoji="0" lang="ru-RU" sz="2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</a:b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Tu </a:t>
            </a:r>
            <a:r>
              <a:rPr kumimoji="0" lang="en-US" sz="22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dors</a:t>
            </a: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 </a:t>
            </a:r>
            <a:r>
              <a:rPr kumimoji="0" lang="en-US" sz="22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toujours</a:t>
            </a: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, charmante amie</a:t>
            </a:r>
            <a:r>
              <a:rPr kumimoji="0" lang="ru-RU" sz="2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/>
            </a:r>
            <a:br>
              <a:rPr kumimoji="0" lang="ru-RU" sz="2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</a:b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il </a:t>
            </a:r>
            <a:r>
              <a:rPr kumimoji="0" lang="en-US" sz="22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est</a:t>
            </a: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 temps, belle, </a:t>
            </a:r>
            <a:r>
              <a:rPr kumimoji="0" lang="en-US" sz="22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éveille-toi</a:t>
            </a: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 :</a:t>
            </a:r>
            <a:r>
              <a:rPr kumimoji="0" lang="ru-RU" sz="2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/>
            </a:r>
            <a:br>
              <a:rPr kumimoji="0" lang="ru-RU" sz="2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</a:br>
            <a:r>
              <a:rPr kumimoji="0" lang="en-US" sz="22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ouvre</a:t>
            </a: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 </a:t>
            </a:r>
            <a:r>
              <a:rPr kumimoji="0" lang="en-US" sz="22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tes</a:t>
            </a: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 </a:t>
            </a:r>
            <a:r>
              <a:rPr kumimoji="0" lang="en-US" sz="22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yeux</a:t>
            </a: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, </a:t>
            </a:r>
            <a:r>
              <a:rPr kumimoji="0" lang="en-US" sz="22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indolemment</a:t>
            </a: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 </a:t>
            </a:r>
            <a:r>
              <a:rPr kumimoji="0" lang="en-US" sz="22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fermés</a:t>
            </a: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,</a:t>
            </a:r>
            <a:r>
              <a:rPr kumimoji="0" lang="ru-RU" sz="2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/>
            </a:r>
            <a:br>
              <a:rPr kumimoji="0" lang="ru-RU" sz="2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</a:br>
            <a:r>
              <a:rPr kumimoji="0" lang="en-US" sz="22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cours</a:t>
            </a: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 au-</a:t>
            </a:r>
            <a:r>
              <a:rPr kumimoji="0" lang="en-US" sz="22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devant</a:t>
            </a: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 de </a:t>
            </a:r>
            <a:r>
              <a:rPr kumimoji="0" lang="en-US" sz="22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l'aurore</a:t>
            </a: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 des </a:t>
            </a:r>
            <a:r>
              <a:rPr kumimoji="0" lang="en-US" sz="22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neiges</a:t>
            </a: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,</a:t>
            </a:r>
            <a:r>
              <a:rPr kumimoji="0" lang="ru-RU" sz="2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/>
            </a:r>
            <a:br>
              <a:rPr kumimoji="0" lang="ru-RU" sz="2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</a:br>
            <a:r>
              <a:rPr kumimoji="0" lang="en-US" sz="22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apparais</a:t>
            </a: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 étoile du Nord !</a:t>
            </a:r>
            <a:r>
              <a:rPr kumimoji="0" lang="ru-RU" sz="27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Times New Roman" panose="02020603050405020304"/>
                <a:cs typeface="+mn-cs"/>
              </a:rPr>
              <a:t/>
            </a:r>
            <a:br>
              <a:rPr kumimoji="0" lang="ru-RU" sz="27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Times New Roman" panose="02020603050405020304"/>
                <a:cs typeface="+mn-cs"/>
              </a:rPr>
            </a:b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/>
            </a:r>
            <a:b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/>
            </a:r>
            <a:b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lang="en-US" sz="27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On seashore far a green oak towers,</a:t>
            </a:r>
            <a:r>
              <a:rPr lang="en-US" sz="2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7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And to it with a gold chain bound,</a:t>
            </a:r>
            <a:r>
              <a:rPr lang="en-US" sz="2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7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learned cat whiles away the hours</a:t>
            </a:r>
            <a:r>
              <a:rPr lang="en-US" sz="2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7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By walking slowly round and round.</a:t>
            </a:r>
            <a:r>
              <a:rPr lang="en-US" sz="2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7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right he walks, and sings a ditty;</a:t>
            </a:r>
            <a:r>
              <a:rPr lang="en-US" sz="2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7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left he walks, and tells a tale…</a:t>
            </a:r>
            <a:r>
              <a:rPr lang="en-US" sz="2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/>
            </a:r>
            <a:b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/>
            </a:r>
            <a:b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/>
            </a:r>
            <a:b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endParaRPr lang="en-US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6990" y="304756"/>
            <a:ext cx="3240360" cy="3672333"/>
          </a:xfrm>
          <a:prstGeom prst="rect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250011" y="4117866"/>
            <a:ext cx="6096000" cy="26205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200"/>
              </a:spcAft>
            </a:pP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Ich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liebte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Sie: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Vielleicht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ist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dieses Feuer</a:t>
            </a:r>
            <a:b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meinem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Herzen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noch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nicht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ganz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verglüht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Doch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Ihre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Ruh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ist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mir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vor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allem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teuer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Durch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nichts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betrüben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will ich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Ihr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Gemüt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Ich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liebte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Sie, stumm,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hoffnungslos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und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schmerzlich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aller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Qual, die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solche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Liebe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gibt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Ich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liebte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Sie so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wahrhaft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und so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herzlich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Gott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geb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daß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Sie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ein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andrer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je so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liebt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7268" y="341523"/>
            <a:ext cx="10802471" cy="6348485"/>
          </a:xfrm>
          <a:prstGeom prst="rect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09800" y="476674"/>
            <a:ext cx="7772400" cy="1440159"/>
          </a:xfrm>
        </p:spPr>
        <p:txBody>
          <a:bodyPr>
            <a:normAutofit fontScale="90000"/>
          </a:bodyPr>
          <a:lstStyle/>
          <a:p>
            <a:pPr algn="ctr">
              <a:lnSpc>
                <a:spcPct val="107000"/>
              </a:lnSpc>
              <a:spcAft>
                <a:spcPts val="1425"/>
              </a:spcAft>
            </a:pP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sz="2000" b="1" dirty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/>
            </a:r>
            <a:br>
              <a:rPr lang="ru-RU" sz="2000" b="1" dirty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</a:br>
            <a:r>
              <a:rPr lang="ru-RU" sz="2000" dirty="0">
                <a:ea typeface="Calibri" panose="020F0502020204030204"/>
                <a:cs typeface="Times New Roman" panose="02020603050405020304"/>
              </a:rPr>
              <a:t/>
            </a:r>
            <a:br>
              <a:rPr lang="ru-RU" sz="2000" dirty="0">
                <a:ea typeface="Calibri" panose="020F0502020204030204"/>
                <a:cs typeface="Times New Roman" panose="02020603050405020304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en-US" alt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ЕНЬ ПАМЯТИ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А.С. П</a:t>
            </a:r>
            <a:r>
              <a:rPr lang="en-US" alt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УШКИНА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63552" y="1988840"/>
            <a:ext cx="8280920" cy="2880320"/>
          </a:xfrm>
        </p:spPr>
        <p:txBody>
          <a:bodyPr>
            <a:normAutofit fontScale="25000" lnSpcReduction="20000"/>
          </a:bodyPr>
          <a:lstStyle/>
          <a:p>
            <a:pPr algn="just"/>
            <a:r>
              <a:rPr lang="ru-RU" b="1" dirty="0">
                <a:solidFill>
                  <a:srgbClr val="000000"/>
                </a:solidFill>
                <a:latin typeface="Roboto-Light"/>
              </a:rPr>
              <a:t> </a:t>
            </a:r>
            <a:r>
              <a:rPr lang="ru-RU" dirty="0">
                <a:solidFill>
                  <a:srgbClr val="000000"/>
                </a:solidFill>
                <a:latin typeface="Titilliumweb"/>
              </a:rPr>
              <a:t> </a:t>
            </a:r>
            <a:endParaRPr lang="ru-RU" dirty="0">
              <a:solidFill>
                <a:srgbClr val="000000"/>
              </a:solidFill>
              <a:latin typeface="Roboto-Light"/>
            </a:endParaRPr>
          </a:p>
          <a:p>
            <a:pPr algn="r"/>
            <a:endParaRPr lang="ru-RU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en-US" sz="8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7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en-US" sz="7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dirty="0">
                <a:solidFill>
                  <a:srgbClr val="000000"/>
                </a:solidFill>
                <a:latin typeface="Times New Roman" panose="02020603050405020304"/>
              </a:rPr>
              <a:t/>
            </a:r>
            <a:br>
              <a:rPr lang="ru-RU" dirty="0">
                <a:solidFill>
                  <a:srgbClr val="000000"/>
                </a:solidFill>
                <a:latin typeface="Times New Roman" panose="02020603050405020304"/>
              </a:rPr>
            </a:br>
            <a:endParaRPr lang="ru-RU" sz="5600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13085" y="1508868"/>
            <a:ext cx="4321205" cy="4942456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09800" y="404665"/>
            <a:ext cx="7772400" cy="1055835"/>
          </a:xfrm>
        </p:spPr>
        <p:txBody>
          <a:bodyPr>
            <a:noAutofit/>
          </a:bodyPr>
          <a:lstStyle/>
          <a:p>
            <a:r>
              <a:rPr lang="ru-RU" sz="3600" cap="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ЛЮБОВЬ К РОДНОМУ ЯЗЫКУ</a:t>
            </a:r>
            <a:r>
              <a:rPr lang="ru-RU" sz="2800" b="1" cap="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cap="all" dirty="0"/>
              <a:t/>
            </a:r>
            <a:br>
              <a:rPr lang="ru-RU" sz="2800" b="1" cap="all" dirty="0"/>
            </a:br>
            <a:r>
              <a:rPr lang="ru-RU" sz="2800" dirty="0"/>
              <a:t>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0306" y="1104900"/>
            <a:ext cx="10428194" cy="5455161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55807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ЦАРСКОСЕЛЬСКИЙ ЛИЦЕЙ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852" y="1559294"/>
            <a:ext cx="5659309" cy="4362111"/>
          </a:xfrm>
          <a:prstGeom prst="rect">
            <a:avLst/>
          </a:prstGeom>
          <a:noFill/>
          <a:ln w="571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69981" y="1559294"/>
            <a:ext cx="5742167" cy="4362111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9415" y="639445"/>
            <a:ext cx="11422380" cy="443865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 И ОДНОКУРСНИКИ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708" y="1418496"/>
            <a:ext cx="9783193" cy="5232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cap="all" dirty="0">
                <a:solidFill>
                  <a:srgbClr val="000000"/>
                </a:solidFill>
                <a:latin typeface="Roboto-Medium"/>
              </a:rPr>
              <a:t>     </a:t>
            </a:r>
            <a:r>
              <a:rPr lang="ru-RU" sz="3600" cap="all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ОКОНЧАНИЯ ЛИЦЕЯ</a:t>
            </a:r>
            <a:r>
              <a:rPr lang="ru-RU" cap="all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cap="all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81200" y="1196754"/>
            <a:ext cx="8229600" cy="1944215"/>
          </a:xfrm>
        </p:spPr>
        <p:txBody>
          <a:bodyPr>
            <a:normAutofit fontScale="42500" lnSpcReduction="20000"/>
          </a:bodyPr>
          <a:lstStyle/>
          <a:p>
            <a:pPr marL="0" indent="0" algn="just">
              <a:buNone/>
            </a:pPr>
            <a:r>
              <a:rPr lang="ru-RU" dirty="0">
                <a:solidFill>
                  <a:srgbClr val="000000"/>
                </a:solidFill>
                <a:latin typeface="Roboto-Light"/>
              </a:rPr>
              <a:t> </a:t>
            </a:r>
          </a:p>
          <a:p>
            <a:pPr marL="0" indent="0" algn="ctr">
              <a:buNone/>
            </a:pPr>
            <a:r>
              <a:rPr lang="ru-RU" sz="711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Василий Андреевич Жуковский</a:t>
            </a:r>
          </a:p>
          <a:p>
            <a:pPr marL="0" indent="0" algn="ctr">
              <a:buNone/>
            </a:pPr>
            <a:r>
              <a:rPr lang="ru-RU" sz="711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поэма «Руслан </a:t>
            </a:r>
            <a:r>
              <a:rPr lang="ru-RU" sz="711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711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Людмила»  1820 </a:t>
            </a:r>
            <a:r>
              <a:rPr lang="ru-RU" sz="711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marL="0" indent="0" algn="just">
              <a:buNone/>
            </a:pPr>
            <a:r>
              <a:rPr lang="ru-RU" sz="3600" dirty="0">
                <a:solidFill>
                  <a:srgbClr val="000000"/>
                </a:solidFill>
                <a:latin typeface="Roboto-Light"/>
              </a:rPr>
              <a:t/>
            </a:r>
            <a:br>
              <a:rPr lang="ru-RU" sz="3600" dirty="0">
                <a:solidFill>
                  <a:srgbClr val="000000"/>
                </a:solidFill>
                <a:latin typeface="Roboto-Light"/>
              </a:rPr>
            </a:br>
            <a:endParaRPr lang="ru-RU" sz="3600" dirty="0">
              <a:solidFill>
                <a:srgbClr val="000000"/>
              </a:solidFill>
              <a:latin typeface="Roboto-Light"/>
            </a:endParaRP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199" y="2522317"/>
            <a:ext cx="3334793" cy="3665419"/>
          </a:xfrm>
          <a:prstGeom prst="rect">
            <a:avLst/>
          </a:prstGeom>
          <a:noFill/>
          <a:ln w="2540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447928" y="3140969"/>
            <a:ext cx="4824536" cy="28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1800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000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«Победителю – ученику от побежденного учителя»</a:t>
            </a:r>
            <a:endParaRPr lang="ru-RU" sz="4000" b="1" i="1" dirty="0">
              <a:ea typeface="Calibri" panose="020F0502020204030204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cap="all" dirty="0">
                <a:latin typeface="Times New Roman" pitchFamily="18" charset="0"/>
                <a:cs typeface="Times New Roman" pitchFamily="18" charset="0"/>
              </a:rPr>
              <a:t>ССЫЛКА В СЕЛО МИХАЙЛОВСКОЕ</a:t>
            </a:r>
            <a:br>
              <a:rPr lang="ru-RU" sz="3600" cap="all" dirty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81200" y="1600201"/>
            <a:ext cx="8229600" cy="26208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 </a:t>
            </a:r>
          </a:p>
          <a:p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17279" y="1080677"/>
            <a:ext cx="4114388" cy="2592288"/>
          </a:xfrm>
          <a:prstGeom prst="rect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76120" y="1196752"/>
            <a:ext cx="3491880" cy="5505400"/>
          </a:xfrm>
          <a:prstGeom prst="rect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39815" y="3800819"/>
            <a:ext cx="2478777" cy="2897436"/>
          </a:xfrm>
          <a:prstGeom prst="rect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3831" y="3817251"/>
            <a:ext cx="2627784" cy="2908547"/>
          </a:xfrm>
          <a:prstGeom prst="rect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cap="all" dirty="0">
                <a:latin typeface="Times New Roman" pitchFamily="18" charset="0"/>
                <a:cs typeface="Times New Roman" pitchFamily="18" charset="0"/>
              </a:rPr>
              <a:t>                  БОЛДИНСКАЯ ОСЕНЬ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33845" y="1691640"/>
            <a:ext cx="5327015" cy="3385185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15000"/>
              </a:lnSpc>
              <a:buNone/>
            </a:pPr>
            <a:r>
              <a:rPr lang="ru-RU" dirty="0"/>
              <a:t> </a:t>
            </a:r>
            <a:r>
              <a:rPr lang="ru-RU" sz="9335" b="1" i="1" dirty="0"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> </a:t>
            </a:r>
            <a:r>
              <a:rPr lang="ru-RU" sz="8000" b="1" i="1" dirty="0"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>Я вас любил: любовь еще, быть может…</a:t>
            </a:r>
          </a:p>
          <a:p>
            <a:pPr marL="0" indent="0">
              <a:lnSpc>
                <a:spcPct val="115000"/>
              </a:lnSpc>
              <a:buNone/>
            </a:pPr>
            <a:r>
              <a:rPr lang="ru-RU" sz="8000" b="1" i="1" dirty="0"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>Я вас любил: любовь еще, быть может,</a:t>
            </a:r>
          </a:p>
          <a:p>
            <a:pPr marL="0" indent="0">
              <a:lnSpc>
                <a:spcPct val="115000"/>
              </a:lnSpc>
              <a:buNone/>
            </a:pPr>
            <a:r>
              <a:rPr lang="ru-RU" sz="8000" b="1" i="1" dirty="0"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>В душе моей угасла не совсем;</a:t>
            </a:r>
          </a:p>
          <a:p>
            <a:pPr marL="0" indent="0">
              <a:lnSpc>
                <a:spcPct val="115000"/>
              </a:lnSpc>
              <a:buNone/>
            </a:pPr>
            <a:r>
              <a:rPr lang="ru-RU" sz="8000" b="1" i="1" dirty="0"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>Но пусть она вас больше не тревожит;</a:t>
            </a:r>
          </a:p>
          <a:p>
            <a:pPr marL="0" indent="0">
              <a:lnSpc>
                <a:spcPct val="115000"/>
              </a:lnSpc>
              <a:buNone/>
            </a:pPr>
            <a:r>
              <a:rPr lang="ru-RU" sz="8000" b="1" i="1" dirty="0"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>Я не хочу печалить вас ничем.</a:t>
            </a:r>
          </a:p>
          <a:p>
            <a:pPr marL="0" indent="0">
              <a:lnSpc>
                <a:spcPct val="115000"/>
              </a:lnSpc>
              <a:buNone/>
            </a:pPr>
            <a:r>
              <a:rPr lang="ru-RU" sz="8000" b="1" i="1" dirty="0"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>Я вас любил безмолвно, безнадежно,</a:t>
            </a:r>
          </a:p>
          <a:p>
            <a:pPr marL="0" indent="0">
              <a:lnSpc>
                <a:spcPct val="115000"/>
              </a:lnSpc>
              <a:buNone/>
            </a:pPr>
            <a:r>
              <a:rPr lang="ru-RU" sz="8000" b="1" i="1" dirty="0"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>То робостью, то ревностью томим;</a:t>
            </a:r>
          </a:p>
          <a:p>
            <a:pPr marL="0" indent="0">
              <a:lnSpc>
                <a:spcPct val="115000"/>
              </a:lnSpc>
              <a:buNone/>
            </a:pPr>
            <a:r>
              <a:rPr lang="ru-RU" sz="8000" b="1" i="1" dirty="0"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>Я вас любил так искренно, так нежно,</a:t>
            </a:r>
          </a:p>
          <a:p>
            <a:pPr marL="0" indent="0">
              <a:lnSpc>
                <a:spcPct val="115000"/>
              </a:lnSpc>
              <a:buNone/>
            </a:pPr>
            <a:r>
              <a:rPr lang="ru-RU" sz="8000" b="1" i="1" dirty="0"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>Как дай вам Бог любимой быть другим.</a:t>
            </a:r>
            <a:endParaRPr lang="ru-RU" sz="9335" b="1" i="1" dirty="0">
              <a:latin typeface="Times New Roman" panose="02020603050405020304" pitchFamily="18" charset="0"/>
              <a:ea typeface="Calibri" panose="020F0502020204030204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1200"/>
              </a:spcAft>
              <a:buNone/>
            </a:pPr>
            <a:r>
              <a:rPr lang="en-US" b="1" dirty="0">
                <a:solidFill>
                  <a:srgbClr val="333333"/>
                </a:solidFill>
                <a:latin typeface="Arial Narrow" panose="020B0606020202030204"/>
                <a:ea typeface="Times New Roman" panose="02020603050405020304"/>
                <a:cs typeface="Times New Roman" panose="02020603050405020304"/>
              </a:rPr>
              <a:t> </a:t>
            </a:r>
            <a:r>
              <a:rPr lang="en-US" altLang="en-US" b="1" dirty="0">
                <a:solidFill>
                  <a:srgbClr val="333333"/>
                </a:solidFill>
                <a:latin typeface="Arial Narrow" panose="020B0606020202030204"/>
                <a:ea typeface="Times New Roman" panose="02020603050405020304"/>
                <a:cs typeface="Times New Roman" panose="02020603050405020304"/>
              </a:rPr>
              <a:t>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7375" y="1691005"/>
            <a:ext cx="5669915" cy="4304030"/>
          </a:xfrm>
          <a:prstGeom prst="rect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cap="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НАТАЛЬЯ ГОНЧАРОВА</a:t>
            </a:r>
            <a:r>
              <a:rPr lang="ru-RU" sz="3600" cap="all" dirty="0"/>
              <a:t/>
            </a:r>
            <a:br>
              <a:rPr lang="ru-RU" sz="3600" cap="all" dirty="0"/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91544" y="1124744"/>
            <a:ext cx="8229600" cy="27649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 </a:t>
            </a: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59696" y="1268761"/>
            <a:ext cx="5328592" cy="5040560"/>
          </a:xfrm>
          <a:prstGeom prst="rect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185</TotalTime>
  <Words>241</Words>
  <Application>WPS Presentation</Application>
  <PresentationFormat>Произвольный</PresentationFormat>
  <Paragraphs>70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    10  ФЕВРАЛЯ -ДЕНЬ ПАМЯТИ А.С. ПУШКИНА </vt:lpstr>
      <vt:lpstr>06 .06.1799 – 10.02.1837 </vt:lpstr>
      <vt:lpstr>ЛЮБОВЬ К РОДНОМУ ЯЗЫКУ   </vt:lpstr>
      <vt:lpstr>ЦАРСКОСЕЛЬСКИЙ ЛИЦЕЙ</vt:lpstr>
      <vt:lpstr>УЧИТЕЛЯ И ОДНОКУРСНИКИ</vt:lpstr>
      <vt:lpstr>     ПОСЛЕ ОКОНЧАНИЯ ЛИЦЕЯ </vt:lpstr>
      <vt:lpstr>ССЫЛКА В СЕЛО МИХАЙЛОВСКОЕ </vt:lpstr>
      <vt:lpstr>                  БОЛДИНСКАЯ ОСЕНЬ</vt:lpstr>
      <vt:lpstr>НАТАЛЬЯ ГОНЧАРОВА </vt:lpstr>
      <vt:lpstr>      ДУЭЛЬ НА ЧЕРНОЙ РЕЧКЕ</vt:lpstr>
      <vt:lpstr>СОЛНЦЕ РУССКОЙ ЛИТЕРАТУРЫ  </vt:lpstr>
      <vt:lpstr>Слайд 12</vt:lpstr>
      <vt:lpstr>Слайд 13</vt:lpstr>
      <vt:lpstr>                   ИТАЛЬЯНСКИЙ И ИСПАНСКИЙ Новелла М.Сервантеса «Цыганочка»</vt:lpstr>
      <vt:lpstr>    АНГЛИЙСКИЙ ЯЗЫК   А.С. Пушкин: «Кто в России читает по-английски и пишет по-русски? Давайте мне его сюда! Я за каждый стих Байрона заплачу ему жизнью своею»</vt:lpstr>
      <vt:lpstr>Слайд 16</vt:lpstr>
      <vt:lpstr>Слайд 17</vt:lpstr>
      <vt:lpstr>СЕРБСКИЙ, ПОЛЬСКИЙ И УКРАИНСКИЙ ЯЗЫКИ Адам Мицкевич – польский поэт, высланный из Польши в Россию.</vt:lpstr>
      <vt:lpstr>Слайд 19</vt:lpstr>
      <vt:lpstr>                            MATIN D'HIVER Grand gel et soleil,oh, merveille!            Tu dors toujours, charmante amie il est temps, belle, éveille-toi : ouvre tes yeux, indolemment fermés, cours au-devant de l'aurore des neiges, apparais étoile du Nord !   On seashore far a green oak towers, And to it with a gold chain bound, A learned cat whiles away the hours By walking slowly round and round. To right he walks, and sings a ditty; To left he walks, and tells a tale…      </vt:lpstr>
      <vt:lpstr>Слайд 21</vt:lpstr>
      <vt:lpstr>    ДЕНЬ ПАМЯТИ А.С. ПУШКИНА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 памяти А.С. Пушкина в России и за рубежом»</dc:title>
  <dc:creator>Biblio</dc:creator>
  <cp:lastModifiedBy>KAB38</cp:lastModifiedBy>
  <cp:revision>45</cp:revision>
  <dcterms:created xsi:type="dcterms:W3CDTF">2024-02-02T10:18:00Z</dcterms:created>
  <dcterms:modified xsi:type="dcterms:W3CDTF">2024-02-10T06:01:15Z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3F2A9C9C95BC45D29916F808D95791A5_12</vt:lpwstr>
  </property>
  <property fmtid="{D5CDD505-2E9C-101B-9397-08002B2CF9AE}" pid="3" name="KSOProductBuildVer">
    <vt:lpwstr>1033-12.2.0.13431</vt:lpwstr>
  </property>
</Properties>
</file>