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9" r:id="rId5"/>
    <p:sldId id="268" r:id="rId6"/>
    <p:sldId id="267" r:id="rId7"/>
    <p:sldId id="260" r:id="rId8"/>
    <p:sldId id="264" r:id="rId9"/>
    <p:sldId id="272" r:id="rId10"/>
    <p:sldId id="269" r:id="rId11"/>
    <p:sldId id="274" r:id="rId12"/>
    <p:sldId id="273" r:id="rId13"/>
    <p:sldId id="275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or gratis de Grupo de niños festejando un cumpleaño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" y="0"/>
            <a:ext cx="9138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Б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юджетное</a:t>
            </a: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образовательное учреждение дополнительного образования </a:t>
            </a:r>
            <a:b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города </a:t>
            </a:r>
            <a:r>
              <a:rPr lang="ru-RU" sz="1400" b="1" kern="0" dirty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О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мска</a:t>
            </a: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«Дом юных техников им. </a:t>
            </a:r>
            <a:r>
              <a:rPr lang="ru-RU" sz="1400" b="1" kern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Ю</a:t>
            </a: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.</a:t>
            </a:r>
            <a:r>
              <a:rPr lang="ru-RU" sz="1400" b="1" kern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А</a:t>
            </a: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.</a:t>
            </a:r>
            <a:r>
              <a:rPr lang="ru-RU" sz="1400" b="1" kern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Г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агарина</a:t>
            </a: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4E67C8">
                      <a:lumMod val="75000"/>
                    </a:srgbClr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895"/>
            <a:ext cx="12192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2892" y="2338475"/>
            <a:ext cx="442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</a:rPr>
              <a:t>КОНСУЛЬТАЦИЯ для педагогов</a:t>
            </a:r>
            <a:endParaRPr lang="ru-RU" sz="24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1097" y="5264231"/>
            <a:ext cx="5051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0070C0"/>
                  </a:solidFill>
                </a:ln>
                <a:latin typeface="Arctika script" pitchFamily="2" charset="0"/>
                <a:cs typeface="Aharoni" pitchFamily="2" charset="-79"/>
              </a:rPr>
              <a:t>Подготовил методист,</a:t>
            </a:r>
          </a:p>
          <a:p>
            <a:r>
              <a:rPr lang="ru-RU" sz="2800" dirty="0" smtClean="0">
                <a:ln>
                  <a:solidFill>
                    <a:srgbClr val="0070C0"/>
                  </a:solidFill>
                </a:ln>
                <a:latin typeface="Arctika script" pitchFamily="2" charset="0"/>
                <a:cs typeface="Aharoni" pitchFamily="2" charset="-79"/>
              </a:rPr>
              <a:t>Прасолова Евгения Владимировна</a:t>
            </a:r>
            <a:endParaRPr lang="ru-RU" sz="2800" dirty="0">
              <a:ln>
                <a:solidFill>
                  <a:srgbClr val="0070C0"/>
                </a:solidFill>
              </a:ln>
              <a:latin typeface="Arctika script" pitchFamily="2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51" y="2930626"/>
            <a:ext cx="863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</a:rPr>
              <a:t>Разработка детского массового мероприятия</a:t>
            </a:r>
            <a:endParaRPr lang="ru-RU" sz="36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0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33" y="0"/>
            <a:ext cx="932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51179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25"/>
              </a:spcBef>
              <a:spcAft>
                <a:spcPts val="0"/>
              </a:spcAft>
              <a:buSzPts val="1300"/>
              <a:tabLst>
                <a:tab pos="249555" algn="l"/>
              </a:tabLst>
            </a:pPr>
            <a:r>
              <a:rPr lang="ru-RU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</a:t>
            </a:r>
            <a:r>
              <a:rPr lang="ru-RU" sz="3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одготовка детского массового мероприятия:</a:t>
            </a:r>
          </a:p>
          <a:p>
            <a:pPr algn="just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До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получения разрешения на проведение массового мероприятия его организаторы, а также иные лица не вправе объявлять в средствах массовой информации о дате, месте и времени его проведения, изготавливать и распространять с этой целью листовки, плакаты и иные материалы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6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52" y="1844824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20"/>
              </a:spcBef>
              <a:spcAft>
                <a:spcPts val="0"/>
              </a:spcAft>
              <a:buSzPts val="1300"/>
              <a:tabLst>
                <a:tab pos="249555" algn="l"/>
              </a:tabLst>
            </a:pPr>
            <a:r>
              <a:rPr lang="ru-RU" sz="2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</a:t>
            </a:r>
            <a:r>
              <a:rPr lang="ru-RU" sz="2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орядок организации детских массовых мероприятий:</a:t>
            </a:r>
          </a:p>
          <a:p>
            <a:pPr marL="71120" marR="71120" indent="449580" algn="just">
              <a:spcBef>
                <a:spcPts val="580"/>
              </a:spcBef>
              <a:spcAft>
                <a:spcPts val="0"/>
              </a:spcAft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Место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и время проведения детского массового мероприятия определяются с учетом необходимости обеспечения нормальной жизнедеятельности города, села.</a:t>
            </a:r>
          </a:p>
          <a:p>
            <a:pPr marL="71120" marR="71755" indent="449580" algn="just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Массовые мероприятия могут проводиться с 9 до 21 часов. Мероприятия на открытых площадках вблизи жилых домов могут проводиться с 9 до 22 часов.</a:t>
            </a:r>
          </a:p>
          <a:p>
            <a:pPr marL="71120" marR="68580" indent="449580" algn="just">
              <a:spcBef>
                <a:spcPts val="575"/>
              </a:spcBef>
              <a:spcAft>
                <a:spcPts val="0"/>
              </a:spcAft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Обеспечить соблюдение участниками массового мероприятия, приглашенными организаторами, общественного порядка;</a:t>
            </a:r>
          </a:p>
          <a:p>
            <a:pPr marL="71120" marR="66675" indent="449580" algn="just">
              <a:spcBef>
                <a:spcPts val="595"/>
              </a:spcBef>
              <a:spcAft>
                <a:spcPts val="0"/>
              </a:spcAft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Спортивные массовые мероприятия за пределами спортивных сооружений проводятся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после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рассмотрения цели и программы проведения мероприятия управлением по делам семьи, молодежи, физической культуры и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спорта.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3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1588"/>
            <a:ext cx="9328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92899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35"/>
              </a:spcBef>
              <a:spcAft>
                <a:spcPts val="0"/>
              </a:spcAft>
              <a:buSzPts val="1300"/>
              <a:tabLst>
                <a:tab pos="249555" algn="l"/>
              </a:tabLst>
            </a:pPr>
            <a:r>
              <a:rPr lang="ru-RU" sz="26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</a:t>
            </a:r>
            <a:r>
              <a:rPr lang="ru-RU" sz="2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орядок проведения массового детского мероприятия:</a:t>
            </a:r>
          </a:p>
          <a:p>
            <a:pPr lvl="0" algn="ctr">
              <a:spcBef>
                <a:spcPts val="635"/>
              </a:spcBef>
              <a:spcAft>
                <a:spcPts val="0"/>
              </a:spcAft>
              <a:buSzPts val="1300"/>
              <a:tabLst>
                <a:tab pos="249555" algn="l"/>
              </a:tabLst>
            </a:pPr>
            <a:endParaRPr lang="ru-RU" sz="260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  <a:p>
            <a:pPr lvl="0" algn="just">
              <a:spcBef>
                <a:spcPts val="635"/>
              </a:spcBef>
              <a:spcAft>
                <a:spcPts val="0"/>
              </a:spcAft>
              <a:buSzPts val="1300"/>
              <a:tabLst>
                <a:tab pos="249555" algn="l"/>
              </a:tabLst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Организаторы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массового мероприятия или лицо, ответственное за организацию и проведение массового мероприятия,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обязаны:</a:t>
            </a:r>
          </a:p>
          <a:p>
            <a:pPr marL="342900" lvl="0" indent="-342900" algn="just">
              <a:spcBef>
                <a:spcPts val="635"/>
              </a:spcBef>
              <a:spcAft>
                <a:spcPts val="0"/>
              </a:spcAft>
              <a:buSzPts val="1300"/>
              <a:buFont typeface="Wingdings" pitchFamily="2" charset="2"/>
              <a:buChar char="ü"/>
              <a:tabLst>
                <a:tab pos="249555" algn="l"/>
              </a:tabLst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постоянно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присутствовать на проводимом массовом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мероприятии;</a:t>
            </a:r>
          </a:p>
          <a:p>
            <a:pPr marL="342900" lvl="0" indent="-342900" algn="just">
              <a:spcBef>
                <a:spcPts val="635"/>
              </a:spcBef>
              <a:spcAft>
                <a:spcPts val="0"/>
              </a:spcAft>
              <a:buSzPts val="1300"/>
              <a:buFont typeface="Wingdings" pitchFamily="2" charset="2"/>
              <a:buChar char="ü"/>
              <a:tabLst>
                <a:tab pos="249555" algn="l"/>
              </a:tabLst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обеспечивать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соблюдение условий и порядка проведения массового мероприятия, безопасность детей, сохранность зданий, сооружений, транспортных средств и другого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имущества;</a:t>
            </a:r>
          </a:p>
          <a:p>
            <a:pPr marL="342900" lvl="0" indent="-342900" algn="just">
              <a:spcBef>
                <a:spcPts val="635"/>
              </a:spcBef>
              <a:spcAft>
                <a:spcPts val="0"/>
              </a:spcAft>
              <a:buSzPts val="1300"/>
              <a:buFont typeface="Wingdings" pitchFamily="2" charset="2"/>
              <a:buChar char="ü"/>
              <a:tabLst>
                <a:tab pos="249555" algn="l"/>
              </a:tabLst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иметь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отличительный знак организатора проводимого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массовое мероприятие.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33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88840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algn="ctr">
              <a:spcBef>
                <a:spcPts val="620"/>
              </a:spcBef>
            </a:pPr>
            <a:r>
              <a:rPr lang="ru-RU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Заключение</a:t>
            </a:r>
          </a:p>
          <a:p>
            <a:pPr marL="71120" marR="66040" indent="626110" algn="just">
              <a:spcBef>
                <a:spcPts val="590"/>
              </a:spcBef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Культурно – массовые мероприятия, ведут к сплочению детских коллективов,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позволяют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окунуться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в атмосферу веселья 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радости.</a:t>
            </a:r>
          </a:p>
          <a:p>
            <a:pPr marL="71120" marR="66040" indent="626110" algn="just">
              <a:spcBef>
                <a:spcPts val="590"/>
              </a:spcBef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 Детские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праздники очень сильно отличаются от взрослых. Возможно, подготовка к таким мероприятиям является менее серьезной и трудоемкой, но для того, чтобы подарить ребенку хорошее настроение и заставить его поверить в сказку, необходимо с огромной ответственностью подойти к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организации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праздника.</a:t>
            </a:r>
          </a:p>
        </p:txBody>
      </p:sp>
    </p:spTree>
    <p:extLst>
      <p:ext uri="{BB962C8B-B14F-4D97-AF65-F5344CB8AC3E}">
        <p14:creationId xmlns:p14="http://schemas.microsoft.com/office/powerpoint/2010/main" val="68049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96"/>
            <a:ext cx="9144000" cy="68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8896" y="2299406"/>
            <a:ext cx="6986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</a:rPr>
              <a:t>Спасибо за внимание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8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0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080" y="2564904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</a:rPr>
              <a:t>Культурно-досуговая деятельность дает детям возможность овладевать всем многообразием национальной и мировой культуры, театрального искусства, народного фольклора, песенного искусства, живописи, лепки, аппликации и т. д., а также определенной частью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</a:rPr>
              <a:t>образовательных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</a:rPr>
              <a:t>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88782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1821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62903"/>
              </p:ext>
            </p:extLst>
          </p:nvPr>
        </p:nvGraphicFramePr>
        <p:xfrm>
          <a:off x="6876256" y="2570237"/>
          <a:ext cx="234568" cy="360040"/>
        </p:xfrm>
        <a:graphic>
          <a:graphicData uri="http://schemas.openxmlformats.org/drawingml/2006/table">
            <a:tbl>
              <a:tblPr firstRow="1" firstCol="1" bandRow="1"/>
              <a:tblGrid>
                <a:gridCol w="234568"/>
              </a:tblGrid>
              <a:tr h="3600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ln w="1054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gradFill>
                            <a:gsLst>
                              <a:gs pos="0">
                                <a:srgbClr val="D8E9FF"/>
                              </a:gs>
                              <a:gs pos="9000">
                                <a:srgbClr val="A9D2FF"/>
                              </a:gs>
                              <a:gs pos="50000">
                                <a:srgbClr val="000088"/>
                              </a:gs>
                              <a:gs pos="79000">
                                <a:srgbClr val="A9D2FF"/>
                              </a:gs>
                              <a:gs pos="100000">
                                <a:srgbClr val="D8E9FF"/>
                              </a:gs>
                            </a:gsLst>
                            <a:lin ang="5400000" scaled="0"/>
                          </a:gradFill>
                          <a:effectLst/>
                          <a:latin typeface="Arctika script"/>
                          <a:ea typeface="Times New Roman"/>
                          <a:cs typeface="+mn-cs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5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аблон для презентации &amp;quot;Детвора&amp;quot; - Детские - Шаблоны презентаций  - Pedsovet.su | Игрушки для мальчиков, Детские темы, Школьные 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0"/>
            <a:ext cx="9144000" cy="685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747" y="1988840"/>
            <a:ext cx="858450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</a:rPr>
              <a:t>Цель массового детского мероприятия:</a:t>
            </a: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</a:rPr>
              <a:t>организация содержательного свободного времени детей и молодёжи, удовлетворение их интересов путём проведения различных форм культурно- массовой работы, направленной на повышение воспитательных функций досуговой </a:t>
            </a:r>
            <a:r>
              <a:rPr lang="ru-RU" sz="23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</a:rPr>
              <a:t>деятельности.</a:t>
            </a:r>
            <a:endParaRPr lang="ru-RU" sz="2400" b="1" u="sng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ctika script" pitchFamily="2" charset="0"/>
            </a:endParaRPr>
          </a:p>
          <a:p>
            <a:pPr lvl="0" algn="ctr"/>
            <a:r>
              <a:rPr lang="ru-RU" sz="24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</a:rPr>
              <a:t>Перспективы:</a:t>
            </a: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</a:rPr>
              <a:t>Разработка и внедрение инновационных форм организации массовой работы с детьми и молодежью;</a:t>
            </a: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Проведение конкурсов профессионального мастерства;</a:t>
            </a: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Активизация деятельности клубов по интересам;</a:t>
            </a: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Организация современной системы информационного </a:t>
            </a:r>
            <a:r>
              <a:rPr lang="ru-RU" sz="23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обслуживания по </a:t>
            </a: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проблемам </a:t>
            </a:r>
            <a:r>
              <a:rPr lang="ru-RU" sz="23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социально- </a:t>
            </a: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культурной </a:t>
            </a:r>
            <a:r>
              <a:rPr lang="ru-RU" sz="23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деятельности.</a:t>
            </a:r>
            <a:endParaRPr lang="ru-RU" sz="23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83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72923" y="3510"/>
            <a:ext cx="9324528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lvl="0" algn="ctr"/>
            <a:r>
              <a:rPr lang="ru-RU" sz="24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Основные задачи детского массового </a:t>
            </a:r>
            <a:r>
              <a:rPr lang="ru-RU" sz="2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мероприятия:</a:t>
            </a:r>
          </a:p>
          <a:p>
            <a:pPr marL="800100" marR="66040" lvl="1" indent="-342900" algn="just">
              <a:spcBef>
                <a:spcPts val="1360"/>
              </a:spcBef>
              <a:buSzPts val="1400"/>
              <a:buFont typeface="Wingdings" pitchFamily="2" charset="2"/>
              <a:buChar char="ü"/>
              <a:tabLst>
                <a:tab pos="521335" algn="l"/>
              </a:tabLs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совершенствование качества и эффективности празднично - досуговой деятельности в системе дополнительного образования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детей;</a:t>
            </a:r>
          </a:p>
          <a:p>
            <a:pPr marL="800100" marR="66040" lvl="1" indent="-342900" algn="just">
              <a:spcBef>
                <a:spcPts val="1360"/>
              </a:spcBef>
              <a:buSzPts val="1400"/>
              <a:buFont typeface="Wingdings" pitchFamily="2" charset="2"/>
              <a:buChar char="ü"/>
              <a:tabLst>
                <a:tab pos="521335" algn="l"/>
              </a:tabLs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разработка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современной стратегии организации и проведения детских праздников как наиболее доступной формы культурно-досуговой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деятельности;</a:t>
            </a:r>
          </a:p>
          <a:p>
            <a:pPr marL="800100" marR="66040" lvl="1" indent="-342900" algn="just">
              <a:spcBef>
                <a:spcPts val="1360"/>
              </a:spcBef>
              <a:buSzPts val="1400"/>
              <a:buFont typeface="Wingdings" pitchFamily="2" charset="2"/>
              <a:buChar char="ü"/>
              <a:tabLst>
                <a:tab pos="521335" algn="l"/>
              </a:tabLs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воспитание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гражданственности и патриотизма детей и подростков в процессе проведения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акций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и тематических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праздников;</a:t>
            </a:r>
          </a:p>
          <a:p>
            <a:pPr marL="800100" marR="66040" lvl="1" indent="-342900" algn="just">
              <a:spcBef>
                <a:spcPts val="1360"/>
              </a:spcBef>
              <a:buSzPts val="1400"/>
              <a:buFont typeface="Wingdings" pitchFamily="2" charset="2"/>
              <a:buChar char="ü"/>
              <a:tabLst>
                <a:tab pos="521335" algn="l"/>
              </a:tabLs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восстановление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культурно-исторической среды, сохранение народных праздничных традиций своей страны, освоение духовных ценностей культуры мира.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753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0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332656"/>
            <a:ext cx="612068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lvl="0" algn="ctr">
              <a:lnSpc>
                <a:spcPts val="1825"/>
              </a:lnSpc>
            </a:pPr>
            <a:r>
              <a:rPr lang="ru-RU" sz="2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Пути реализации детского массового </a:t>
            </a:r>
            <a:r>
              <a:rPr lang="ru-RU" sz="2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мероприятия:</a:t>
            </a:r>
          </a:p>
          <a:p>
            <a:pPr marL="71120" marR="65405" lvl="0" indent="449580" algn="just">
              <a:spcBef>
                <a:spcPts val="600"/>
              </a:spcBef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На основе предложений участников программы формируется творчески- педагогический коллектив, который ведет организационно-методическую работу по реализации городской открытой комплексной программы.</a:t>
            </a:r>
          </a:p>
          <a:p>
            <a:pPr marL="71120" marR="66675" lvl="0" indent="449580" algn="just">
              <a:spcBef>
                <a:spcPts val="600"/>
              </a:spcBef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Ежегодно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составляются планы основных праздничных мероприятий для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детей.</a:t>
            </a:r>
          </a:p>
          <a:p>
            <a:pPr marL="71120" marR="66675" lvl="0" indent="449580" algn="just">
              <a:spcBef>
                <a:spcPts val="600"/>
              </a:spcBef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В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рамках программы формируется режиссерско-постановочная группа по организации и проведению наиболее значимых,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детских мероприятий.</a:t>
            </a:r>
          </a:p>
          <a:p>
            <a:pPr marL="71120" marR="66675" lvl="0" indent="449580" algn="just">
              <a:spcBef>
                <a:spcPts val="600"/>
              </a:spcBef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Одним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из основных условий реализации программы остается материально- техническое и финансовое обеспечение планируемых праздников для детей и юношества (в рамках как бюджетных, так и привлеченных средств).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58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-1"/>
            <a:ext cx="915074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7272808" cy="6154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lvl="0" algn="ctr">
              <a:spcBef>
                <a:spcPts val="625"/>
              </a:spcBef>
            </a:pPr>
            <a:r>
              <a:rPr lang="ru-RU" sz="24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Основные направления деятельности:</a:t>
            </a:r>
          </a:p>
          <a:p>
            <a:pPr marL="800100" marR="67945" lvl="1" indent="-342900" algn="just">
              <a:spcBef>
                <a:spcPts val="360"/>
              </a:spcBef>
              <a:buSzPts val="1400"/>
              <a:buFont typeface="Wingdings" pitchFamily="2" charset="2"/>
              <a:buChar char="ü"/>
              <a:tabLst>
                <a:tab pos="521335" algn="l"/>
                <a:tab pos="3701415" algn="l"/>
                <a:tab pos="5509895" algn="l"/>
              </a:tabLst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выявление и развитие творческих способностей детей и молодёжи в области музыкально - </a:t>
            </a:r>
            <a:r>
              <a:rPr lang="ru-RU" sz="23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хореографического, театрального</a:t>
            </a: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,  изобразительного искусства;</a:t>
            </a:r>
          </a:p>
          <a:p>
            <a:pPr marL="800100" marR="73660" lvl="1" indent="-342900" algn="just">
              <a:spcBef>
                <a:spcPts val="5"/>
              </a:spcBef>
              <a:buSzPts val="1400"/>
              <a:buFont typeface="Wingdings" pitchFamily="2" charset="2"/>
              <a:buChar char="ü"/>
              <a:tabLst>
                <a:tab pos="521335" algn="l"/>
              </a:tabLst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к</a:t>
            </a:r>
            <a:r>
              <a:rPr lang="ru-RU" sz="23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оординация деятельности </a:t>
            </a: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учреждений образования и других учреждений по вопросам художественного воспитания, оздоровления </a:t>
            </a:r>
            <a:r>
              <a:rPr lang="ru-RU" sz="23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 детей </a:t>
            </a: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и молодёжи;</a:t>
            </a:r>
          </a:p>
          <a:p>
            <a:pPr marL="800100" marR="71755" lvl="1" indent="-342900" algn="just">
              <a:spcBef>
                <a:spcPts val="10"/>
              </a:spcBef>
              <a:buSzPts val="1400"/>
              <a:buFont typeface="Wingdings" pitchFamily="2" charset="2"/>
              <a:buChar char="ü"/>
              <a:tabLst>
                <a:tab pos="520700" algn="l"/>
                <a:tab pos="521335" algn="l"/>
              </a:tabLst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сотрудничество с детскими и молодёжными объединениями и поддержка детских и молодёжных социальных инициатив;</a:t>
            </a:r>
          </a:p>
          <a:p>
            <a:pPr marL="800100" marR="69850" lvl="1" indent="-342900" algn="just">
              <a:buSzPts val="1400"/>
              <a:buFont typeface="Wingdings" pitchFamily="2" charset="2"/>
              <a:buChar char="ü"/>
              <a:tabLst>
                <a:tab pos="520700" algn="l"/>
                <a:tab pos="521335" algn="l"/>
              </a:tabLst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организация и проведение массовых мероприятий: фестивалей, конкурсов, смотров, праздников и выставок;</a:t>
            </a:r>
          </a:p>
          <a:p>
            <a:pPr marL="800100" marR="66675" lvl="1" indent="-342900" algn="just">
              <a:lnSpc>
                <a:spcPct val="98000"/>
              </a:lnSpc>
              <a:spcBef>
                <a:spcPts val="20"/>
              </a:spcBef>
              <a:buSzPts val="1400"/>
              <a:buFont typeface="Wingdings" pitchFamily="2" charset="2"/>
              <a:buChar char="ü"/>
              <a:tabLst>
                <a:tab pos="520700" algn="l"/>
                <a:tab pos="521335" algn="l"/>
              </a:tabLst>
            </a:pPr>
            <a:r>
              <a:rPr lang="ru-RU" sz="23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ctika script" pitchFamily="2" charset="0"/>
                <a:ea typeface="Times New Roman"/>
              </a:rPr>
              <a:t>создание целостной системы взаимодействия и координации деятельности методических служб учреждений для воспитания и обучения.</a:t>
            </a:r>
            <a:endParaRPr lang="ru-RU" sz="23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ctika 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97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0"/>
          <a:stretch/>
        </p:blipFill>
        <p:spPr bwMode="auto">
          <a:xfrm>
            <a:off x="79995" y="0"/>
            <a:ext cx="895650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3212976"/>
            <a:ext cx="72008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 indent="448310" algn="ctr">
              <a:spcBef>
                <a:spcPts val="640"/>
              </a:spcBef>
              <a:spcAft>
                <a:spcPts val="0"/>
              </a:spcAft>
            </a:pPr>
            <a:r>
              <a:rPr lang="ru-RU" sz="2400" u="sng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 pitchFamily="2" charset="0"/>
                <a:ea typeface="Times New Roman"/>
              </a:rPr>
              <a:t>Виды деятельности:</a:t>
            </a:r>
            <a:endParaRPr lang="ru-RU" sz="2400" u="sng" dirty="0">
              <a:latin typeface="Arctika script" pitchFamily="2" charset="0"/>
              <a:ea typeface="Times New Roman"/>
            </a:endParaRPr>
          </a:p>
          <a:p>
            <a:pPr marL="73025" indent="448310" algn="just">
              <a:spcAft>
                <a:spcPts val="0"/>
              </a:spcAft>
            </a:pPr>
            <a:r>
              <a:rPr lang="ru-RU" sz="2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 pitchFamily="2" charset="0"/>
                <a:ea typeface="Times New Roman"/>
              </a:rPr>
              <a:t>Разработка, координация и реализация программ и проектов в социально - значимых направлениях;</a:t>
            </a:r>
            <a:endParaRPr lang="ru-RU" sz="2400" dirty="0">
              <a:latin typeface="Arctika script" pitchFamily="2" charset="0"/>
              <a:ea typeface="Times New Roman"/>
            </a:endParaRPr>
          </a:p>
          <a:p>
            <a:pPr marL="73025" indent="448310" algn="just">
              <a:spcAft>
                <a:spcPts val="0"/>
              </a:spcAft>
            </a:pPr>
            <a:r>
              <a:rPr lang="ru-RU" sz="2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 pitchFamily="2" charset="0"/>
                <a:ea typeface="Times New Roman"/>
              </a:rPr>
              <a:t> Осуществление республиканских и межрайонных культурных связей и контактов;    </a:t>
            </a:r>
            <a:endParaRPr lang="ru-RU" sz="2400" dirty="0">
              <a:latin typeface="Arctika script" pitchFamily="2" charset="0"/>
              <a:ea typeface="Times New Roman"/>
            </a:endParaRPr>
          </a:p>
          <a:p>
            <a:pPr marL="73025" marR="73025" indent="448310" algn="just">
              <a:spcAft>
                <a:spcPts val="0"/>
              </a:spcAft>
              <a:tabLst>
                <a:tab pos="1856740" algn="l"/>
                <a:tab pos="3317240" algn="l"/>
                <a:tab pos="3557270" algn="l"/>
                <a:tab pos="4768215" algn="l"/>
                <a:tab pos="5818505" algn="l"/>
                <a:tab pos="6452235" algn="l"/>
              </a:tabLst>
            </a:pPr>
            <a:r>
              <a:rPr lang="ru-RU" sz="2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 pitchFamily="2" charset="0"/>
                <a:ea typeface="Times New Roman"/>
              </a:rPr>
              <a:t>Подготовка методического и информационного материала в сфере достигаемых задач</a:t>
            </a:r>
            <a:r>
              <a:rPr lang="ru-RU" sz="2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 pitchFamily="2" charset="0"/>
                <a:ea typeface="Times New Roman"/>
              </a:rPr>
              <a:t>.</a:t>
            </a:r>
            <a:endParaRPr lang="ru-RU" sz="2400" dirty="0">
              <a:latin typeface="Arctika script" pitchFamily="2" charset="0"/>
              <a:ea typeface="Times New Roman"/>
            </a:endParaRPr>
          </a:p>
          <a:p>
            <a:pPr marL="520700" indent="449580" algn="just">
              <a:spcBef>
                <a:spcPts val="605"/>
              </a:spcBef>
              <a:spcAft>
                <a:spcPts val="0"/>
              </a:spcAft>
            </a:pPr>
            <a:r>
              <a:rPr lang="ru-RU" sz="2400" dirty="0">
                <a:latin typeface="Arctika script" pitchFamily="2" charset="0"/>
                <a:ea typeface="Times New Roman"/>
              </a:rPr>
              <a:t> </a:t>
            </a:r>
            <a:endParaRPr lang="ru-RU" sz="2400" dirty="0">
              <a:effectLst/>
              <a:latin typeface="Arctika 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400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056" y="1916832"/>
            <a:ext cx="85823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06375" algn="l"/>
              </a:tabLst>
            </a:pPr>
            <a:r>
              <a:rPr lang="ru-RU" sz="2800" u="sng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Разработка детского массового мероприятия:</a:t>
            </a:r>
            <a:endParaRPr lang="ru-RU" sz="2800" dirty="0"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ü"/>
              <a:tabLst>
                <a:tab pos="206375" algn="l"/>
              </a:tabLs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Прежде всего, нужен сценарий.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ü"/>
              <a:tabLst>
                <a:tab pos="206375" algn="l"/>
              </a:tabLst>
            </a:pPr>
            <a:r>
              <a:rPr lang="ru-RU" sz="28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Оговаривается </a:t>
            </a: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тематика, идеи и цели.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ü"/>
              <a:tabLst>
                <a:tab pos="206375" algn="l"/>
              </a:tabLst>
            </a:pPr>
            <a:r>
              <a:rPr lang="ru-RU" sz="28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Пишется </a:t>
            </a: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подробная программа.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ü"/>
              <a:tabLst>
                <a:tab pos="206375" algn="l"/>
              </a:tabLst>
            </a:pPr>
            <a:r>
              <a:rPr lang="ru-RU" sz="28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Далее </a:t>
            </a: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приглашают </a:t>
            </a:r>
            <a:r>
              <a:rPr lang="ru-RU" sz="28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людей.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457200" lvl="0" indent="-457200" algn="just">
              <a:buFont typeface="Wingdings" pitchFamily="2" charset="2"/>
              <a:buChar char="ü"/>
              <a:tabLst>
                <a:tab pos="206375" algn="l"/>
              </a:tabLs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Организация любого праздника начинается с подбора помещения или места, в котором он будет проводиться. 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ü"/>
              <a:tabLst>
                <a:tab pos="206375" algn="l"/>
              </a:tabLst>
            </a:pPr>
            <a:r>
              <a:rPr lang="ru-RU" sz="28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Определяется</a:t>
            </a: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D8E9FF"/>
                    </a:gs>
                    <a:gs pos="9000">
                      <a:srgbClr val="A9D2FF"/>
                    </a:gs>
                    <a:gs pos="50000">
                      <a:srgbClr val="000088"/>
                    </a:gs>
                    <a:gs pos="79000">
                      <a:srgbClr val="A9D2FF"/>
                    </a:gs>
                    <a:gs pos="100000">
                      <a:srgbClr val="D8E9FF"/>
                    </a:gs>
                  </a:gsLst>
                  <a:lin ang="5400000" scaled="0"/>
                </a:gradFill>
                <a:latin typeface="Arctika script"/>
                <a:ea typeface="Times New Roman"/>
              </a:rPr>
              <a:t>, где проходит мероприятие, оформляется сцена, подиумы, составляется список необходимого оборудования и инвентаря. </a:t>
            </a:r>
            <a:r>
              <a:rPr lang="ru-RU" sz="2800" dirty="0">
                <a:latin typeface="Times New Roman"/>
                <a:ea typeface="Times New Roman"/>
              </a:rPr>
              <a:t> 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85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684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Gagarin</dc:creator>
  <cp:lastModifiedBy>Gagarin</cp:lastModifiedBy>
  <cp:revision>39</cp:revision>
  <dcterms:created xsi:type="dcterms:W3CDTF">2024-02-02T08:38:16Z</dcterms:created>
  <dcterms:modified xsi:type="dcterms:W3CDTF">2024-02-06T10:41:30Z</dcterms:modified>
</cp:coreProperties>
</file>