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60" r:id="rId3"/>
    <p:sldId id="262" r:id="rId4"/>
    <p:sldId id="263" r:id="rId5"/>
    <p:sldId id="264" r:id="rId6"/>
    <p:sldId id="265" r:id="rId7"/>
    <p:sldId id="266" r:id="rId8"/>
    <p:sldId id="268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77" r:id="rId17"/>
    <p:sldId id="281" r:id="rId18"/>
    <p:sldId id="282" r:id="rId19"/>
    <p:sldId id="283" r:id="rId20"/>
    <p:sldId id="284" r:id="rId21"/>
    <p:sldId id="285" r:id="rId22"/>
    <p:sldId id="286" r:id="rId23"/>
    <p:sldId id="302" r:id="rId24"/>
    <p:sldId id="287" r:id="rId25"/>
    <p:sldId id="288" r:id="rId26"/>
    <p:sldId id="290" r:id="rId27"/>
    <p:sldId id="291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D4A7-1F3C-4A59-A218-F95C7F5DB9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C6E5D-F806-4374-8D2A-212DADDC2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215238" cy="1928826"/>
          </a:xfrm>
        </p:spPr>
        <p:txBody>
          <a:bodyPr>
            <a:no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ВЕСЕЛЫЙ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" name="Picture 4" descr="MCj043779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3545036" cy="318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3571876"/>
            <a:ext cx="3539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ТЕСТ</a:t>
            </a:r>
            <a:endParaRPr lang="ru-RU" sz="9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5072074"/>
            <a:ext cx="721523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Математическая</a:t>
            </a: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викторина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Какое математическое действие с клетками обеспечивает рост органов живого организма? 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1571612"/>
            <a:ext cx="3071834" cy="1400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сложение </a:t>
            </a:r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вычитание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4038600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умножение</a:t>
            </a:r>
          </a:p>
          <a:p>
            <a:pPr>
              <a:buNone/>
            </a:pPr>
            <a:r>
              <a:rPr lang="ru-RU" b="1" dirty="0" smtClean="0"/>
              <a:t>Г. </a:t>
            </a:r>
            <a:r>
              <a:rPr lang="ru-RU" dirty="0" smtClean="0"/>
              <a:t>деление</a:t>
            </a:r>
          </a:p>
          <a:p>
            <a:endParaRPr lang="ru-RU" dirty="0"/>
          </a:p>
        </p:txBody>
      </p:sp>
      <p:pic>
        <p:nvPicPr>
          <p:cNvPr id="9218" name="Picture 2" descr="G:\неделя матем  16-17\2 зн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28934"/>
            <a:ext cx="6529433" cy="362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 называется расстояние между двумя отметками на измерительной шкале?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2543164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сложение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умножение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вычитание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Г.  </a:t>
            </a:r>
            <a:r>
              <a:rPr lang="ru-RU" dirty="0" smtClean="0"/>
              <a:t>деление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" name="Рисунок 5" descr="http://5klass.net/datas/matematika/Ustnyj-schjot-na-urokakh-matematiki/0038-038-Ustnyj-schjot-na-urokakh-matematik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928802"/>
            <a:ext cx="48577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80097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Что нужно брать с героев, а также со всех честных, добрых и порядочных людей? 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643050"/>
            <a:ext cx="2400288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задачу</a:t>
            </a:r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пример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072074"/>
            <a:ext cx="4038600" cy="1185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уравнение</a:t>
            </a:r>
          </a:p>
          <a:p>
            <a:pPr>
              <a:buNone/>
            </a:pPr>
            <a:r>
              <a:rPr lang="ru-RU" b="1" dirty="0" smtClean="0"/>
              <a:t>Г. </a:t>
            </a:r>
            <a:r>
              <a:rPr lang="ru-RU" dirty="0" smtClean="0"/>
              <a:t>систему уравнений </a:t>
            </a:r>
            <a:endParaRPr lang="ru-RU" dirty="0"/>
          </a:p>
        </p:txBody>
      </p:sp>
      <p:pic>
        <p:nvPicPr>
          <p:cNvPr id="5" name="Рисунок 4" descr="http://uroki-shkola.ru/wp-content/uploads/2012/10/perimetr_mnogougoljn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3867147" cy="300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g01.a.alicdn.com/kf/HTB1HUBELVXXXXbnXpXXq6xXFXXXE/Wooden-Multiplication-Formulas-Table-Children-Mathematics-Toy-enlightenment-Educational-Intellectual-Supplies-Teaching-font-b-Resource-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31432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Какой математический знак существует в строении цветка?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72132" y="2071678"/>
            <a:ext cx="2714644" cy="3571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корень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стебель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лист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Г.  </a:t>
            </a:r>
            <a:r>
              <a:rPr lang="ru-RU" dirty="0" smtClean="0"/>
              <a:t>цветок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G:\неделя матем  16-17\2 корень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428874" cy="442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Формулы какого умножения изучают на уроках математики в школе?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285992"/>
            <a:ext cx="304323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скоростного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сокращённого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фигурного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Г.  </a:t>
            </a:r>
            <a:r>
              <a:rPr lang="ru-RU" dirty="0" smtClean="0"/>
              <a:t>ускоренного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785926"/>
            <a:ext cx="4038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7650" name="Picture 2" descr="Формулы | Фото большого размера и векторный клипарт | CLIPARTO /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928802"/>
            <a:ext cx="452438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Что иногда производят с персоналом предприятия?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500174"/>
            <a:ext cx="4357718" cy="17145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</a:t>
            </a:r>
            <a:r>
              <a:rPr lang="ru-RU" dirty="0" smtClean="0"/>
              <a:t>. упрощение</a:t>
            </a:r>
          </a:p>
          <a:p>
            <a:pPr>
              <a:buNone/>
            </a:pPr>
            <a:r>
              <a:rPr lang="ru-RU" b="1" dirty="0" smtClean="0"/>
              <a:t>Б.  </a:t>
            </a:r>
            <a:r>
              <a:rPr lang="ru-RU" dirty="0" smtClean="0"/>
              <a:t>приведение подобных членов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000240"/>
            <a:ext cx="4038600" cy="64294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Г.  </a:t>
            </a:r>
            <a:r>
              <a:rPr lang="ru-RU" dirty="0" smtClean="0"/>
              <a:t>вынесение за скобки </a:t>
            </a:r>
          </a:p>
          <a:p>
            <a:endParaRPr lang="ru-RU" dirty="0"/>
          </a:p>
        </p:txBody>
      </p:sp>
      <p:pic>
        <p:nvPicPr>
          <p:cNvPr id="5" name="Рисунок 4" descr="81058_1786.jpg"/>
          <p:cNvPicPr>
            <a:picLocks noChangeAspect="1"/>
          </p:cNvPicPr>
          <p:nvPr/>
        </p:nvPicPr>
        <p:blipFill>
          <a:blip r:embed="rId2" cstate="print"/>
          <a:srcRect b="14088"/>
          <a:stretch>
            <a:fillRect/>
          </a:stretch>
        </p:blipFill>
        <p:spPr>
          <a:xfrm>
            <a:off x="1714480" y="3000372"/>
            <a:ext cx="5840975" cy="357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1500174"/>
            <a:ext cx="2523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/>
              <a:t>В. </a:t>
            </a:r>
            <a:r>
              <a:rPr lang="ru-RU" sz="2800" dirty="0" smtClean="0"/>
              <a:t>сокращение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Какой результат арифметического действия является сладким на вкус?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08" y="1571612"/>
            <a:ext cx="2714644" cy="45005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разность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сумма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частное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fb.ru/misc/i/gallery/5085/3346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35771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5008" y="4643446"/>
            <a:ext cx="1797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/>
              <a:t>Г.  </a:t>
            </a:r>
            <a:r>
              <a:rPr lang="ru-RU" sz="2800" dirty="0" smtClean="0"/>
              <a:t>остаток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 заканчивается это известная пословица: «Ясно, как…»?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2143116"/>
            <a:ext cx="3786214" cy="41434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дважды два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  трижды три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В.  </a:t>
            </a:r>
            <a:r>
              <a:rPr lang="ru-RU" dirty="0" smtClean="0"/>
              <a:t>пятью пять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Г.   </a:t>
            </a:r>
            <a:r>
              <a:rPr lang="ru-RU" dirty="0" smtClean="0"/>
              <a:t>шестью шесть </a:t>
            </a:r>
          </a:p>
          <a:p>
            <a:endParaRPr lang="ru-RU" dirty="0"/>
          </a:p>
        </p:txBody>
      </p:sp>
      <p:pic>
        <p:nvPicPr>
          <p:cNvPr id="7" name="Picture 4" descr="http://www.playing-field.ru/img/2015/051909/17438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8802"/>
            <a:ext cx="3929090" cy="3429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Как называется повторяющаяся группа цифр в записи бесконечной дроби? 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72132" y="2000240"/>
            <a:ext cx="2686040" cy="3643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А.  </a:t>
            </a:r>
            <a:r>
              <a:rPr lang="ru-RU" dirty="0" smtClean="0"/>
              <a:t>тайм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Б.  </a:t>
            </a:r>
            <a:r>
              <a:rPr lang="ru-RU" dirty="0" smtClean="0"/>
              <a:t>период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В.   </a:t>
            </a:r>
            <a:r>
              <a:rPr lang="ru-RU" dirty="0" smtClean="0"/>
              <a:t>раунд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Г.   </a:t>
            </a:r>
            <a:r>
              <a:rPr lang="ru-RU" dirty="0" smtClean="0"/>
              <a:t>гейм</a:t>
            </a:r>
          </a:p>
          <a:p>
            <a:endParaRPr lang="ru-RU" dirty="0"/>
          </a:p>
        </p:txBody>
      </p:sp>
      <p:pic>
        <p:nvPicPr>
          <p:cNvPr id="7" name="Picture 4" descr="MCj043441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571612"/>
            <a:ext cx="4143404" cy="4660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Какая геометрическая фигура подрабатывает в цирке гимнастическим снарядом?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4038600" cy="132873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круг</a:t>
            </a:r>
          </a:p>
          <a:p>
            <a:pPr>
              <a:buNone/>
            </a:pPr>
            <a:r>
              <a:rPr lang="ru-RU" b="1" dirty="0" smtClean="0"/>
              <a:t>Б.  </a:t>
            </a:r>
            <a:r>
              <a:rPr lang="ru-RU" dirty="0" smtClean="0"/>
              <a:t>прямоугольник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104298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ромб</a:t>
            </a:r>
          </a:p>
          <a:p>
            <a:pPr>
              <a:buNone/>
            </a:pPr>
            <a:r>
              <a:rPr lang="ru-RU" b="1" dirty="0" smtClean="0"/>
              <a:t>Г.   </a:t>
            </a:r>
            <a:r>
              <a:rPr lang="ru-RU" dirty="0" smtClean="0"/>
              <a:t>трапеция </a:t>
            </a:r>
            <a:endParaRPr lang="ru-RU" dirty="0"/>
          </a:p>
        </p:txBody>
      </p:sp>
      <p:pic>
        <p:nvPicPr>
          <p:cNvPr id="7" name="Рисунок 6" descr="http://www.ooopifagor.ru/content/shop_image/663/mini_1411973944,625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542928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Индийцы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называли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его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 «</a:t>
            </a:r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сунья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», </a:t>
            </a:r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арабские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 математики </a:t>
            </a:r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–«сифр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». </a:t>
            </a:r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Как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мы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называем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его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latin typeface="Comic Sans MS" pitchFamily="66" charset="0"/>
              </a:rPr>
              <a:t>сейчас</a:t>
            </a:r>
            <a:r>
              <a:rPr lang="uk-UA" sz="2800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1500174"/>
            <a:ext cx="2857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А. </a:t>
            </a:r>
            <a:r>
              <a:rPr lang="uk-UA" sz="3200" dirty="0" smtClean="0"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ифра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Б.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число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571612"/>
            <a:ext cx="2500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ea typeface="Calibri" pitchFamily="34" charset="0"/>
                <a:cs typeface="Times New Roman" pitchFamily="18" charset="0"/>
              </a:rPr>
              <a:t>В. </a:t>
            </a:r>
            <a:r>
              <a:rPr lang="uk-UA" sz="3200" dirty="0" err="1" smtClean="0">
                <a:ea typeface="Calibri" pitchFamily="34" charset="0"/>
                <a:cs typeface="Times New Roman" pitchFamily="18" charset="0"/>
              </a:rPr>
              <a:t>ноль</a:t>
            </a:r>
            <a:endParaRPr lang="ru-RU" sz="32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ea typeface="Calibri" pitchFamily="34" charset="0"/>
                <a:cs typeface="Times New Roman" pitchFamily="18" charset="0"/>
              </a:rPr>
              <a:t>Г. </a:t>
            </a:r>
            <a:r>
              <a:rPr lang="uk-UA" sz="3200" dirty="0" smtClean="0">
                <a:ea typeface="Calibri" pitchFamily="34" charset="0"/>
                <a:cs typeface="Times New Roman" pitchFamily="18" charset="0"/>
              </a:rPr>
              <a:t>один</a:t>
            </a:r>
            <a:endParaRPr lang="uk-UA" sz="3200" dirty="0" smtClean="0">
              <a:cs typeface="Arial" pitchFamily="34" charset="0"/>
            </a:endParaRPr>
          </a:p>
        </p:txBody>
      </p:sp>
      <p:pic>
        <p:nvPicPr>
          <p:cNvPr id="1026" name="Picture 2" descr="G:\неделя матем  16-17\2 инд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786058"/>
            <a:ext cx="2413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неделя матем  16-17\инд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4510086" cy="365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Каким математическим словом характеризуют необщительного, скрытного человека?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прямолинейный </a:t>
            </a:r>
          </a:p>
          <a:p>
            <a:pPr>
              <a:buNone/>
            </a:pPr>
            <a:r>
              <a:rPr lang="ru-RU" b="1" dirty="0" smtClean="0"/>
              <a:t>Б.  </a:t>
            </a:r>
            <a:r>
              <a:rPr lang="ru-RU" dirty="0" smtClean="0"/>
              <a:t>замкнутый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</a:t>
            </a:r>
            <a:r>
              <a:rPr lang="ru-RU" dirty="0" smtClean="0"/>
              <a:t>. пунктуальный </a:t>
            </a:r>
          </a:p>
          <a:p>
            <a:pPr>
              <a:buNone/>
            </a:pPr>
            <a:r>
              <a:rPr lang="ru-RU" b="1" dirty="0" smtClean="0"/>
              <a:t>Г.  </a:t>
            </a:r>
            <a:r>
              <a:rPr lang="ru-RU" dirty="0" smtClean="0"/>
              <a:t>вогнутый</a:t>
            </a:r>
          </a:p>
          <a:p>
            <a:endParaRPr lang="ru-RU" dirty="0"/>
          </a:p>
        </p:txBody>
      </p:sp>
      <p:pic>
        <p:nvPicPr>
          <p:cNvPr id="10242" name="Picture 2" descr="http://j-p-g.net/if/2016/06/18/0439205001466236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000528" cy="3200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img0.liveinternet.ru/images/attach/c/4/78/302/78302064_large_26917634_10920375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3786214" cy="305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Что напоминает геометрическое тело называющееся тор?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2071678"/>
            <a:ext cx="2471726" cy="2714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бублик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рогалик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крендель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Г.   </a:t>
            </a:r>
            <a:r>
              <a:rPr lang="ru-RU" dirty="0" smtClean="0"/>
              <a:t>батон</a:t>
            </a:r>
          </a:p>
          <a:p>
            <a:endParaRPr lang="ru-RU" dirty="0"/>
          </a:p>
        </p:txBody>
      </p:sp>
      <p:pic>
        <p:nvPicPr>
          <p:cNvPr id="7" name="Содержимое 6" descr="http://wsezdrav.ru/wp-content/uploads/2013/06/932-1_real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928802"/>
            <a:ext cx="51435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Какая планета немыслима без колец? 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571612"/>
            <a:ext cx="2757478" cy="24003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 </a:t>
            </a:r>
            <a:r>
              <a:rPr lang="ru-RU" dirty="0" smtClean="0"/>
              <a:t>Юпитер </a:t>
            </a:r>
          </a:p>
          <a:p>
            <a:pPr>
              <a:buNone/>
            </a:pPr>
            <a:r>
              <a:rPr lang="ru-RU" b="1" dirty="0" smtClean="0"/>
              <a:t>Б.   </a:t>
            </a:r>
            <a:r>
              <a:rPr lang="ru-RU" dirty="0" smtClean="0"/>
              <a:t>Марс</a:t>
            </a:r>
          </a:p>
          <a:p>
            <a:pPr>
              <a:buNone/>
            </a:pPr>
            <a:r>
              <a:rPr lang="ru-RU" b="1" dirty="0" smtClean="0"/>
              <a:t>В.   </a:t>
            </a:r>
            <a:r>
              <a:rPr lang="ru-RU" dirty="0" smtClean="0"/>
              <a:t>Венера</a:t>
            </a:r>
          </a:p>
          <a:p>
            <a:pPr>
              <a:buNone/>
            </a:pPr>
            <a:r>
              <a:rPr lang="ru-RU" b="1" dirty="0" smtClean="0"/>
              <a:t>Г.   </a:t>
            </a:r>
            <a:r>
              <a:rPr lang="ru-RU" dirty="0" smtClean="0"/>
              <a:t>Уран </a:t>
            </a:r>
          </a:p>
          <a:p>
            <a:endParaRPr lang="ru-RU" dirty="0"/>
          </a:p>
        </p:txBody>
      </p:sp>
      <p:pic>
        <p:nvPicPr>
          <p:cNvPr id="20481" name="Picture 1" descr="G:\неделя матем  16-17\плане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4907" y="1714488"/>
            <a:ext cx="5409093" cy="3200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mtdata.ru/u21/photo9B87/20285801422-0/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786214" cy="274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Какую форму имеют соты пчёл и ос, ячейки глаз насекомых?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4643470" cy="175736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правильный треугольник</a:t>
            </a:r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правильный четырехугольник</a:t>
            </a:r>
          </a:p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Правильный пятиугольник</a:t>
            </a:r>
          </a:p>
          <a:p>
            <a:pPr>
              <a:buNone/>
            </a:pPr>
            <a:r>
              <a:rPr lang="ru-RU" b="1" dirty="0" smtClean="0"/>
              <a:t>Г. </a:t>
            </a:r>
            <a:r>
              <a:rPr lang="ru-RU" dirty="0" smtClean="0"/>
              <a:t>Правильный шестиугольник</a:t>
            </a:r>
            <a:endParaRPr lang="ru-RU" dirty="0"/>
          </a:p>
        </p:txBody>
      </p:sp>
      <p:pic>
        <p:nvPicPr>
          <p:cNvPr id="5" name="Содержимое 4" descr="http://roypchel.ru/wp-content/uploads/2015/01/roy-pchel-karnika-e142252436330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4429156" cy="314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sladkiy-med.ru/wp-content/uploads/2015/06/%D0%A2%D0%B0%D0%BD%D0%B5%D1%86-%D0%BF%D1%87%D1%91%D0%B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364333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Какая из этих геометрических фигур дала название болезни и кости руки человека?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08" y="1785926"/>
            <a:ext cx="264320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 </a:t>
            </a:r>
            <a:r>
              <a:rPr lang="ru-RU" dirty="0" smtClean="0"/>
              <a:t>прямая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Б.  </a:t>
            </a:r>
            <a:r>
              <a:rPr lang="ru-RU" dirty="0" smtClean="0"/>
              <a:t>луч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В.  </a:t>
            </a:r>
            <a:r>
              <a:rPr lang="ru-RU" dirty="0" smtClean="0"/>
              <a:t>отрезок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Г.   </a:t>
            </a:r>
            <a:r>
              <a:rPr lang="ru-RU" dirty="0" smtClean="0"/>
              <a:t>ломаная </a:t>
            </a:r>
          </a:p>
          <a:p>
            <a:endParaRPr lang="ru-RU" dirty="0"/>
          </a:p>
        </p:txBody>
      </p:sp>
      <p:pic>
        <p:nvPicPr>
          <p:cNvPr id="8" name="Содержимое 7" descr="http://100-bal.ru/pars_docs/refs/99/98549/98549_html_m5d44132b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468630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Закончите русскую пословицу: «Всякому мила своя…»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714488"/>
            <a:ext cx="2928958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А.  </a:t>
            </a:r>
            <a:r>
              <a:rPr lang="ru-RU" sz="3200" dirty="0" smtClean="0"/>
              <a:t>высота</a:t>
            </a:r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b="1" dirty="0" smtClean="0"/>
              <a:t>Б.  </a:t>
            </a:r>
            <a:r>
              <a:rPr lang="ru-RU" sz="3200" dirty="0" smtClean="0"/>
              <a:t>сторона 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В.  </a:t>
            </a:r>
            <a:r>
              <a:rPr lang="ru-RU" sz="3200" dirty="0" smtClean="0"/>
              <a:t>медиана 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Г.   </a:t>
            </a:r>
            <a:r>
              <a:rPr lang="ru-RU" sz="3200" dirty="0" smtClean="0"/>
              <a:t>биссектриса</a:t>
            </a:r>
            <a:endParaRPr lang="ru-RU" sz="3200" dirty="0"/>
          </a:p>
        </p:txBody>
      </p:sp>
      <p:pic>
        <p:nvPicPr>
          <p:cNvPr id="7" name="Рисунок 6" descr="http://fs00.infourok.ru/images/doc/179/205204/310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3116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err="1" smtClean="0">
                <a:solidFill>
                  <a:srgbClr val="002060"/>
                </a:solidFill>
                <a:latin typeface="Comic Sans MS" pitchFamily="66" charset="0"/>
              </a:rPr>
              <a:t>Название</a:t>
            </a:r>
            <a:r>
              <a:rPr lang="uk-UA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  <a:latin typeface="Comic Sans MS" pitchFamily="66" charset="0"/>
              </a:rPr>
              <a:t>какого</a:t>
            </a:r>
            <a:r>
              <a:rPr lang="uk-UA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  <a:latin typeface="Comic Sans MS" pitchFamily="66" charset="0"/>
              </a:rPr>
              <a:t>месяца</a:t>
            </a:r>
            <a:r>
              <a:rPr lang="uk-UA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  <a:latin typeface="Comic Sans MS" pitchFamily="66" charset="0"/>
              </a:rPr>
              <a:t>года</a:t>
            </a:r>
            <a:r>
              <a:rPr lang="uk-UA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  <a:latin typeface="Comic Sans MS" pitchFamily="66" charset="0"/>
              </a:rPr>
              <a:t>произошло</a:t>
            </a:r>
            <a:r>
              <a:rPr lang="uk-UA" sz="3200" dirty="0" smtClean="0">
                <a:solidFill>
                  <a:srgbClr val="002060"/>
                </a:solidFill>
                <a:latin typeface="Comic Sans MS" pitchFamily="66" charset="0"/>
              </a:rPr>
              <a:t> от </a:t>
            </a:r>
            <a:r>
              <a:rPr lang="uk-UA" sz="3200" dirty="0" err="1" smtClean="0">
                <a:solidFill>
                  <a:srgbClr val="002060"/>
                </a:solidFill>
                <a:latin typeface="Comic Sans MS" pitchFamily="66" charset="0"/>
              </a:rPr>
              <a:t>латинского</a:t>
            </a:r>
            <a:r>
              <a:rPr lang="uk-UA" sz="3200" dirty="0" smtClean="0">
                <a:solidFill>
                  <a:srgbClr val="002060"/>
                </a:solidFill>
                <a:latin typeface="Comic Sans MS" pitchFamily="66" charset="0"/>
              </a:rPr>
              <a:t> слова «</a:t>
            </a:r>
            <a:r>
              <a:rPr lang="uk-UA" sz="3200" dirty="0" err="1" smtClean="0">
                <a:solidFill>
                  <a:srgbClr val="002060"/>
                </a:solidFill>
                <a:latin typeface="Comic Sans MS" pitchFamily="66" charset="0"/>
              </a:rPr>
              <a:t>семь</a:t>
            </a:r>
            <a:r>
              <a:rPr lang="uk-UA" sz="3200" dirty="0" smtClean="0">
                <a:solidFill>
                  <a:srgbClr val="002060"/>
                </a:solidFill>
                <a:latin typeface="Comic Sans MS" pitchFamily="66" charset="0"/>
              </a:rPr>
              <a:t>»?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714488"/>
            <a:ext cx="2286016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А. </a:t>
            </a:r>
            <a:r>
              <a:rPr lang="uk-UA" dirty="0" err="1" smtClean="0"/>
              <a:t>июнь</a:t>
            </a:r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b="1" dirty="0" smtClean="0"/>
              <a:t>Б. </a:t>
            </a:r>
            <a:r>
              <a:rPr lang="uk-UA" dirty="0" err="1" smtClean="0"/>
              <a:t>июль</a:t>
            </a:r>
            <a:endParaRPr lang="uk-UA" dirty="0" smtClean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В. </a:t>
            </a:r>
            <a:r>
              <a:rPr lang="uk-UA" dirty="0" err="1" smtClean="0"/>
              <a:t>август</a:t>
            </a:r>
            <a:endParaRPr lang="uk-UA" b="1" dirty="0" smtClean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Г. </a:t>
            </a:r>
            <a:r>
              <a:rPr lang="uk-UA" dirty="0" err="1" smtClean="0"/>
              <a:t>сентябрь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chistova.ru/blog.php?udkah=/movlyku/prohozhdenie_igry_indi_kot_uroven_124_23700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857364"/>
            <a:ext cx="4929222" cy="376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Какое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из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этих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выражений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является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синонимом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слова «мало»?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928802"/>
            <a:ext cx="3829080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b="1" dirty="0" smtClean="0"/>
              <a:t>А. </a:t>
            </a:r>
            <a:r>
              <a:rPr lang="uk-UA" dirty="0" err="1" smtClean="0"/>
              <a:t>куры</a:t>
            </a:r>
            <a:r>
              <a:rPr lang="uk-UA" dirty="0" smtClean="0"/>
              <a:t> не </a:t>
            </a:r>
            <a:r>
              <a:rPr lang="uk-UA" dirty="0" err="1" smtClean="0"/>
              <a:t>клюют</a:t>
            </a:r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b="1" dirty="0" smtClean="0"/>
              <a:t>Б. </a:t>
            </a:r>
            <a:r>
              <a:rPr lang="uk-UA" dirty="0" err="1" smtClean="0"/>
              <a:t>пруд</a:t>
            </a:r>
            <a:r>
              <a:rPr lang="uk-UA" dirty="0" smtClean="0"/>
              <a:t> пруди</a:t>
            </a:r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В. </a:t>
            </a:r>
            <a:r>
              <a:rPr lang="uk-UA" dirty="0" err="1" smtClean="0"/>
              <a:t>кот</a:t>
            </a:r>
            <a:r>
              <a:rPr lang="uk-UA" dirty="0" smtClean="0"/>
              <a:t> </a:t>
            </a:r>
            <a:r>
              <a:rPr lang="uk-UA" dirty="0" err="1" smtClean="0"/>
              <a:t>наплакал</a:t>
            </a:r>
            <a:endParaRPr lang="uk-UA" dirty="0" smtClean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Г. </a:t>
            </a:r>
            <a:r>
              <a:rPr lang="uk-UA" dirty="0" smtClean="0"/>
              <a:t>ворона  накаркала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Юля\Desktop\клипарт\0_9118c_f90a662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811218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Какие геометрические фигуры дружат с солнцем?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785926"/>
            <a:ext cx="2571768" cy="42862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отрезок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прямая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луч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Г.  </a:t>
            </a:r>
            <a:r>
              <a:rPr lang="ru-RU" dirty="0" smtClean="0"/>
              <a:t>точка</a:t>
            </a:r>
          </a:p>
        </p:txBody>
      </p:sp>
      <p:pic>
        <p:nvPicPr>
          <p:cNvPr id="5" name="Содержимое 4" descr="http://uraltourekaterinburg.ru/assets/images/logotip1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571612"/>
            <a:ext cx="5329246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Какую геометрическую фигуру носят на голове мужчины?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857364"/>
            <a:ext cx="3043230" cy="39290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шар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пирамида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В.  </a:t>
            </a:r>
            <a:r>
              <a:rPr lang="ru-RU" dirty="0" smtClean="0"/>
              <a:t>конус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Г.  </a:t>
            </a:r>
            <a:r>
              <a:rPr lang="ru-RU" dirty="0" smtClean="0"/>
              <a:t>цилиндр.</a:t>
            </a:r>
            <a:endParaRPr lang="ru-RU" dirty="0"/>
          </a:p>
        </p:txBody>
      </p:sp>
      <p:pic>
        <p:nvPicPr>
          <p:cNvPr id="5" name="Содержимое 4" descr="http://st03.kakprosto.ru/tumb/680/images/article/2012/4/14/1_5254ff1ea42ec5254ff1ea432a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038600" cy="4398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Какие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бывают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современные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фотоаппараты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185857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uk-UA" sz="11200" b="1" dirty="0" smtClean="0"/>
              <a:t>А. </a:t>
            </a:r>
            <a:r>
              <a:rPr lang="uk-UA" sz="11200" dirty="0" err="1" smtClean="0"/>
              <a:t>числовые</a:t>
            </a:r>
            <a:endParaRPr lang="uk-UA" sz="11200" dirty="0" smtClean="0"/>
          </a:p>
          <a:p>
            <a:pPr>
              <a:buNone/>
            </a:pPr>
            <a:r>
              <a:rPr lang="uk-UA" sz="11200" b="1" dirty="0" smtClean="0"/>
              <a:t>Б. </a:t>
            </a:r>
            <a:r>
              <a:rPr lang="uk-UA" sz="11200" dirty="0" err="1" smtClean="0"/>
              <a:t>цифровые</a:t>
            </a:r>
            <a:endParaRPr lang="ru-RU" sz="11200" dirty="0" smtClean="0"/>
          </a:p>
          <a:p>
            <a:pPr>
              <a:buNone/>
            </a:pPr>
            <a:endParaRPr lang="ru-RU" sz="112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257296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sz="11200" b="1" dirty="0" smtClean="0"/>
              <a:t>В. </a:t>
            </a:r>
            <a:r>
              <a:rPr lang="uk-UA" sz="11200" dirty="0" err="1" smtClean="0"/>
              <a:t>формульные</a:t>
            </a:r>
            <a:endParaRPr lang="ru-RU" sz="11200" dirty="0" smtClean="0"/>
          </a:p>
          <a:p>
            <a:pPr>
              <a:buNone/>
            </a:pPr>
            <a:r>
              <a:rPr lang="uk-UA" sz="11200" b="1" dirty="0" smtClean="0"/>
              <a:t>Г. </a:t>
            </a:r>
            <a:r>
              <a:rPr lang="uk-UA" sz="11200" dirty="0" err="1" smtClean="0"/>
              <a:t>арифметические</a:t>
            </a:r>
            <a:endParaRPr lang="ru-RU" sz="11200" dirty="0" smtClean="0"/>
          </a:p>
          <a:p>
            <a:endParaRPr lang="ru-RU" dirty="0"/>
          </a:p>
        </p:txBody>
      </p:sp>
      <p:pic>
        <p:nvPicPr>
          <p:cNvPr id="2051" name="Picture 3" descr="G:\неделя матем  16-17\фотоаппар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496"/>
            <a:ext cx="6357982" cy="358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Какие цифры «пишут» лётчики на небе?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285860"/>
            <a:ext cx="2357454" cy="49292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b="1" dirty="0" smtClean="0"/>
              <a:t>А. </a:t>
            </a:r>
            <a:r>
              <a:rPr lang="ru-RU" sz="6600" dirty="0" smtClean="0"/>
              <a:t>8</a:t>
            </a:r>
          </a:p>
          <a:p>
            <a:pPr>
              <a:buNone/>
            </a:pPr>
            <a:r>
              <a:rPr lang="ru-RU" sz="6600" b="1" dirty="0" smtClean="0"/>
              <a:t>В. </a:t>
            </a:r>
            <a:r>
              <a:rPr lang="ru-RU" sz="6600" dirty="0" smtClean="0"/>
              <a:t>6</a:t>
            </a:r>
            <a:r>
              <a:rPr lang="ru-RU" sz="6600" b="1" dirty="0" smtClean="0"/>
              <a:t>                                  </a:t>
            </a:r>
          </a:p>
          <a:p>
            <a:pPr>
              <a:buNone/>
            </a:pPr>
            <a:r>
              <a:rPr lang="ru-RU" sz="6600" b="1" dirty="0" smtClean="0"/>
              <a:t>Б. </a:t>
            </a:r>
            <a:r>
              <a:rPr lang="ru-RU" sz="6600" dirty="0" smtClean="0"/>
              <a:t>9</a:t>
            </a:r>
            <a:r>
              <a:rPr lang="ru-RU" sz="6600" b="1" dirty="0" smtClean="0"/>
              <a:t>                                   </a:t>
            </a:r>
          </a:p>
          <a:p>
            <a:pPr>
              <a:buNone/>
            </a:pPr>
            <a:r>
              <a:rPr lang="ru-RU" sz="6600" b="1" dirty="0" smtClean="0"/>
              <a:t>Г.  </a:t>
            </a:r>
            <a:r>
              <a:rPr lang="ru-RU" sz="6600" dirty="0" smtClean="0"/>
              <a:t>5</a:t>
            </a:r>
          </a:p>
          <a:p>
            <a:pPr>
              <a:buNone/>
            </a:pPr>
            <a:endParaRPr lang="ru-RU" sz="6600" dirty="0"/>
          </a:p>
        </p:txBody>
      </p:sp>
      <p:pic>
        <p:nvPicPr>
          <p:cNvPr id="9" name="Содержимое 8" descr="http://nifiga-sebe.ru/uploads/posts/2009-06/1245853306_405516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857364"/>
            <a:ext cx="600079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Что отличает один поезд от другого с точки зрения математика?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1500174"/>
            <a:ext cx="4038600" cy="147161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скорость</a:t>
            </a:r>
          </a:p>
          <a:p>
            <a:pPr>
              <a:buNone/>
            </a:pPr>
            <a:r>
              <a:rPr lang="ru-RU" b="1" dirty="0" smtClean="0"/>
              <a:t>Б.  </a:t>
            </a:r>
            <a:r>
              <a:rPr lang="ru-RU" dirty="0" smtClean="0"/>
              <a:t>маршрут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38600" cy="125729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</a:t>
            </a:r>
            <a:r>
              <a:rPr lang="ru-RU" dirty="0" smtClean="0"/>
              <a:t>. номер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Г.  </a:t>
            </a:r>
            <a:r>
              <a:rPr lang="ru-RU" dirty="0" smtClean="0"/>
              <a:t>пассажирский</a:t>
            </a:r>
            <a:endParaRPr lang="ru-RU" dirty="0"/>
          </a:p>
        </p:txBody>
      </p:sp>
      <p:pic>
        <p:nvPicPr>
          <p:cNvPr id="5" name="Рисунок 4" descr="http://newstes.ru/uploads/posts/2015-10/vo-vladivostoke-20-letnyaya-devushka-pogibla-pod-kolesami-poezda_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928934"/>
            <a:ext cx="6120765" cy="362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Какая цифра всегда катается в электричке?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928802"/>
            <a:ext cx="1928826" cy="3857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А.  </a:t>
            </a:r>
            <a:r>
              <a:rPr lang="ru-RU" sz="5400" dirty="0" smtClean="0"/>
              <a:t>7</a:t>
            </a:r>
          </a:p>
          <a:p>
            <a:pPr>
              <a:buNone/>
            </a:pPr>
            <a:r>
              <a:rPr lang="ru-RU" sz="5400" b="1" dirty="0" smtClean="0"/>
              <a:t>Б.  </a:t>
            </a:r>
            <a:r>
              <a:rPr lang="ru-RU" sz="5400" dirty="0" smtClean="0"/>
              <a:t>3</a:t>
            </a:r>
          </a:p>
          <a:p>
            <a:pPr>
              <a:buNone/>
            </a:pPr>
            <a:r>
              <a:rPr lang="ru-RU" sz="5400" b="1" dirty="0" smtClean="0"/>
              <a:t>В.  </a:t>
            </a:r>
            <a:r>
              <a:rPr lang="ru-RU" sz="5400" dirty="0" smtClean="0"/>
              <a:t>0</a:t>
            </a:r>
          </a:p>
          <a:p>
            <a:pPr>
              <a:buNone/>
            </a:pPr>
            <a:r>
              <a:rPr lang="ru-RU" sz="5400" b="1" dirty="0" smtClean="0"/>
              <a:t>Г.   </a:t>
            </a:r>
            <a:r>
              <a:rPr lang="ru-RU" sz="5400" dirty="0" smtClean="0"/>
              <a:t>8</a:t>
            </a:r>
            <a:endParaRPr lang="ru-RU" sz="5400" dirty="0"/>
          </a:p>
        </p:txBody>
      </p:sp>
      <p:pic>
        <p:nvPicPr>
          <p:cNvPr id="7" name="Рисунок 6" descr="http://sluzbydomov.sk/wp-content/uploads/2013/11/numerolog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14488"/>
            <a:ext cx="4357718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641080" y="6072206"/>
            <a:ext cx="45719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Какую математическую фигуру украшают бриллиантами?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500174"/>
            <a:ext cx="2714644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А</a:t>
            </a:r>
            <a:r>
              <a:rPr lang="ru-RU" sz="3600" dirty="0" smtClean="0"/>
              <a:t>. овал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Б. </a:t>
            </a:r>
            <a:r>
              <a:rPr lang="ru-RU" sz="3600" dirty="0" smtClean="0"/>
              <a:t>кольцо 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В.  </a:t>
            </a:r>
            <a:r>
              <a:rPr lang="ru-RU" sz="3600" dirty="0" smtClean="0"/>
              <a:t>шар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Г.  </a:t>
            </a:r>
            <a:r>
              <a:rPr lang="ru-RU" sz="3600" dirty="0" smtClean="0"/>
              <a:t>круг</a:t>
            </a:r>
            <a:endParaRPr lang="ru-RU" sz="3600" dirty="0"/>
          </a:p>
        </p:txBody>
      </p:sp>
      <p:pic>
        <p:nvPicPr>
          <p:cNvPr id="5" name="Содержимое 4" descr="http://pkmos.ru/bio/wp-content/uploads/2014/02/Math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00174"/>
            <a:ext cx="5214974" cy="442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Какие мужские имена имеют математическое происхождение?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2000240"/>
            <a:ext cx="3286148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А. </a:t>
            </a:r>
            <a:r>
              <a:rPr lang="ru-RU" dirty="0" smtClean="0"/>
              <a:t>Александр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dirty="0" smtClean="0"/>
              <a:t>Владимир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В. </a:t>
            </a:r>
            <a:r>
              <a:rPr lang="ru-RU" dirty="0" smtClean="0"/>
              <a:t>Михаил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Г.  </a:t>
            </a:r>
            <a:r>
              <a:rPr lang="ru-RU" dirty="0" smtClean="0"/>
              <a:t>Константин</a:t>
            </a:r>
            <a:endParaRPr lang="ru-RU" dirty="0"/>
          </a:p>
        </p:txBody>
      </p:sp>
      <p:pic>
        <p:nvPicPr>
          <p:cNvPr id="5" name="Содержимое 4" descr="http://top10i.ru/wp-content/uploads/2015/12/imena-muzhski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00239"/>
            <a:ext cx="4543428" cy="392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На какой фигуре основана форма любой снежинки?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714488"/>
            <a:ext cx="3714776" cy="442915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 </a:t>
            </a:r>
            <a:r>
              <a:rPr lang="ru-RU" dirty="0" smtClean="0"/>
              <a:t>шестиугольник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Б.  </a:t>
            </a:r>
            <a:r>
              <a:rPr lang="ru-RU" dirty="0" smtClean="0"/>
              <a:t>квадрат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В.  </a:t>
            </a:r>
            <a:r>
              <a:rPr lang="ru-RU" dirty="0" smtClean="0"/>
              <a:t>круг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Г.   </a:t>
            </a:r>
            <a:r>
              <a:rPr lang="ru-RU" dirty="0" smtClean="0"/>
              <a:t>ромб</a:t>
            </a:r>
            <a:endParaRPr lang="ru-RU" dirty="0"/>
          </a:p>
        </p:txBody>
      </p:sp>
      <p:pic>
        <p:nvPicPr>
          <p:cNvPr id="7" name="Содержимое 6" descr="http://img10.proshkolu.ru/content/media/pic/std/4000000/3872000/3871179-f937c21c95e9881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4000528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71504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Какие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существуют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автомобили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214422"/>
            <a:ext cx="4038600" cy="200026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b="1" dirty="0" smtClean="0"/>
              <a:t>А. </a:t>
            </a:r>
            <a:r>
              <a:rPr lang="uk-UA" dirty="0" err="1" smtClean="0"/>
              <a:t>цифровые</a:t>
            </a:r>
            <a:endParaRPr lang="uk-UA" dirty="0" smtClean="0"/>
          </a:p>
          <a:p>
            <a:pPr>
              <a:buNone/>
            </a:pPr>
            <a:r>
              <a:rPr lang="uk-UA" b="1" dirty="0" smtClean="0"/>
              <a:t>Б. </a:t>
            </a:r>
            <a:r>
              <a:rPr lang="uk-UA" dirty="0" err="1" smtClean="0"/>
              <a:t>дробные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714488"/>
            <a:ext cx="4038600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В. </a:t>
            </a:r>
            <a:r>
              <a:rPr lang="uk-UA" dirty="0" err="1" smtClean="0"/>
              <a:t>формульные</a:t>
            </a:r>
            <a:endParaRPr lang="uk-UA" dirty="0" smtClean="0"/>
          </a:p>
          <a:p>
            <a:pPr>
              <a:buNone/>
            </a:pPr>
            <a:r>
              <a:rPr lang="uk-UA" b="1" dirty="0" smtClean="0"/>
              <a:t>Г. </a:t>
            </a:r>
            <a:r>
              <a:rPr lang="uk-UA" dirty="0" err="1" smtClean="0"/>
              <a:t>арифметические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G:\неделя матем  16-17\маш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2"/>
            <a:ext cx="5546060" cy="3464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71570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Что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выкидывает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человек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совершая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предосудительный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странный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смешной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 поступок?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08" y="1643050"/>
            <a:ext cx="2400288" cy="450059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sz="3000" b="1" dirty="0" smtClean="0"/>
              <a:t>А. </a:t>
            </a:r>
            <a:r>
              <a:rPr lang="uk-UA" sz="3000" dirty="0" smtClean="0"/>
              <a:t>цифру</a:t>
            </a:r>
          </a:p>
          <a:p>
            <a:pPr>
              <a:buNone/>
            </a:pPr>
            <a:endParaRPr lang="uk-UA" sz="3000" dirty="0" smtClean="0"/>
          </a:p>
          <a:p>
            <a:pPr>
              <a:buNone/>
            </a:pPr>
            <a:r>
              <a:rPr lang="uk-UA" sz="3000" b="1" dirty="0" smtClean="0"/>
              <a:t>Б</a:t>
            </a:r>
            <a:r>
              <a:rPr lang="uk-UA" sz="3000" dirty="0" smtClean="0"/>
              <a:t>.</a:t>
            </a:r>
            <a:r>
              <a:rPr lang="uk-UA" sz="3000" b="1" dirty="0" smtClean="0"/>
              <a:t> </a:t>
            </a:r>
            <a:r>
              <a:rPr lang="uk-UA" sz="3000" dirty="0" smtClean="0"/>
              <a:t>число</a:t>
            </a:r>
          </a:p>
          <a:p>
            <a:pPr>
              <a:buNone/>
            </a:pPr>
            <a:endParaRPr lang="uk-UA" sz="3000" dirty="0" smtClean="0"/>
          </a:p>
          <a:p>
            <a:pPr>
              <a:buNone/>
            </a:pPr>
            <a:r>
              <a:rPr lang="uk-UA" sz="3000" b="1" dirty="0" smtClean="0"/>
              <a:t>В. </a:t>
            </a:r>
            <a:r>
              <a:rPr lang="uk-UA" sz="3000" dirty="0" smtClean="0"/>
              <a:t>номер</a:t>
            </a:r>
            <a:endParaRPr lang="ru-RU" sz="3000" dirty="0" smtClean="0"/>
          </a:p>
          <a:p>
            <a:pPr>
              <a:buNone/>
            </a:pPr>
            <a:endParaRPr lang="uk-UA" sz="3000" dirty="0" smtClean="0"/>
          </a:p>
          <a:p>
            <a:pPr>
              <a:buNone/>
            </a:pPr>
            <a:r>
              <a:rPr lang="uk-UA" sz="3000" b="1" dirty="0" smtClean="0"/>
              <a:t>Г. </a:t>
            </a:r>
            <a:r>
              <a:rPr lang="uk-UA" sz="3000" dirty="0" smtClean="0"/>
              <a:t>формулу</a:t>
            </a:r>
            <a:endParaRPr lang="ru-RU" sz="3000" dirty="0" smtClean="0"/>
          </a:p>
          <a:p>
            <a:pPr>
              <a:buNone/>
            </a:pPr>
            <a:endParaRPr lang="ru-RU" sz="3000" dirty="0"/>
          </a:p>
        </p:txBody>
      </p:sp>
      <p:pic>
        <p:nvPicPr>
          <p:cNvPr id="5" name="Рисунок 4" descr="http://grif.kiev.ua/files/images/02_2011/12992348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4429156" cy="381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pPr lvl="0"/>
            <a:r>
              <a:rPr lang="uk-UA" sz="4000" dirty="0" err="1" smtClean="0">
                <a:solidFill>
                  <a:srgbClr val="002060"/>
                </a:solidFill>
                <a:latin typeface="Comic Sans MS" pitchFamily="66" charset="0"/>
              </a:rPr>
              <a:t>Какие</a:t>
            </a: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 числа </a:t>
            </a:r>
            <a:r>
              <a:rPr lang="uk-UA" sz="4000" dirty="0" err="1" smtClean="0">
                <a:solidFill>
                  <a:srgbClr val="002060"/>
                </a:solidFill>
                <a:latin typeface="Comic Sans MS" pitchFamily="66" charset="0"/>
              </a:rPr>
              <a:t>употребляются</a:t>
            </a: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 при </a:t>
            </a:r>
            <a:r>
              <a:rPr lang="uk-UA" sz="4000" dirty="0" err="1" smtClean="0">
                <a:solidFill>
                  <a:srgbClr val="002060"/>
                </a:solidFill>
                <a:latin typeface="Comic Sans MS" pitchFamily="66" charset="0"/>
              </a:rPr>
              <a:t>счете</a:t>
            </a: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3614734" cy="421484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 </a:t>
            </a:r>
          </a:p>
          <a:p>
            <a:endParaRPr lang="uk-UA" dirty="0" smtClean="0"/>
          </a:p>
          <a:p>
            <a:pPr>
              <a:buNone/>
            </a:pPr>
            <a:r>
              <a:rPr lang="uk-UA" sz="4100" b="1" dirty="0" smtClean="0"/>
              <a:t>А. </a:t>
            </a:r>
            <a:r>
              <a:rPr lang="uk-UA" sz="4100" dirty="0" err="1" smtClean="0"/>
              <a:t>природные</a:t>
            </a:r>
            <a:endParaRPr lang="uk-UA" sz="4100" dirty="0" smtClean="0"/>
          </a:p>
          <a:p>
            <a:pPr>
              <a:buNone/>
            </a:pPr>
            <a:endParaRPr lang="uk-UA" sz="4100" b="1" dirty="0" smtClean="0"/>
          </a:p>
          <a:p>
            <a:pPr>
              <a:buNone/>
            </a:pPr>
            <a:r>
              <a:rPr lang="uk-UA" sz="4400" b="1" dirty="0" smtClean="0"/>
              <a:t>Б. </a:t>
            </a:r>
            <a:r>
              <a:rPr lang="uk-UA" sz="4400" dirty="0" err="1" smtClean="0"/>
              <a:t>натуральные</a:t>
            </a:r>
            <a:endParaRPr lang="ru-RU" sz="4400" dirty="0" smtClean="0"/>
          </a:p>
          <a:p>
            <a:pPr>
              <a:buNone/>
            </a:pPr>
            <a:endParaRPr lang="uk-UA" sz="4100" b="1" dirty="0" smtClean="0"/>
          </a:p>
          <a:p>
            <a:pPr>
              <a:buNone/>
            </a:pPr>
            <a:r>
              <a:rPr lang="uk-UA" sz="4100" b="1" dirty="0" smtClean="0"/>
              <a:t>В. </a:t>
            </a:r>
            <a:r>
              <a:rPr lang="uk-UA" sz="4100" dirty="0" err="1" smtClean="0"/>
              <a:t>искусственные</a:t>
            </a:r>
            <a:endParaRPr lang="uk-UA" sz="4100" dirty="0" smtClean="0"/>
          </a:p>
          <a:p>
            <a:pPr>
              <a:buNone/>
            </a:pPr>
            <a:endParaRPr lang="uk-UA" sz="4100" dirty="0" smtClean="0"/>
          </a:p>
          <a:p>
            <a:pPr>
              <a:buNone/>
            </a:pPr>
            <a:r>
              <a:rPr lang="uk-UA" sz="4100" b="1" dirty="0" smtClean="0"/>
              <a:t>Г. </a:t>
            </a:r>
            <a:r>
              <a:rPr lang="uk-UA" sz="4100" dirty="0" err="1" smtClean="0"/>
              <a:t>естественные</a:t>
            </a:r>
            <a:endParaRPr lang="ru-RU" sz="4100" dirty="0" smtClean="0"/>
          </a:p>
          <a:p>
            <a:endParaRPr lang="ru-RU" dirty="0"/>
          </a:p>
        </p:txBody>
      </p:sp>
      <p:pic>
        <p:nvPicPr>
          <p:cNvPr id="4098" name="Picture 2" descr="G:\неделя матем  16-17\чис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14488"/>
            <a:ext cx="5024453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 fontScale="90000"/>
          </a:bodyPr>
          <a:lstStyle/>
          <a:p>
            <a:pPr lvl="0"/>
            <a:r>
              <a:rPr lang="uk-UA" sz="4000" dirty="0" err="1" smtClean="0">
                <a:solidFill>
                  <a:srgbClr val="002060"/>
                </a:solidFill>
                <a:latin typeface="Comic Sans MS" pitchFamily="66" charset="0"/>
              </a:rPr>
              <a:t>Какое</a:t>
            </a: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 число </a:t>
            </a:r>
            <a:r>
              <a:rPr lang="uk-UA" sz="4000" dirty="0" err="1" smtClean="0">
                <a:solidFill>
                  <a:srgbClr val="002060"/>
                </a:solidFill>
                <a:latin typeface="Comic Sans MS" pitchFamily="66" charset="0"/>
              </a:rPr>
              <a:t>является</a:t>
            </a: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4000" dirty="0" err="1" smtClean="0">
                <a:solidFill>
                  <a:srgbClr val="002060"/>
                </a:solidFill>
                <a:latin typeface="Comic Sans MS" pitchFamily="66" charset="0"/>
              </a:rPr>
              <a:t>наименьшим</a:t>
            </a: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4000" dirty="0" err="1" smtClean="0">
                <a:solidFill>
                  <a:srgbClr val="002060"/>
                </a:solidFill>
                <a:latin typeface="Comic Sans MS" pitchFamily="66" charset="0"/>
              </a:rPr>
              <a:t>из</a:t>
            </a: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4000" dirty="0" err="1" smtClean="0">
                <a:solidFill>
                  <a:srgbClr val="002060"/>
                </a:solidFill>
                <a:latin typeface="Comic Sans MS" pitchFamily="66" charset="0"/>
              </a:rPr>
              <a:t>натуральных</a:t>
            </a: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16" y="1571612"/>
            <a:ext cx="2000264" cy="4525963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sz="4800" b="1" dirty="0" smtClean="0"/>
              <a:t>А. -</a:t>
            </a:r>
            <a:r>
              <a:rPr lang="uk-UA" sz="4800" dirty="0" smtClean="0"/>
              <a:t>1</a:t>
            </a:r>
            <a:endParaRPr lang="ru-RU" sz="4800" dirty="0" smtClean="0"/>
          </a:p>
          <a:p>
            <a:pPr>
              <a:buNone/>
            </a:pPr>
            <a:r>
              <a:rPr lang="uk-UA" sz="4800" b="1" dirty="0" smtClean="0"/>
              <a:t>Б</a:t>
            </a:r>
            <a:r>
              <a:rPr lang="uk-UA" sz="4800" dirty="0" smtClean="0"/>
              <a:t>. 0</a:t>
            </a:r>
          </a:p>
          <a:p>
            <a:pPr>
              <a:buNone/>
            </a:pPr>
            <a:r>
              <a:rPr lang="uk-UA" sz="4800" b="1" dirty="0" smtClean="0"/>
              <a:t>В. </a:t>
            </a:r>
            <a:r>
              <a:rPr lang="uk-UA" sz="4800" dirty="0" smtClean="0"/>
              <a:t>1</a:t>
            </a:r>
            <a:endParaRPr lang="ru-RU" sz="4800" dirty="0" smtClean="0"/>
          </a:p>
          <a:p>
            <a:pPr>
              <a:buNone/>
            </a:pPr>
            <a:r>
              <a:rPr lang="uk-UA" sz="4800" b="1" dirty="0" smtClean="0"/>
              <a:t>Г. </a:t>
            </a:r>
            <a:r>
              <a:rPr lang="uk-UA" sz="4800" dirty="0" smtClean="0"/>
              <a:t>2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5122" name="Picture 2" descr="G:\неделя матем  16-17\4 чис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6074423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4500570"/>
            <a:ext cx="4038600" cy="1900238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sz="3200" b="1" dirty="0" smtClean="0"/>
              <a:t>А. </a:t>
            </a:r>
            <a:r>
              <a:rPr lang="uk-UA" sz="3200" dirty="0" smtClean="0"/>
              <a:t>десятка</a:t>
            </a:r>
          </a:p>
          <a:p>
            <a:pPr>
              <a:buNone/>
            </a:pPr>
            <a:r>
              <a:rPr lang="uk-UA" sz="3200" b="1" dirty="0" smtClean="0"/>
              <a:t>Б. </a:t>
            </a:r>
            <a:r>
              <a:rPr lang="uk-UA" sz="3200" dirty="0" err="1" smtClean="0"/>
              <a:t>девятка</a:t>
            </a:r>
            <a:endParaRPr lang="ru-RU" sz="32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1685924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sz="3200" b="1" dirty="0" smtClean="0"/>
              <a:t>В. </a:t>
            </a:r>
            <a:r>
              <a:rPr lang="uk-UA" sz="3200" dirty="0" err="1" smtClean="0"/>
              <a:t>шестерка</a:t>
            </a:r>
            <a:endParaRPr lang="ru-RU" sz="3200" dirty="0" smtClean="0"/>
          </a:p>
          <a:p>
            <a:pPr>
              <a:buNone/>
            </a:pPr>
            <a:r>
              <a:rPr lang="uk-UA" sz="3200" b="1" dirty="0" smtClean="0"/>
              <a:t>Г. </a:t>
            </a:r>
            <a:r>
              <a:rPr lang="uk-UA" sz="3200" dirty="0" err="1" smtClean="0"/>
              <a:t>пятерка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00042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Как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называется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верхний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угол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футбольных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Comic Sans MS" pitchFamily="66" charset="0"/>
              </a:rPr>
              <a:t>ворот</a:t>
            </a:r>
            <a:r>
              <a:rPr lang="uk-UA" sz="3600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G:\неделя матем  16-17\2 вор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357562"/>
            <a:ext cx="3357586" cy="3133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G:\неделя матем  16-17\3 воро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733841" cy="2960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Какой «дробный» член есть в футбольной команде?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14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А.</a:t>
            </a:r>
            <a:r>
              <a:rPr lang="ru-RU" dirty="0" smtClean="0"/>
              <a:t> </a:t>
            </a:r>
            <a:r>
              <a:rPr lang="ru-RU" dirty="0" err="1" smtClean="0"/>
              <a:t>полувратарь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Б.</a:t>
            </a:r>
            <a:r>
              <a:rPr lang="ru-RU" dirty="0" smtClean="0"/>
              <a:t>  полузащитник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185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В.</a:t>
            </a:r>
            <a:r>
              <a:rPr lang="ru-RU" dirty="0" smtClean="0"/>
              <a:t> </a:t>
            </a:r>
            <a:r>
              <a:rPr lang="ru-RU" dirty="0" err="1" smtClean="0"/>
              <a:t>полутренер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Г.</a:t>
            </a:r>
            <a:r>
              <a:rPr lang="ru-RU" dirty="0" smtClean="0"/>
              <a:t> </a:t>
            </a:r>
            <a:r>
              <a:rPr lang="ru-RU" dirty="0" err="1" smtClean="0"/>
              <a:t>полунападающий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8194" name="Picture 2" descr="G:\неделя матем  16-17\коман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5214974" cy="3664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751</Words>
  <Application>Microsoft Office PowerPoint</Application>
  <PresentationFormat>Экран (4:3)</PresentationFormat>
  <Paragraphs>239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ВЕСЕЛЫЙ</vt:lpstr>
      <vt:lpstr>Индийцы называли его «сунья», арабские математики –«сифр». Как мы называем его сейчас?</vt:lpstr>
      <vt:lpstr>Какие бывают современные фотоаппараты?</vt:lpstr>
      <vt:lpstr>Какие существуют автомобили? </vt:lpstr>
      <vt:lpstr>Что выкидывает человек, совершая предосудительный, странный, смешной  поступок? </vt:lpstr>
      <vt:lpstr>Какие числа употребляются при счете? </vt:lpstr>
      <vt:lpstr>Какое число является наименьшим из натуральных? </vt:lpstr>
      <vt:lpstr>    </vt:lpstr>
      <vt:lpstr>Какой «дробный» член есть в футбольной команде? </vt:lpstr>
      <vt:lpstr>Какое математическое действие с клетками обеспечивает рост органов живого организма? </vt:lpstr>
      <vt:lpstr>Как называется расстояние между двумя отметками на измерительной шкале? </vt:lpstr>
      <vt:lpstr>Что нужно брать с героев, а также со всех честных, добрых и порядочных людей? </vt:lpstr>
      <vt:lpstr>Какой математический знак существует в строении цветка? </vt:lpstr>
      <vt:lpstr>Формулы какого умножения изучают на уроках математики в школе? </vt:lpstr>
      <vt:lpstr>Что иногда производят с персоналом предприятия? </vt:lpstr>
      <vt:lpstr>Какой результат арифметического действия является сладким на вкус?  </vt:lpstr>
      <vt:lpstr>Как заканчивается это известная пословица: «Ясно, как…»? </vt:lpstr>
      <vt:lpstr>Как называется повторяющаяся группа цифр в записи бесконечной дроби? </vt:lpstr>
      <vt:lpstr>Какая геометрическая фигура подрабатывает в цирке гимнастическим снарядом? </vt:lpstr>
      <vt:lpstr>Каким математическим словом характеризуют необщительного, скрытного человека? </vt:lpstr>
      <vt:lpstr>Что напоминает геометрическое тело называющееся тор? </vt:lpstr>
      <vt:lpstr>Какая планета немыслима без колец? </vt:lpstr>
      <vt:lpstr>Какую форму имеют соты пчёл и ос, ячейки глаз насекомых? </vt:lpstr>
      <vt:lpstr>Какая из этих геометрических фигур дала название болезни и кости руки человека? </vt:lpstr>
      <vt:lpstr>Закончите русскую пословицу: «Всякому мила своя…» </vt:lpstr>
      <vt:lpstr>Название какого месяца года произошло от латинского слова «семь»?</vt:lpstr>
      <vt:lpstr>Какое из этих выражений является синонимом слова «мало»?</vt:lpstr>
      <vt:lpstr>Какие геометрические фигуры дружат с солнцем?   </vt:lpstr>
      <vt:lpstr>Какую геометрическую фигуру носят на голове мужчины? </vt:lpstr>
      <vt:lpstr>Какие цифры «пишут» лётчики на небе? </vt:lpstr>
      <vt:lpstr>Что отличает один поезд от другого с точки зрения математика? </vt:lpstr>
      <vt:lpstr>Какая цифра всегда катается в электричке? </vt:lpstr>
      <vt:lpstr>Какую математическую фигуру украшают бриллиантами? </vt:lpstr>
      <vt:lpstr>Какие мужские имена имеют математическое происхождение? </vt:lpstr>
      <vt:lpstr>На какой фигуре основана форма любой снежинки?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Лидия Анатольевна</cp:lastModifiedBy>
  <cp:revision>101</cp:revision>
  <dcterms:created xsi:type="dcterms:W3CDTF">2017-01-11T15:36:08Z</dcterms:created>
  <dcterms:modified xsi:type="dcterms:W3CDTF">2024-02-29T16:46:07Z</dcterms:modified>
</cp:coreProperties>
</file>