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71C19"/>
    <a:srgbClr val="8500B4"/>
    <a:srgbClr val="660066"/>
    <a:srgbClr val="990099"/>
    <a:srgbClr val="9900CC"/>
    <a:srgbClr val="7300E6"/>
    <a:srgbClr val="99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EA1C0C07-BA9B-42AB-B3E3-061593C35E55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A37E4D0-78CE-4979-806F-71CBD8FB1974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09189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C0C07-BA9B-42AB-B3E3-061593C35E55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7E4D0-78CE-4979-806F-71CBD8FB19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816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C0C07-BA9B-42AB-B3E3-061593C35E55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7E4D0-78CE-4979-806F-71CBD8FB19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769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C0C07-BA9B-42AB-B3E3-061593C35E55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7E4D0-78CE-4979-806F-71CBD8FB19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9129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EA1C0C07-BA9B-42AB-B3E3-061593C35E55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A37E4D0-78CE-4979-806F-71CBD8FB1974}" type="slidenum">
              <a:rPr lang="ru-RU" smtClean="0"/>
              <a:t>‹#›</a:t>
            </a:fld>
            <a:endParaRPr lang="ru-RU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2050536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C0C07-BA9B-42AB-B3E3-061593C35E55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7E4D0-78CE-4979-806F-71CBD8FB19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47101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C0C07-BA9B-42AB-B3E3-061593C35E55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7E4D0-78CE-4979-806F-71CBD8FB19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68208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C0C07-BA9B-42AB-B3E3-061593C35E55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7E4D0-78CE-4979-806F-71CBD8FB19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9137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C0C07-BA9B-42AB-B3E3-061593C35E55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7E4D0-78CE-4979-806F-71CBD8FB19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1360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EA1C0C07-BA9B-42AB-B3E3-061593C35E55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6A37E4D0-78CE-4979-806F-71CBD8FB197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91092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EA1C0C07-BA9B-42AB-B3E3-061593C35E55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6A37E4D0-78CE-4979-806F-71CBD8FB19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8607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A1C0C07-BA9B-42AB-B3E3-061593C35E55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A37E4D0-78CE-4979-806F-71CBD8FB1974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65767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jpg"/><Relationship Id="rId18" Type="http://schemas.openxmlformats.org/officeDocument/2006/relationships/image" Target="../media/image19.jpg"/><Relationship Id="rId26" Type="http://schemas.openxmlformats.org/officeDocument/2006/relationships/image" Target="../media/image27.jpg"/><Relationship Id="rId3" Type="http://schemas.openxmlformats.org/officeDocument/2006/relationships/image" Target="../media/image4.jpg"/><Relationship Id="rId21" Type="http://schemas.openxmlformats.org/officeDocument/2006/relationships/image" Target="../media/image22.jp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17" Type="http://schemas.openxmlformats.org/officeDocument/2006/relationships/image" Target="../media/image18.jpg"/><Relationship Id="rId25" Type="http://schemas.openxmlformats.org/officeDocument/2006/relationships/image" Target="../media/image26.jpg"/><Relationship Id="rId33" Type="http://schemas.openxmlformats.org/officeDocument/2006/relationships/image" Target="../media/image34.jpg"/><Relationship Id="rId2" Type="http://schemas.openxmlformats.org/officeDocument/2006/relationships/image" Target="../media/image3.png"/><Relationship Id="rId16" Type="http://schemas.openxmlformats.org/officeDocument/2006/relationships/image" Target="../media/image17.jpg"/><Relationship Id="rId20" Type="http://schemas.openxmlformats.org/officeDocument/2006/relationships/image" Target="../media/image21.jpg"/><Relationship Id="rId29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11" Type="http://schemas.openxmlformats.org/officeDocument/2006/relationships/image" Target="../media/image12.jpg"/><Relationship Id="rId24" Type="http://schemas.openxmlformats.org/officeDocument/2006/relationships/image" Target="../media/image25.jpg"/><Relationship Id="rId32" Type="http://schemas.openxmlformats.org/officeDocument/2006/relationships/image" Target="../media/image33.jpg"/><Relationship Id="rId5" Type="http://schemas.openxmlformats.org/officeDocument/2006/relationships/image" Target="../media/image6.jpeg"/><Relationship Id="rId15" Type="http://schemas.openxmlformats.org/officeDocument/2006/relationships/image" Target="../media/image16.png"/><Relationship Id="rId23" Type="http://schemas.openxmlformats.org/officeDocument/2006/relationships/image" Target="../media/image24.jpg"/><Relationship Id="rId28" Type="http://schemas.openxmlformats.org/officeDocument/2006/relationships/image" Target="../media/image29.jpg"/><Relationship Id="rId10" Type="http://schemas.openxmlformats.org/officeDocument/2006/relationships/image" Target="../media/image11.png"/><Relationship Id="rId19" Type="http://schemas.openxmlformats.org/officeDocument/2006/relationships/image" Target="../media/image20.jpg"/><Relationship Id="rId31" Type="http://schemas.openxmlformats.org/officeDocument/2006/relationships/image" Target="../media/image32.jpeg"/><Relationship Id="rId4" Type="http://schemas.openxmlformats.org/officeDocument/2006/relationships/image" Target="../media/image5.jpg"/><Relationship Id="rId9" Type="http://schemas.openxmlformats.org/officeDocument/2006/relationships/image" Target="../media/image10.jpeg"/><Relationship Id="rId14" Type="http://schemas.openxmlformats.org/officeDocument/2006/relationships/image" Target="../media/image15.png"/><Relationship Id="rId22" Type="http://schemas.openxmlformats.org/officeDocument/2006/relationships/image" Target="../media/image23.jpg"/><Relationship Id="rId27" Type="http://schemas.openxmlformats.org/officeDocument/2006/relationships/image" Target="../media/image28.jpg"/><Relationship Id="rId30" Type="http://schemas.openxmlformats.org/officeDocument/2006/relationships/image" Target="../media/image31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13" Type="http://schemas.openxmlformats.org/officeDocument/2006/relationships/image" Target="../media/image5.jpg"/><Relationship Id="rId3" Type="http://schemas.openxmlformats.org/officeDocument/2006/relationships/image" Target="../media/image22.jpg"/><Relationship Id="rId7" Type="http://schemas.openxmlformats.org/officeDocument/2006/relationships/image" Target="../media/image29.jpg"/><Relationship Id="rId12" Type="http://schemas.openxmlformats.org/officeDocument/2006/relationships/image" Target="../media/image38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11" Type="http://schemas.openxmlformats.org/officeDocument/2006/relationships/image" Target="../media/image31.jpg"/><Relationship Id="rId5" Type="http://schemas.openxmlformats.org/officeDocument/2006/relationships/image" Target="../media/image36.jpg"/><Relationship Id="rId10" Type="http://schemas.openxmlformats.org/officeDocument/2006/relationships/image" Target="../media/image33.jpg"/><Relationship Id="rId4" Type="http://schemas.openxmlformats.org/officeDocument/2006/relationships/image" Target="../media/image35.jpg"/><Relationship Id="rId9" Type="http://schemas.openxmlformats.org/officeDocument/2006/relationships/image" Target="../media/image3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11.png"/><Relationship Id="rId7" Type="http://schemas.openxmlformats.org/officeDocument/2006/relationships/image" Target="../media/image7.jpg"/><Relationship Id="rId12" Type="http://schemas.openxmlformats.org/officeDocument/2006/relationships/image" Target="../media/image4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5.jpg"/><Relationship Id="rId5" Type="http://schemas.openxmlformats.org/officeDocument/2006/relationships/image" Target="../media/image40.jpg"/><Relationship Id="rId10" Type="http://schemas.openxmlformats.org/officeDocument/2006/relationships/image" Target="../media/image3.png"/><Relationship Id="rId4" Type="http://schemas.openxmlformats.org/officeDocument/2006/relationships/image" Target="../media/image39.jpg"/><Relationship Id="rId9" Type="http://schemas.openxmlformats.org/officeDocument/2006/relationships/image" Target="../media/image4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AA65DE-8154-582C-2A39-5249A892B0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15045" y="1847655"/>
            <a:ext cx="7617112" cy="2187018"/>
          </a:xfrm>
        </p:spPr>
        <p:txBody>
          <a:bodyPr/>
          <a:lstStyle/>
          <a:p>
            <a:r>
              <a:rPr lang="ru-RU" sz="3600" dirty="0">
                <a:solidFill>
                  <a:srgbClr val="7300E6"/>
                </a:solidFill>
              </a:rPr>
              <a:t>подсчитай скорей, дружок,</a:t>
            </a:r>
            <a:br>
              <a:rPr lang="ru-RU" sz="3600" dirty="0">
                <a:solidFill>
                  <a:srgbClr val="7300E6"/>
                </a:solidFill>
              </a:rPr>
            </a:br>
            <a:r>
              <a:rPr lang="ru-RU" sz="3600" dirty="0">
                <a:solidFill>
                  <a:srgbClr val="7300E6"/>
                </a:solidFill>
              </a:rPr>
              <a:t>сколько стоит пирожок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DE8D1CE-547F-DDD8-436F-2C147E19AC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97725" y="3877020"/>
            <a:ext cx="6730738" cy="657273"/>
          </a:xfrm>
        </p:spPr>
        <p:txBody>
          <a:bodyPr>
            <a:normAutofit/>
          </a:bodyPr>
          <a:lstStyle/>
          <a:p>
            <a:r>
              <a:rPr lang="ru-RU" sz="1800" dirty="0">
                <a:solidFill>
                  <a:srgbClr val="9900CC"/>
                </a:solidFill>
              </a:rPr>
              <a:t>Дидактическая игра по финансовой грамоте для детей 6-7 лет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303622-7157-040F-9AF1-39D1E563A85E}"/>
              </a:ext>
            </a:extLst>
          </p:cNvPr>
          <p:cNvSpPr txBox="1"/>
          <p:nvPr/>
        </p:nvSpPr>
        <p:spPr>
          <a:xfrm>
            <a:off x="3553906" y="405352"/>
            <a:ext cx="48830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660066"/>
                </a:solidFill>
                <a:latin typeface="+mj-lt"/>
              </a:rPr>
              <a:t>Муниципальное бюджетное дошкольное образовательное учреждение </a:t>
            </a:r>
          </a:p>
          <a:p>
            <a:pPr algn="ctr"/>
            <a:r>
              <a:rPr lang="ru-RU" dirty="0">
                <a:solidFill>
                  <a:srgbClr val="660066"/>
                </a:solidFill>
                <a:latin typeface="+mj-lt"/>
              </a:rPr>
              <a:t>«Детский сад компенсирующего вида №17»</a:t>
            </a:r>
          </a:p>
          <a:p>
            <a:pPr algn="ctr"/>
            <a:r>
              <a:rPr lang="ru-RU" dirty="0">
                <a:solidFill>
                  <a:srgbClr val="660066"/>
                </a:solidFill>
                <a:latin typeface="+mj-lt"/>
              </a:rPr>
              <a:t>Ул. Калинина, д.15</a:t>
            </a:r>
          </a:p>
        </p:txBody>
      </p:sp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5C89E564-C47A-4083-8C2F-D041CD279544}"/>
              </a:ext>
            </a:extLst>
          </p:cNvPr>
          <p:cNvSpPr txBox="1">
            <a:spLocks/>
          </p:cNvSpPr>
          <p:nvPr/>
        </p:nvSpPr>
        <p:spPr>
          <a:xfrm>
            <a:off x="8003357" y="4779391"/>
            <a:ext cx="3855563" cy="11500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1" i="0" kern="1200" cap="all" spc="4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</a:pPr>
            <a:r>
              <a:rPr lang="ru-RU" cap="none" dirty="0">
                <a:solidFill>
                  <a:srgbClr val="660066"/>
                </a:solidFill>
              </a:rPr>
              <a:t>Автор игры:</a:t>
            </a:r>
          </a:p>
          <a:p>
            <a:pPr algn="r">
              <a:spcBef>
                <a:spcPts val="0"/>
              </a:spcBef>
            </a:pPr>
            <a:r>
              <a:rPr lang="ru-RU" cap="none" dirty="0">
                <a:solidFill>
                  <a:srgbClr val="660066"/>
                </a:solidFill>
              </a:rPr>
              <a:t>воспитатель </a:t>
            </a:r>
            <a:r>
              <a:rPr lang="ru-RU" i="1" u="sng" cap="none" dirty="0" err="1">
                <a:solidFill>
                  <a:srgbClr val="660066"/>
                </a:solidFill>
              </a:rPr>
              <a:t>Темерова</a:t>
            </a:r>
            <a:r>
              <a:rPr lang="ru-RU" i="1" u="sng" cap="none" dirty="0">
                <a:solidFill>
                  <a:srgbClr val="660066"/>
                </a:solidFill>
              </a:rPr>
              <a:t> </a:t>
            </a:r>
          </a:p>
          <a:p>
            <a:pPr algn="r">
              <a:spcBef>
                <a:spcPts val="0"/>
              </a:spcBef>
            </a:pPr>
            <a:r>
              <a:rPr lang="ru-RU" i="1" u="sng" cap="none" dirty="0">
                <a:solidFill>
                  <a:srgbClr val="660066"/>
                </a:solidFill>
              </a:rPr>
              <a:t>Наталья Алексеевна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BFFBC2-3E5C-E691-AE04-4E1C3B63A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86" b="98305" l="4130" r="97500">
                        <a14:foregroundMark x1="89457" y1="5763" x2="89457" y2="5763"/>
                        <a14:foregroundMark x1="89674" y1="2486" x2="89674" y2="2486"/>
                        <a14:foregroundMark x1="92609" y1="24859" x2="92609" y2="24859"/>
                        <a14:foregroundMark x1="95978" y1="21469" x2="95978" y2="21469"/>
                        <a14:foregroundMark x1="97500" y1="76271" x2="97500" y2="76271"/>
                        <a14:foregroundMark x1="77500" y1="94576" x2="77500" y2="94576"/>
                        <a14:foregroundMark x1="67283" y1="98531" x2="67283" y2="98531"/>
                        <a14:foregroundMark x1="8261" y1="79435" x2="8261" y2="79435"/>
                        <a14:foregroundMark x1="4130" y1="78305" x2="4130" y2="78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14" y="4314658"/>
            <a:ext cx="2643926" cy="254334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9DBBEDA-60CA-83F8-B90A-2BF8272534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197" y="518474"/>
            <a:ext cx="1843145" cy="12003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C3CA22-77D5-7514-B33D-A23CD1979533}"/>
              </a:ext>
            </a:extLst>
          </p:cNvPr>
          <p:cNvSpPr txBox="1"/>
          <p:nvPr/>
        </p:nvSpPr>
        <p:spPr>
          <a:xfrm>
            <a:off x="5214691" y="6008208"/>
            <a:ext cx="15615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571C19"/>
                </a:solidFill>
              </a:rPr>
              <a:t>Миасс</a:t>
            </a:r>
          </a:p>
          <a:p>
            <a:pPr algn="ctr"/>
            <a:r>
              <a:rPr lang="ru-RU" sz="2000" b="1" dirty="0">
                <a:solidFill>
                  <a:srgbClr val="571C19"/>
                </a:solidFill>
              </a:rPr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2310719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A60204-28A6-2E63-5AEC-40AFDECC5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36988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3200" b="1" i="1" u="sng" dirty="0">
                <a:solidFill>
                  <a:srgbClr val="660066"/>
                </a:solidFill>
                <a:latin typeface="+mn-lt"/>
              </a:rPr>
              <a:t>Цель</a:t>
            </a:r>
            <a:r>
              <a:rPr lang="ru-RU" sz="2400" b="1" i="1" dirty="0">
                <a:solidFill>
                  <a:srgbClr val="660066"/>
                </a:solidFill>
                <a:latin typeface="+mn-lt"/>
              </a:rPr>
              <a:t>: использование дидактической игры В качестве эффективного средства формирования основ экономической культуры у детей дошкольного возраста 6-7 лет. </a:t>
            </a:r>
            <a:endParaRPr lang="ru-RU" sz="6600" b="1" i="1" dirty="0">
              <a:solidFill>
                <a:srgbClr val="660066"/>
              </a:solidFill>
              <a:latin typeface="+mn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29DE7C-A7DB-9336-26F4-B45D1775A0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2220013"/>
            <a:ext cx="10305584" cy="3593591"/>
          </a:xfrm>
        </p:spPr>
        <p:txBody>
          <a:bodyPr/>
          <a:lstStyle/>
          <a:p>
            <a:pPr marL="0" indent="0">
              <a:buNone/>
            </a:pPr>
            <a:endParaRPr lang="ru-RU" b="1" dirty="0"/>
          </a:p>
          <a:p>
            <a:pPr marL="0" indent="0">
              <a:spcBef>
                <a:spcPts val="0"/>
              </a:spcBef>
              <a:buNone/>
            </a:pPr>
            <a:r>
              <a:rPr lang="ru-RU" b="1" dirty="0">
                <a:solidFill>
                  <a:srgbClr val="8500B4"/>
                </a:solidFill>
              </a:rPr>
              <a:t>Задачи:</a:t>
            </a:r>
          </a:p>
          <a:p>
            <a:pPr>
              <a:spcBef>
                <a:spcPts val="0"/>
              </a:spcBef>
            </a:pPr>
            <a:r>
              <a:rPr lang="ru-RU" b="1" dirty="0">
                <a:solidFill>
                  <a:srgbClr val="8500B4"/>
                </a:solidFill>
              </a:rPr>
              <a:t>Формирование умения делать первичные экономические расчеты.</a:t>
            </a:r>
          </a:p>
          <a:p>
            <a:pPr>
              <a:spcBef>
                <a:spcPts val="0"/>
              </a:spcBef>
            </a:pPr>
            <a:r>
              <a:rPr lang="ru-RU" b="1" dirty="0">
                <a:solidFill>
                  <a:srgbClr val="8500B4"/>
                </a:solidFill>
              </a:rPr>
              <a:t>Формирование умения ориентироваться в цене товаров.</a:t>
            </a:r>
          </a:p>
          <a:p>
            <a:pPr>
              <a:spcBef>
                <a:spcPts val="0"/>
              </a:spcBef>
            </a:pPr>
            <a:r>
              <a:rPr lang="ru-RU" b="1" dirty="0">
                <a:solidFill>
                  <a:srgbClr val="8500B4"/>
                </a:solidFill>
              </a:rPr>
              <a:t>Формирование у детей понятия «стоимость товара» – из чего она состоит.</a:t>
            </a:r>
          </a:p>
          <a:p>
            <a:pPr>
              <a:spcBef>
                <a:spcPts val="0"/>
              </a:spcBef>
            </a:pPr>
            <a:r>
              <a:rPr lang="ru-RU" b="1" dirty="0">
                <a:solidFill>
                  <a:srgbClr val="8500B4"/>
                </a:solidFill>
              </a:rPr>
              <a:t>Формирование умения у детей рассчитываться за товар, просчитывать необходимую сумму для оплаты.</a:t>
            </a:r>
          </a:p>
          <a:p>
            <a:pPr>
              <a:spcBef>
                <a:spcPts val="0"/>
              </a:spcBef>
            </a:pPr>
            <a:r>
              <a:rPr lang="ru-RU" b="1" dirty="0">
                <a:solidFill>
                  <a:srgbClr val="8500B4"/>
                </a:solidFill>
              </a:rPr>
              <a:t>Закрепление умения детей в арифметических действиях.</a:t>
            </a:r>
          </a:p>
          <a:p>
            <a:pPr>
              <a:spcBef>
                <a:spcPts val="0"/>
              </a:spcBef>
            </a:pPr>
            <a:r>
              <a:rPr lang="ru-RU" b="1" dirty="0">
                <a:solidFill>
                  <a:srgbClr val="8500B4"/>
                </a:solidFill>
              </a:rPr>
              <a:t>Формировать у детей интерес к различным видам профессий.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BCD09E5-71E3-6A4B-48A7-D45B3C66EA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963" y="4714175"/>
            <a:ext cx="2088037" cy="135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181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8CD97DA-EDED-7B8E-00E0-BE2A5DFD5C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003" y="2007821"/>
            <a:ext cx="821373" cy="68330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0DABC8-577C-5F41-D431-EE35A5A2A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5622" y="137690"/>
            <a:ext cx="4232107" cy="786539"/>
          </a:xfrm>
        </p:spPr>
        <p:txBody>
          <a:bodyPr>
            <a:normAutofit fontScale="90000"/>
          </a:bodyPr>
          <a:lstStyle/>
          <a:p>
            <a:pPr algn="ctr"/>
            <a:r>
              <a:rPr lang="ru-RU" cap="none" dirty="0">
                <a:solidFill>
                  <a:srgbClr val="990099"/>
                </a:solidFill>
              </a:rPr>
              <a:t>Оборудование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1B7C894-044E-7C02-E306-4507535636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9" t="5911" r="21166" b="28660"/>
          <a:stretch/>
        </p:blipFill>
        <p:spPr>
          <a:xfrm>
            <a:off x="3146835" y="3896304"/>
            <a:ext cx="1703895" cy="2271859"/>
          </a:xfrm>
          <a:prstGeom prst="rect">
            <a:avLst/>
          </a:prstGeom>
          <a:scene3d>
            <a:camera prst="orthographicFront">
              <a:rot lat="0" lon="0" rev="600000"/>
            </a:camera>
            <a:lightRig rig="threePt" dir="t"/>
          </a:scene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A4E362B-5023-E55B-2971-D4E39B6DDA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5" t="24605" r="20389" b="8867"/>
          <a:stretch/>
        </p:blipFill>
        <p:spPr>
          <a:xfrm>
            <a:off x="4345027" y="3943923"/>
            <a:ext cx="1703927" cy="2265618"/>
          </a:xfrm>
          <a:prstGeom prst="rect">
            <a:avLst/>
          </a:prstGeom>
          <a:scene3d>
            <a:camera prst="orthographicFront">
              <a:rot lat="0" lon="0" rev="20999999"/>
            </a:camera>
            <a:lightRig rig="threePt" dir="t"/>
          </a:scene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6CA3F11-6ECD-7C56-D577-C797D340FF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4"/>
          <a:stretch/>
        </p:blipFill>
        <p:spPr bwMode="auto">
          <a:xfrm>
            <a:off x="2207296" y="1534548"/>
            <a:ext cx="761841" cy="822572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0CAD7A8-40F6-8F64-D5A0-6187D9E8C1D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1" r="3724"/>
          <a:stretch/>
        </p:blipFill>
        <p:spPr bwMode="auto">
          <a:xfrm>
            <a:off x="1257697" y="2357120"/>
            <a:ext cx="575953" cy="484505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DB88FB1-B7C8-2885-405C-AB11ABFF4BE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675"/>
          <a:stretch/>
        </p:blipFill>
        <p:spPr bwMode="auto">
          <a:xfrm>
            <a:off x="1199833" y="1447799"/>
            <a:ext cx="913252" cy="909321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4B4718E-8541-CA8C-B79B-D09687281E2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5" b="10084"/>
          <a:stretch/>
        </p:blipFill>
        <p:spPr bwMode="auto">
          <a:xfrm>
            <a:off x="1423698" y="3015030"/>
            <a:ext cx="1067288" cy="869879"/>
          </a:xfrm>
          <a:prstGeom prst="rect">
            <a:avLst/>
          </a:prstGeom>
          <a:ln>
            <a:solidFill>
              <a:sysClr val="windowText" lastClr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328E6AE-95F4-4239-870B-6153DDDFED7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1" r="4712" b="2856"/>
          <a:stretch/>
        </p:blipFill>
        <p:spPr bwMode="auto">
          <a:xfrm>
            <a:off x="1855398" y="2644337"/>
            <a:ext cx="509270" cy="518416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6200F4B-909C-0C0F-6905-1143EA19F30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7" t="21851" r="10363" b="21009"/>
          <a:stretch/>
        </p:blipFill>
        <p:spPr bwMode="auto">
          <a:xfrm rot="5400000">
            <a:off x="1952627" y="2219165"/>
            <a:ext cx="587375" cy="434147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0551121-818A-FC27-46CE-C526C240269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8" t="8713" r="19103" b="10135"/>
          <a:stretch/>
        </p:blipFill>
        <p:spPr bwMode="auto">
          <a:xfrm>
            <a:off x="1518763" y="2239504"/>
            <a:ext cx="434147" cy="523001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7BDEE4A-BA76-1765-2BD4-C9090E7EB95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6" r="22792"/>
          <a:stretch/>
        </p:blipFill>
        <p:spPr bwMode="auto">
          <a:xfrm>
            <a:off x="1394763" y="2762505"/>
            <a:ext cx="434147" cy="60414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9442F83-A0A3-E09D-F1AF-21F0D3D5604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9" t="14171" r="18871" b="20586"/>
          <a:stretch/>
        </p:blipFill>
        <p:spPr bwMode="auto">
          <a:xfrm>
            <a:off x="2714502" y="2595170"/>
            <a:ext cx="1166736" cy="913252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290ED95-3589-6455-B92E-191E1E8564D1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83" r="2273" b="13930"/>
          <a:stretch/>
        </p:blipFill>
        <p:spPr bwMode="auto">
          <a:xfrm>
            <a:off x="2459867" y="2505371"/>
            <a:ext cx="509270" cy="398174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5E324E1-F4D1-19E0-D975-F86647A62197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05" r="44067" b="21733"/>
          <a:stretch/>
        </p:blipFill>
        <p:spPr bwMode="auto">
          <a:xfrm rot="5400000">
            <a:off x="2267133" y="2761350"/>
            <a:ext cx="518417" cy="407545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66DC164-A6A1-21A4-3BCF-FCD4EF209EF2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6" t="7892" r="7572" b="8326"/>
          <a:stretch/>
        </p:blipFill>
        <p:spPr>
          <a:xfrm>
            <a:off x="7973912" y="1102937"/>
            <a:ext cx="1456221" cy="2059816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orthographicFront">
              <a:rot lat="0" lon="0" rev="300000"/>
            </a:camera>
            <a:lightRig rig="threePt" dir="t"/>
          </a:scene3d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F88CCB5-3517-8366-A5BD-5AF48631E65E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6" t="7892" r="7572" b="8326"/>
          <a:stretch/>
        </p:blipFill>
        <p:spPr>
          <a:xfrm>
            <a:off x="9228613" y="1102937"/>
            <a:ext cx="1456221" cy="2059816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orthographicFront">
              <a:rot lat="0" lon="0" rev="21299999"/>
            </a:camera>
            <a:lightRig rig="threePt" dir="t"/>
          </a:scene3d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1D555F8-892D-E3E9-CE8F-305EEFCA1816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" t="2519" r="11276" b="20444"/>
          <a:stretch/>
        </p:blipFill>
        <p:spPr>
          <a:xfrm>
            <a:off x="4079129" y="1154095"/>
            <a:ext cx="1727620" cy="2221943"/>
          </a:xfrm>
          <a:prstGeom prst="rect">
            <a:avLst/>
          </a:prstGeom>
          <a:scene3d>
            <a:camera prst="orthographicFront">
              <a:rot lat="0" lon="0" rev="300000"/>
            </a:camera>
            <a:lightRig rig="threePt" dir="t"/>
          </a:scene3d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A792F494-3A4E-6562-C3B8-1C10E21EEAD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" t="2221" r="11277" b="20593"/>
          <a:stretch/>
        </p:blipFill>
        <p:spPr>
          <a:xfrm>
            <a:off x="6021676" y="1180353"/>
            <a:ext cx="1703927" cy="2195685"/>
          </a:xfrm>
          <a:prstGeom prst="rect">
            <a:avLst/>
          </a:prstGeom>
          <a:scene3d>
            <a:camera prst="orthographicFront">
              <a:rot lat="0" lon="0" rev="21299999"/>
            </a:camera>
            <a:lightRig rig="threePt" dir="t"/>
          </a:scene3d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FE584B0-78B5-DEF4-FE3D-5B74DCEDE8F2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" t="2222" r="11277" b="20296"/>
          <a:stretch/>
        </p:blipFill>
        <p:spPr>
          <a:xfrm>
            <a:off x="4687842" y="1170960"/>
            <a:ext cx="1697411" cy="2195685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0FEDB7F-E6D7-F61B-79AE-4BA847C1D5C2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5" t="1926" r="11276" b="20444"/>
          <a:stretch/>
        </p:blipFill>
        <p:spPr>
          <a:xfrm>
            <a:off x="5125131" y="1141661"/>
            <a:ext cx="1698032" cy="2195686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D463C59B-DEBE-936B-4C83-3FE09ACBC79E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2" r="18325"/>
          <a:stretch/>
        </p:blipFill>
        <p:spPr>
          <a:xfrm>
            <a:off x="9430133" y="3974289"/>
            <a:ext cx="660650" cy="834974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91AA502E-F301-C40B-1C23-40AB3AD91C74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2" t="3373" r="18325" b="1080"/>
          <a:stretch/>
        </p:blipFill>
        <p:spPr>
          <a:xfrm flipH="1">
            <a:off x="8941514" y="4118026"/>
            <a:ext cx="472847" cy="703689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2C997B46-088A-90B8-77AB-9E614F92484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262" y="3988858"/>
            <a:ext cx="913252" cy="913252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822349F7-D687-2A0F-2F4B-3938B5D62C0F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8" r="19333"/>
          <a:stretch/>
        </p:blipFill>
        <p:spPr>
          <a:xfrm>
            <a:off x="8431035" y="4648972"/>
            <a:ext cx="811413" cy="1335024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589344BC-D534-F8F7-5726-11BCB4509EBA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1" t="4613" r="15436" b="9925"/>
          <a:stretch/>
        </p:blipFill>
        <p:spPr>
          <a:xfrm>
            <a:off x="9203877" y="4638606"/>
            <a:ext cx="588671" cy="654304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4A4EC46D-38C8-0E20-D61F-6071E97EEBF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700" y="3973699"/>
            <a:ext cx="840769" cy="1121025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BC12F684-1E24-1DE2-6B73-266FD56DB0CB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4" r="11097"/>
          <a:stretch/>
        </p:blipFill>
        <p:spPr>
          <a:xfrm>
            <a:off x="9752723" y="4445484"/>
            <a:ext cx="676062" cy="834974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7F842200-FB37-0272-DFC5-D2182A84A0A6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5" t="6826" r="10921" b="10222"/>
          <a:stretch/>
        </p:blipFill>
        <p:spPr>
          <a:xfrm>
            <a:off x="9164626" y="5129713"/>
            <a:ext cx="926157" cy="622530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5089F127-5603-41FA-1A6E-45A8AFBFB553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5" t="4614" r="4120" b="6826"/>
          <a:stretch/>
        </p:blipFill>
        <p:spPr>
          <a:xfrm>
            <a:off x="7918147" y="4689751"/>
            <a:ext cx="623004" cy="603159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AC049DD0-392B-46F3-9522-5CD70AA93F36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6" r="21797"/>
          <a:stretch/>
        </p:blipFill>
        <p:spPr>
          <a:xfrm>
            <a:off x="10472222" y="4732397"/>
            <a:ext cx="425224" cy="1121025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3544A0F8-2AE9-60F6-38DB-5C1E4CF360D9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7" t="1334" r="2399" b="6826"/>
          <a:stretch/>
        </p:blipFill>
        <p:spPr>
          <a:xfrm>
            <a:off x="7615813" y="5347213"/>
            <a:ext cx="1166497" cy="762004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FFDB9A0C-1418-F16D-DCD1-E7AE374874E8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017" y="5623509"/>
            <a:ext cx="811412" cy="811412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D380744B-D466-9CAF-42C2-8BA3EE2E401C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2" t="13926" r="11734" b="8740"/>
          <a:stretch/>
        </p:blipFill>
        <p:spPr>
          <a:xfrm>
            <a:off x="8431047" y="5743909"/>
            <a:ext cx="876372" cy="605092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44410622-9DA0-4A5C-70B9-8608DDB9D3A3}"/>
              </a:ext>
            </a:extLst>
          </p:cNvPr>
          <p:cNvSpPr txBox="1"/>
          <p:nvPr/>
        </p:nvSpPr>
        <p:spPr>
          <a:xfrm>
            <a:off x="1096664" y="3930111"/>
            <a:ext cx="16870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8500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Карточки с изображением изделий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E6DFDB0-7468-B94E-7718-3E4370EF4BCA}"/>
              </a:ext>
            </a:extLst>
          </p:cNvPr>
          <p:cNvSpPr txBox="1"/>
          <p:nvPr/>
        </p:nvSpPr>
        <p:spPr>
          <a:xfrm>
            <a:off x="4610243" y="3427196"/>
            <a:ext cx="2555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8500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Технологические карты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46A1506-A9C7-99C5-B32B-32383591C805}"/>
              </a:ext>
            </a:extLst>
          </p:cNvPr>
          <p:cNvSpPr txBox="1"/>
          <p:nvPr/>
        </p:nvSpPr>
        <p:spPr>
          <a:xfrm>
            <a:off x="8100949" y="3265303"/>
            <a:ext cx="2282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8500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Игрушечные купюры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93DCF26-D6B8-D91F-2F69-610C20048C90}"/>
              </a:ext>
            </a:extLst>
          </p:cNvPr>
          <p:cNvSpPr txBox="1"/>
          <p:nvPr/>
        </p:nvSpPr>
        <p:spPr>
          <a:xfrm>
            <a:off x="3188788" y="6257160"/>
            <a:ext cx="2617961" cy="653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8500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Карточки  для витрины с названием продукции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AA1FC7C-9E87-55C8-022C-70625C8C246E}"/>
              </a:ext>
            </a:extLst>
          </p:cNvPr>
          <p:cNvSpPr txBox="1"/>
          <p:nvPr/>
        </p:nvSpPr>
        <p:spPr>
          <a:xfrm>
            <a:off x="7352528" y="6420693"/>
            <a:ext cx="4291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rgbClr val="8500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Карточки с изображением ингредиентов</a:t>
            </a:r>
          </a:p>
        </p:txBody>
      </p:sp>
    </p:spTree>
    <p:extLst>
      <p:ext uri="{BB962C8B-B14F-4D97-AF65-F5344CB8AC3E}">
        <p14:creationId xmlns:p14="http://schemas.microsoft.com/office/powerpoint/2010/main" val="33274679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32CF75-038A-4F9D-BD01-4A404DDF6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1467" y="156142"/>
            <a:ext cx="3469065" cy="739405"/>
          </a:xfrm>
        </p:spPr>
        <p:txBody>
          <a:bodyPr>
            <a:normAutofit fontScale="90000"/>
          </a:bodyPr>
          <a:lstStyle/>
          <a:p>
            <a:pPr algn="ctr"/>
            <a:r>
              <a:rPr lang="ru-RU" cap="none" dirty="0">
                <a:solidFill>
                  <a:srgbClr val="660066"/>
                </a:solidFill>
              </a:rPr>
              <a:t>Ход игры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FCDDEA-F401-4458-7B10-2206C1F9D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0404" y="895546"/>
            <a:ext cx="4364609" cy="1055802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>
                <a:solidFill>
                  <a:srgbClr val="8500B4"/>
                </a:solidFill>
              </a:rPr>
              <a:t>Расчёт стоимости товара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>
                <a:solidFill>
                  <a:srgbClr val="8500B4"/>
                </a:solidFill>
              </a:rPr>
              <a:t>(пример)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5A608CA-1FCC-2FB9-A35E-2CF57039EA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71" t="41375" r="12030" b="20000"/>
          <a:stretch/>
        </p:blipFill>
        <p:spPr>
          <a:xfrm>
            <a:off x="1027520" y="2545236"/>
            <a:ext cx="2017337" cy="2648931"/>
          </a:xfrm>
          <a:prstGeom prst="rect">
            <a:avLst/>
          </a:prstGeom>
        </p:spPr>
      </p:pic>
      <p:sp>
        <p:nvSpPr>
          <p:cNvPr id="6" name="Стрелка: вправо 5">
            <a:extLst>
              <a:ext uri="{FF2B5EF4-FFF2-40B4-BE49-F238E27FC236}">
                <a16:creationId xmlns:a16="http://schemas.microsoft.com/office/drawing/2014/main" id="{735BCD98-36CF-FC59-7704-8A9DA08BFC0D}"/>
              </a:ext>
            </a:extLst>
          </p:cNvPr>
          <p:cNvSpPr/>
          <p:nvPr/>
        </p:nvSpPr>
        <p:spPr>
          <a:xfrm>
            <a:off x="3110845" y="3385069"/>
            <a:ext cx="978408" cy="484632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CA7269F-F95C-D03A-2871-217EECE3F1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1" r="17113"/>
          <a:stretch/>
        </p:blipFill>
        <p:spPr>
          <a:xfrm>
            <a:off x="4762921" y="3210725"/>
            <a:ext cx="320757" cy="48463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1809860-C138-856D-BB6F-7528529505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275" y="3784810"/>
            <a:ext cx="832639" cy="65049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1980915-E0B3-49CC-9291-58D9AED981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1" t="7240" r="4572" b="8102"/>
          <a:stretch/>
        </p:blipFill>
        <p:spPr>
          <a:xfrm>
            <a:off x="5083678" y="2516957"/>
            <a:ext cx="989816" cy="105580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43AD9B8-9E8B-8E04-0751-E8EAE93ECDC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4" t="6414" r="15832" b="12418"/>
          <a:stretch/>
        </p:blipFill>
        <p:spPr>
          <a:xfrm>
            <a:off x="5206485" y="3784810"/>
            <a:ext cx="398754" cy="43363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0195AAE-3232-4875-EF75-5AA71B7DA81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7" t="8935" r="11225" b="13059"/>
          <a:stretch/>
        </p:blipFill>
        <p:spPr>
          <a:xfrm>
            <a:off x="5135936" y="4218538"/>
            <a:ext cx="669304" cy="42391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DCFC899-2E08-6AB6-0704-AF29F08FC0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810" y="3594342"/>
            <a:ext cx="710974" cy="94796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960999A-65C6-48DD-1A02-70DF2A2C60E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6" r="14206"/>
          <a:stretch/>
        </p:blipFill>
        <p:spPr>
          <a:xfrm>
            <a:off x="4335307" y="2592593"/>
            <a:ext cx="427614" cy="73067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581DA3C-AC77-A51A-5D13-BA907BFE3A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371" y="2819120"/>
            <a:ext cx="783210" cy="78321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734F6E5-B188-A4DC-4C77-61E8FA96A9A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3" r="24307"/>
          <a:stretch/>
        </p:blipFill>
        <p:spPr>
          <a:xfrm>
            <a:off x="6518707" y="3429000"/>
            <a:ext cx="425413" cy="1213455"/>
          </a:xfrm>
          <a:prstGeom prst="rect">
            <a:avLst/>
          </a:prstGeom>
        </p:spPr>
      </p:pic>
      <p:sp>
        <p:nvSpPr>
          <p:cNvPr id="25" name="Стрелка: вправо 24">
            <a:extLst>
              <a:ext uri="{FF2B5EF4-FFF2-40B4-BE49-F238E27FC236}">
                <a16:creationId xmlns:a16="http://schemas.microsoft.com/office/drawing/2014/main" id="{EBDDBD59-F5FA-6AA1-E0FA-0E5B5623BD34}"/>
              </a:ext>
            </a:extLst>
          </p:cNvPr>
          <p:cNvSpPr/>
          <p:nvPr/>
        </p:nvSpPr>
        <p:spPr>
          <a:xfrm>
            <a:off x="7014084" y="3360014"/>
            <a:ext cx="870869" cy="484632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E22A31F-3097-CFBE-284D-CDC3F8D425F3}"/>
              </a:ext>
            </a:extLst>
          </p:cNvPr>
          <p:cNvSpPr txBox="1"/>
          <p:nvPr/>
        </p:nvSpPr>
        <p:spPr>
          <a:xfrm>
            <a:off x="7884953" y="3223370"/>
            <a:ext cx="190421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1+1+1+1+1+1+1++2+2+2=13 руб.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6746A785-D632-CF84-A630-210CCF875B8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3" r="876" b="12772"/>
          <a:stretch/>
        </p:blipFill>
        <p:spPr>
          <a:xfrm>
            <a:off x="10821830" y="2602302"/>
            <a:ext cx="827468" cy="646332"/>
          </a:xfrm>
          <a:prstGeom prst="rect">
            <a:avLst/>
          </a:prstGeom>
        </p:spPr>
      </p:pic>
      <p:sp>
        <p:nvSpPr>
          <p:cNvPr id="29" name="Стрелка: вправо 28">
            <a:extLst>
              <a:ext uri="{FF2B5EF4-FFF2-40B4-BE49-F238E27FC236}">
                <a16:creationId xmlns:a16="http://schemas.microsoft.com/office/drawing/2014/main" id="{F96CCC9E-DF2F-EA1A-D5DD-3BD26AD10052}"/>
              </a:ext>
            </a:extLst>
          </p:cNvPr>
          <p:cNvSpPr/>
          <p:nvPr/>
        </p:nvSpPr>
        <p:spPr>
          <a:xfrm>
            <a:off x="9864647" y="3300178"/>
            <a:ext cx="870869" cy="484632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B3223D78-0DB3-9FB1-DE27-0D977386B4D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05" t="57730" r="22527" b="25926"/>
          <a:stretch/>
        </p:blipFill>
        <p:spPr>
          <a:xfrm>
            <a:off x="10837540" y="3300178"/>
            <a:ext cx="778612" cy="537675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E5F2668E-055F-D386-C34D-FCFC528B4A90}"/>
              </a:ext>
            </a:extLst>
          </p:cNvPr>
          <p:cNvSpPr txBox="1"/>
          <p:nvPr/>
        </p:nvSpPr>
        <p:spPr>
          <a:xfrm>
            <a:off x="7639855" y="4117623"/>
            <a:ext cx="23944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Складываем исходные данные и получаем цену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7DF1047-69E7-831B-8734-E6B8F471502B}"/>
              </a:ext>
            </a:extLst>
          </p:cNvPr>
          <p:cNvSpPr txBox="1"/>
          <p:nvPr/>
        </p:nvSpPr>
        <p:spPr>
          <a:xfrm>
            <a:off x="4089253" y="4949021"/>
            <a:ext cx="25785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обратной стороны карточек с ингредиентами написана их стоимость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7E4A7F3-6598-AE97-2304-093CFF2BE5B0}"/>
              </a:ext>
            </a:extLst>
          </p:cNvPr>
          <p:cNvSpPr txBox="1"/>
          <p:nvPr/>
        </p:nvSpPr>
        <p:spPr>
          <a:xfrm>
            <a:off x="991383" y="5455822"/>
            <a:ext cx="2394409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технологической карте подбираем ингредиенты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588592F-B1F9-4999-71A9-84EDAB92854D}"/>
              </a:ext>
            </a:extLst>
          </p:cNvPr>
          <p:cNvSpPr txBox="1"/>
          <p:nvPr/>
        </p:nvSpPr>
        <p:spPr>
          <a:xfrm>
            <a:off x="10200237" y="3979123"/>
            <a:ext cx="1662220" cy="1215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Подписываем цену и оформляем витрину</a:t>
            </a:r>
          </a:p>
        </p:txBody>
      </p:sp>
    </p:spTree>
    <p:extLst>
      <p:ext uri="{BB962C8B-B14F-4D97-AF65-F5344CB8AC3E}">
        <p14:creationId xmlns:p14="http://schemas.microsoft.com/office/powerpoint/2010/main" val="35811600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id="{BE3F0237-8705-FF77-D2EF-398865D356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8" t="64164" r="49811" b="21502"/>
          <a:stretch/>
        </p:blipFill>
        <p:spPr>
          <a:xfrm>
            <a:off x="1562494" y="1505932"/>
            <a:ext cx="1102938" cy="525544"/>
          </a:xfr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ACA843B2-65A9-B08C-6393-CBCDD95D7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0577" y="137491"/>
            <a:ext cx="3110846" cy="840917"/>
          </a:xfrm>
        </p:spPr>
        <p:txBody>
          <a:bodyPr>
            <a:normAutofit/>
          </a:bodyPr>
          <a:lstStyle/>
          <a:p>
            <a:pPr algn="ctr"/>
            <a:r>
              <a:rPr lang="ru-RU" cap="none" dirty="0">
                <a:solidFill>
                  <a:srgbClr val="660066"/>
                </a:solidFill>
              </a:rPr>
              <a:t>Ход игры</a:t>
            </a:r>
          </a:p>
        </p:txBody>
      </p:sp>
      <p:pic>
        <p:nvPicPr>
          <p:cNvPr id="9" name="Объект 6">
            <a:extLst>
              <a:ext uri="{FF2B5EF4-FFF2-40B4-BE49-F238E27FC236}">
                <a16:creationId xmlns:a16="http://schemas.microsoft.com/office/drawing/2014/main" id="{A8C635B9-E9F6-4ACF-8A4A-BB5EB89271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9" t="50098" r="48909" b="35504"/>
          <a:stretch/>
        </p:blipFill>
        <p:spPr>
          <a:xfrm>
            <a:off x="2556431" y="2973561"/>
            <a:ext cx="1126307" cy="527901"/>
          </a:xfrm>
          <a:prstGeom prst="rect">
            <a:avLst/>
          </a:prstGeom>
        </p:spPr>
      </p:pic>
      <p:pic>
        <p:nvPicPr>
          <p:cNvPr id="10" name="Объект 6">
            <a:extLst>
              <a:ext uri="{FF2B5EF4-FFF2-40B4-BE49-F238E27FC236}">
                <a16:creationId xmlns:a16="http://schemas.microsoft.com/office/drawing/2014/main" id="{E0A2E40A-0128-A566-F607-45AF4ED04D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8" t="35749" r="49523" b="49070"/>
          <a:stretch/>
        </p:blipFill>
        <p:spPr>
          <a:xfrm>
            <a:off x="2115141" y="1870420"/>
            <a:ext cx="1110399" cy="556589"/>
          </a:xfrm>
          <a:prstGeom prst="rect">
            <a:avLst/>
          </a:prstGeom>
        </p:spPr>
      </p:pic>
      <p:pic>
        <p:nvPicPr>
          <p:cNvPr id="11" name="Объект 6">
            <a:extLst>
              <a:ext uri="{FF2B5EF4-FFF2-40B4-BE49-F238E27FC236}">
                <a16:creationId xmlns:a16="http://schemas.microsoft.com/office/drawing/2014/main" id="{2BB6C63B-F15D-863B-8C02-3AE21DC091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8" t="7536" r="49811" b="78602"/>
          <a:stretch/>
        </p:blipFill>
        <p:spPr>
          <a:xfrm>
            <a:off x="5544531" y="4530364"/>
            <a:ext cx="1102937" cy="508262"/>
          </a:xfrm>
          <a:prstGeom prst="rect">
            <a:avLst/>
          </a:prstGeom>
        </p:spPr>
      </p:pic>
      <p:pic>
        <p:nvPicPr>
          <p:cNvPr id="14" name="Объект 6">
            <a:extLst>
              <a:ext uri="{FF2B5EF4-FFF2-40B4-BE49-F238E27FC236}">
                <a16:creationId xmlns:a16="http://schemas.microsoft.com/office/drawing/2014/main" id="{2DF43819-F522-E38D-254A-840FBC6037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8" t="21870" r="49811" b="63475"/>
          <a:stretch/>
        </p:blipFill>
        <p:spPr>
          <a:xfrm>
            <a:off x="4903116" y="4118132"/>
            <a:ext cx="1102937" cy="537328"/>
          </a:xfrm>
          <a:prstGeom prst="rect">
            <a:avLst/>
          </a:prstGeom>
        </p:spPr>
      </p:pic>
      <p:pic>
        <p:nvPicPr>
          <p:cNvPr id="16" name="Объект 6">
            <a:extLst>
              <a:ext uri="{FF2B5EF4-FFF2-40B4-BE49-F238E27FC236}">
                <a16:creationId xmlns:a16="http://schemas.microsoft.com/office/drawing/2014/main" id="{A4DE6CDA-F357-36F3-C6EF-7DD90484B0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9" t="50098" r="48909" b="35504"/>
          <a:stretch/>
        </p:blipFill>
        <p:spPr>
          <a:xfrm>
            <a:off x="2829809" y="3367130"/>
            <a:ext cx="1126307" cy="527901"/>
          </a:xfrm>
          <a:prstGeom prst="rect">
            <a:avLst/>
          </a:prstGeom>
        </p:spPr>
      </p:pic>
      <p:pic>
        <p:nvPicPr>
          <p:cNvPr id="17" name="Объект 6">
            <a:extLst>
              <a:ext uri="{FF2B5EF4-FFF2-40B4-BE49-F238E27FC236}">
                <a16:creationId xmlns:a16="http://schemas.microsoft.com/office/drawing/2014/main" id="{5162B389-C2BA-7FBC-E4E3-C8A75452C6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8" t="35749" r="49523" b="49070"/>
          <a:stretch/>
        </p:blipFill>
        <p:spPr>
          <a:xfrm>
            <a:off x="3674294" y="3141657"/>
            <a:ext cx="1110399" cy="556589"/>
          </a:xfrm>
          <a:prstGeom prst="rect">
            <a:avLst/>
          </a:prstGeom>
        </p:spPr>
      </p:pic>
      <p:pic>
        <p:nvPicPr>
          <p:cNvPr id="18" name="Объект 6">
            <a:extLst>
              <a:ext uri="{FF2B5EF4-FFF2-40B4-BE49-F238E27FC236}">
                <a16:creationId xmlns:a16="http://schemas.microsoft.com/office/drawing/2014/main" id="{C05AD4AD-27FD-E619-9ABC-ABAFC9D044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9" t="50098" r="48909" b="35504"/>
          <a:stretch/>
        </p:blipFill>
        <p:spPr>
          <a:xfrm>
            <a:off x="3956116" y="4386796"/>
            <a:ext cx="1126307" cy="527901"/>
          </a:xfrm>
          <a:prstGeom prst="rect">
            <a:avLst/>
          </a:prstGeom>
        </p:spPr>
      </p:pic>
      <p:pic>
        <p:nvPicPr>
          <p:cNvPr id="19" name="Объект 6">
            <a:extLst>
              <a:ext uri="{FF2B5EF4-FFF2-40B4-BE49-F238E27FC236}">
                <a16:creationId xmlns:a16="http://schemas.microsoft.com/office/drawing/2014/main" id="{885DCD70-784B-F40F-5259-519ECF2868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9" t="50098" r="48909" b="35504"/>
          <a:stretch/>
        </p:blipFill>
        <p:spPr>
          <a:xfrm>
            <a:off x="4516127" y="4754441"/>
            <a:ext cx="1126307" cy="527901"/>
          </a:xfrm>
          <a:prstGeom prst="rect">
            <a:avLst/>
          </a:prstGeom>
        </p:spPr>
      </p:pic>
      <p:pic>
        <p:nvPicPr>
          <p:cNvPr id="20" name="Объект 6">
            <a:extLst>
              <a:ext uri="{FF2B5EF4-FFF2-40B4-BE49-F238E27FC236}">
                <a16:creationId xmlns:a16="http://schemas.microsoft.com/office/drawing/2014/main" id="{D6A831C8-F4E1-C817-566A-0CBBBD3BF1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8" t="21870" r="49811" b="63475"/>
          <a:stretch/>
        </p:blipFill>
        <p:spPr>
          <a:xfrm>
            <a:off x="8713116" y="1215854"/>
            <a:ext cx="1102937" cy="537328"/>
          </a:xfrm>
          <a:prstGeom prst="rect">
            <a:avLst/>
          </a:prstGeom>
        </p:spPr>
      </p:pic>
      <p:pic>
        <p:nvPicPr>
          <p:cNvPr id="21" name="Объект 6">
            <a:extLst>
              <a:ext uri="{FF2B5EF4-FFF2-40B4-BE49-F238E27FC236}">
                <a16:creationId xmlns:a16="http://schemas.microsoft.com/office/drawing/2014/main" id="{82B4A1B7-83C7-035C-5CE8-41000762AC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8" t="21870" r="49811" b="63475"/>
          <a:stretch/>
        </p:blipFill>
        <p:spPr>
          <a:xfrm>
            <a:off x="7863525" y="1611386"/>
            <a:ext cx="1102937" cy="537328"/>
          </a:xfrm>
          <a:prstGeom prst="rect">
            <a:avLst/>
          </a:prstGeom>
        </p:spPr>
      </p:pic>
      <p:pic>
        <p:nvPicPr>
          <p:cNvPr id="22" name="Объект 6">
            <a:extLst>
              <a:ext uri="{FF2B5EF4-FFF2-40B4-BE49-F238E27FC236}">
                <a16:creationId xmlns:a16="http://schemas.microsoft.com/office/drawing/2014/main" id="{D2341380-9343-52C2-8930-4A783DF6F0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8" t="21870" r="49811" b="63475"/>
          <a:stretch/>
        </p:blipFill>
        <p:spPr>
          <a:xfrm>
            <a:off x="8973922" y="1821330"/>
            <a:ext cx="1102937" cy="537328"/>
          </a:xfrm>
          <a:prstGeom prst="rect">
            <a:avLst/>
          </a:prstGeom>
        </p:spPr>
      </p:pic>
      <p:pic>
        <p:nvPicPr>
          <p:cNvPr id="23" name="Объект 6">
            <a:extLst>
              <a:ext uri="{FF2B5EF4-FFF2-40B4-BE49-F238E27FC236}">
                <a16:creationId xmlns:a16="http://schemas.microsoft.com/office/drawing/2014/main" id="{06C0A0B2-945C-6D92-19E2-5AEB9239CE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8" t="21870" r="49811" b="63475"/>
          <a:stretch/>
        </p:blipFill>
        <p:spPr>
          <a:xfrm>
            <a:off x="8024960" y="2088613"/>
            <a:ext cx="1102937" cy="537328"/>
          </a:xfrm>
          <a:prstGeom prst="rect">
            <a:avLst/>
          </a:prstGeom>
        </p:spPr>
      </p:pic>
      <p:pic>
        <p:nvPicPr>
          <p:cNvPr id="24" name="Объект 6">
            <a:extLst>
              <a:ext uri="{FF2B5EF4-FFF2-40B4-BE49-F238E27FC236}">
                <a16:creationId xmlns:a16="http://schemas.microsoft.com/office/drawing/2014/main" id="{C319142C-9F56-7768-B085-4E57F35DF9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8" t="21870" r="49811" b="63475"/>
          <a:stretch/>
        </p:blipFill>
        <p:spPr>
          <a:xfrm>
            <a:off x="8737863" y="2355896"/>
            <a:ext cx="1102937" cy="537328"/>
          </a:xfrm>
          <a:prstGeom prst="rect">
            <a:avLst/>
          </a:prstGeom>
        </p:spPr>
      </p:pic>
      <p:pic>
        <p:nvPicPr>
          <p:cNvPr id="25" name="Объект 6">
            <a:extLst>
              <a:ext uri="{FF2B5EF4-FFF2-40B4-BE49-F238E27FC236}">
                <a16:creationId xmlns:a16="http://schemas.microsoft.com/office/drawing/2014/main" id="{222CAC8A-2B55-78C7-DE30-C5D2EBE74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8" t="35749" r="49523" b="49070"/>
          <a:stretch/>
        </p:blipFill>
        <p:spPr>
          <a:xfrm>
            <a:off x="9654616" y="1496083"/>
            <a:ext cx="1110399" cy="556589"/>
          </a:xfrm>
          <a:prstGeom prst="rect">
            <a:avLst/>
          </a:prstGeom>
        </p:spPr>
      </p:pic>
      <p:pic>
        <p:nvPicPr>
          <p:cNvPr id="26" name="Объект 6">
            <a:extLst>
              <a:ext uri="{FF2B5EF4-FFF2-40B4-BE49-F238E27FC236}">
                <a16:creationId xmlns:a16="http://schemas.microsoft.com/office/drawing/2014/main" id="{C3BF8215-D92E-EDF9-B052-7EB18332D7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8" t="35749" r="49523" b="49070"/>
          <a:stretch/>
        </p:blipFill>
        <p:spPr>
          <a:xfrm>
            <a:off x="7210917" y="3501462"/>
            <a:ext cx="1110399" cy="556589"/>
          </a:xfrm>
          <a:prstGeom prst="rect">
            <a:avLst/>
          </a:prstGeom>
        </p:spPr>
      </p:pic>
      <p:pic>
        <p:nvPicPr>
          <p:cNvPr id="27" name="Объект 6">
            <a:extLst>
              <a:ext uri="{FF2B5EF4-FFF2-40B4-BE49-F238E27FC236}">
                <a16:creationId xmlns:a16="http://schemas.microsoft.com/office/drawing/2014/main" id="{B4D8A11E-FFD3-FBA6-5690-E2A11DF45E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8" t="35749" r="49523" b="49070"/>
          <a:stretch/>
        </p:blipFill>
        <p:spPr>
          <a:xfrm>
            <a:off x="7651423" y="3895031"/>
            <a:ext cx="1110399" cy="556589"/>
          </a:xfrm>
          <a:prstGeom prst="rect">
            <a:avLst/>
          </a:prstGeom>
        </p:spPr>
      </p:pic>
      <p:pic>
        <p:nvPicPr>
          <p:cNvPr id="28" name="Объект 6">
            <a:extLst>
              <a:ext uri="{FF2B5EF4-FFF2-40B4-BE49-F238E27FC236}">
                <a16:creationId xmlns:a16="http://schemas.microsoft.com/office/drawing/2014/main" id="{DD94480A-0D2F-4FDD-D308-ABCA8747A8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8" t="35749" r="49523" b="49070"/>
          <a:stretch/>
        </p:blipFill>
        <p:spPr>
          <a:xfrm>
            <a:off x="8182663" y="3359638"/>
            <a:ext cx="1110399" cy="556589"/>
          </a:xfrm>
          <a:prstGeom prst="rect">
            <a:avLst/>
          </a:prstGeom>
        </p:spPr>
      </p:pic>
      <p:pic>
        <p:nvPicPr>
          <p:cNvPr id="29" name="Объект 6">
            <a:extLst>
              <a:ext uri="{FF2B5EF4-FFF2-40B4-BE49-F238E27FC236}">
                <a16:creationId xmlns:a16="http://schemas.microsoft.com/office/drawing/2014/main" id="{4E96D3C2-29FA-1AAA-DF30-B8AEF2EB4B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8" t="35749" r="49523" b="49070"/>
          <a:stretch/>
        </p:blipFill>
        <p:spPr>
          <a:xfrm>
            <a:off x="8340465" y="4309796"/>
            <a:ext cx="1110399" cy="556589"/>
          </a:xfrm>
          <a:prstGeom prst="rect">
            <a:avLst/>
          </a:prstGeom>
        </p:spPr>
      </p:pic>
      <p:pic>
        <p:nvPicPr>
          <p:cNvPr id="30" name="Объект 6">
            <a:extLst>
              <a:ext uri="{FF2B5EF4-FFF2-40B4-BE49-F238E27FC236}">
                <a16:creationId xmlns:a16="http://schemas.microsoft.com/office/drawing/2014/main" id="{494D0583-4945-DCF2-CCCC-4F89192667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8" t="7536" r="49811" b="78602"/>
          <a:stretch/>
        </p:blipFill>
        <p:spPr>
          <a:xfrm>
            <a:off x="8911376" y="3858857"/>
            <a:ext cx="1102937" cy="50826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F24839E-562D-FCF2-26A7-28EF7F0637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439" y="5590095"/>
            <a:ext cx="1843145" cy="1200329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D996FE5B-5B58-8AC5-1857-EB547B3E3F4C}"/>
              </a:ext>
            </a:extLst>
          </p:cNvPr>
          <p:cNvSpPr txBox="1"/>
          <p:nvPr/>
        </p:nvSpPr>
        <p:spPr>
          <a:xfrm>
            <a:off x="4945045" y="1973364"/>
            <a:ext cx="22909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8500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Тренируемся составлять из разных купюр одинаковую сумму</a:t>
            </a:r>
          </a:p>
        </p:txBody>
      </p:sp>
      <p:sp>
        <p:nvSpPr>
          <p:cNvPr id="33" name="Объект 2">
            <a:extLst>
              <a:ext uri="{FF2B5EF4-FFF2-40B4-BE49-F238E27FC236}">
                <a16:creationId xmlns:a16="http://schemas.microsoft.com/office/drawing/2014/main" id="{00BDC06B-C911-6FC1-90E3-45D24E6E7E69}"/>
              </a:ext>
            </a:extLst>
          </p:cNvPr>
          <p:cNvSpPr txBox="1">
            <a:spLocks/>
          </p:cNvSpPr>
          <p:nvPr/>
        </p:nvSpPr>
        <p:spPr>
          <a:xfrm>
            <a:off x="3940404" y="895546"/>
            <a:ext cx="4364609" cy="50451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2800" b="1" dirty="0">
                <a:solidFill>
                  <a:srgbClr val="8500B4"/>
                </a:solidFill>
              </a:rPr>
              <a:t>(Работа с купюрами)</a:t>
            </a:r>
          </a:p>
        </p:txBody>
      </p:sp>
    </p:spTree>
    <p:extLst>
      <p:ext uri="{BB962C8B-B14F-4D97-AF65-F5344CB8AC3E}">
        <p14:creationId xmlns:p14="http://schemas.microsoft.com/office/powerpoint/2010/main" val="40175945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2D6469B7-8F69-2ECF-EB75-CA07E68F6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2890" y="222332"/>
            <a:ext cx="3893271" cy="861749"/>
          </a:xfrm>
        </p:spPr>
        <p:txBody>
          <a:bodyPr>
            <a:normAutofit/>
          </a:bodyPr>
          <a:lstStyle/>
          <a:p>
            <a:pPr algn="ctr"/>
            <a:r>
              <a:rPr lang="ru-RU" cap="none" dirty="0">
                <a:solidFill>
                  <a:srgbClr val="660066"/>
                </a:solidFill>
              </a:rPr>
              <a:t>Ход игры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BDFFF993-8F67-E933-423C-B52DCA3DE7D1}"/>
              </a:ext>
            </a:extLst>
          </p:cNvPr>
          <p:cNvSpPr txBox="1">
            <a:spLocks/>
          </p:cNvSpPr>
          <p:nvPr/>
        </p:nvSpPr>
        <p:spPr>
          <a:xfrm>
            <a:off x="4157220" y="928265"/>
            <a:ext cx="4364609" cy="50451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2800" b="1" dirty="0">
                <a:solidFill>
                  <a:srgbClr val="8500B4"/>
                </a:solidFill>
              </a:rPr>
              <a:t>(Работа с купюрами)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B4AD957-1DA0-2405-B828-FE2D8B4163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t="78213" r="50000" b="7766"/>
          <a:stretch/>
        </p:blipFill>
        <p:spPr>
          <a:xfrm>
            <a:off x="1518427" y="2250241"/>
            <a:ext cx="1315503" cy="622170"/>
          </a:xfrm>
          <a:prstGeom prst="rect">
            <a:avLst/>
          </a:prstGeom>
        </p:spPr>
      </p:pic>
      <p:pic>
        <p:nvPicPr>
          <p:cNvPr id="8" name="Объект 6">
            <a:extLst>
              <a:ext uri="{FF2B5EF4-FFF2-40B4-BE49-F238E27FC236}">
                <a16:creationId xmlns:a16="http://schemas.microsoft.com/office/drawing/2014/main" id="{6B5A6EAC-A95A-865A-BF6A-93566B498A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8" t="64164" r="49811" b="21502"/>
          <a:stretch/>
        </p:blipFill>
        <p:spPr>
          <a:xfrm>
            <a:off x="5532846" y="4185818"/>
            <a:ext cx="1102938" cy="525544"/>
          </a:xfrm>
        </p:spPr>
      </p:pic>
      <p:pic>
        <p:nvPicPr>
          <p:cNvPr id="9" name="Объект 6">
            <a:extLst>
              <a:ext uri="{FF2B5EF4-FFF2-40B4-BE49-F238E27FC236}">
                <a16:creationId xmlns:a16="http://schemas.microsoft.com/office/drawing/2014/main" id="{968980D4-C423-F8BB-8408-3F865FFE0A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8" t="64164" r="49811" b="21502"/>
          <a:stretch/>
        </p:blipFill>
        <p:spPr>
          <a:xfrm>
            <a:off x="3775828" y="2096425"/>
            <a:ext cx="1102938" cy="525544"/>
          </a:xfrm>
          <a:prstGeom prst="rect">
            <a:avLst/>
          </a:prstGeom>
        </p:spPr>
      </p:pic>
      <p:pic>
        <p:nvPicPr>
          <p:cNvPr id="10" name="Объект 6">
            <a:extLst>
              <a:ext uri="{FF2B5EF4-FFF2-40B4-BE49-F238E27FC236}">
                <a16:creationId xmlns:a16="http://schemas.microsoft.com/office/drawing/2014/main" id="{6B193545-2DAC-8AD4-3137-6BBF6B3BD4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8" t="64164" r="49811" b="21502"/>
          <a:stretch/>
        </p:blipFill>
        <p:spPr>
          <a:xfrm>
            <a:off x="3605751" y="3855360"/>
            <a:ext cx="1102938" cy="525544"/>
          </a:xfrm>
          <a:prstGeom prst="rect">
            <a:avLst/>
          </a:prstGeom>
        </p:spPr>
      </p:pic>
      <p:pic>
        <p:nvPicPr>
          <p:cNvPr id="11" name="Объект 6">
            <a:extLst>
              <a:ext uri="{FF2B5EF4-FFF2-40B4-BE49-F238E27FC236}">
                <a16:creationId xmlns:a16="http://schemas.microsoft.com/office/drawing/2014/main" id="{244DC69D-082A-0BFF-8674-D9399955BE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8" t="35749" r="49523" b="49070"/>
          <a:stretch/>
        </p:blipFill>
        <p:spPr>
          <a:xfrm>
            <a:off x="3768367" y="2674496"/>
            <a:ext cx="1110399" cy="556589"/>
          </a:xfrm>
          <a:prstGeom prst="rect">
            <a:avLst/>
          </a:prstGeom>
        </p:spPr>
      </p:pic>
      <p:pic>
        <p:nvPicPr>
          <p:cNvPr id="12" name="Объект 6">
            <a:extLst>
              <a:ext uri="{FF2B5EF4-FFF2-40B4-BE49-F238E27FC236}">
                <a16:creationId xmlns:a16="http://schemas.microsoft.com/office/drawing/2014/main" id="{13AA2A3C-9F2D-AF5A-D27C-25E7262F8C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8" t="35749" r="49523" b="49070"/>
          <a:stretch/>
        </p:blipFill>
        <p:spPr>
          <a:xfrm>
            <a:off x="3605751" y="4448590"/>
            <a:ext cx="1110399" cy="556589"/>
          </a:xfrm>
          <a:prstGeom prst="rect">
            <a:avLst/>
          </a:prstGeom>
        </p:spPr>
      </p:pic>
      <p:pic>
        <p:nvPicPr>
          <p:cNvPr id="13" name="Объект 6">
            <a:extLst>
              <a:ext uri="{FF2B5EF4-FFF2-40B4-BE49-F238E27FC236}">
                <a16:creationId xmlns:a16="http://schemas.microsoft.com/office/drawing/2014/main" id="{5584AC25-BE63-476B-C39F-E7CF146CD1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8" t="35749" r="49523" b="49070"/>
          <a:stretch/>
        </p:blipFill>
        <p:spPr>
          <a:xfrm>
            <a:off x="1442820" y="4569236"/>
            <a:ext cx="1251280" cy="627206"/>
          </a:xfrm>
          <a:prstGeom prst="rect">
            <a:avLst/>
          </a:prstGeom>
        </p:spPr>
      </p:pic>
      <p:pic>
        <p:nvPicPr>
          <p:cNvPr id="14" name="Объект 6">
            <a:extLst>
              <a:ext uri="{FF2B5EF4-FFF2-40B4-BE49-F238E27FC236}">
                <a16:creationId xmlns:a16="http://schemas.microsoft.com/office/drawing/2014/main" id="{3F9BCE1C-8A4D-8F33-29F2-906B336F4D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8" t="21870" r="49811" b="63475"/>
          <a:stretch/>
        </p:blipFill>
        <p:spPr>
          <a:xfrm>
            <a:off x="5556216" y="2706559"/>
            <a:ext cx="1102937" cy="537328"/>
          </a:xfrm>
          <a:prstGeom prst="rect">
            <a:avLst/>
          </a:prstGeom>
        </p:spPr>
      </p:pic>
      <p:pic>
        <p:nvPicPr>
          <p:cNvPr id="15" name="Объект 6">
            <a:extLst>
              <a:ext uri="{FF2B5EF4-FFF2-40B4-BE49-F238E27FC236}">
                <a16:creationId xmlns:a16="http://schemas.microsoft.com/office/drawing/2014/main" id="{FC3C8374-E127-B769-FD26-7F33928D5F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9" t="50098" r="48909" b="35504"/>
          <a:stretch/>
        </p:blipFill>
        <p:spPr>
          <a:xfrm>
            <a:off x="5532846" y="1998170"/>
            <a:ext cx="1126307" cy="527901"/>
          </a:xfrm>
          <a:prstGeom prst="rect">
            <a:avLst/>
          </a:prstGeom>
        </p:spPr>
      </p:pic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6DAD6224-C906-FA71-A065-AF46B2C2ABC2}"/>
              </a:ext>
            </a:extLst>
          </p:cNvPr>
          <p:cNvCxnSpPr/>
          <p:nvPr/>
        </p:nvCxnSpPr>
        <p:spPr>
          <a:xfrm>
            <a:off x="2997331" y="2561326"/>
            <a:ext cx="38689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62A1D0FA-E4E0-A6D3-145D-DAB90D6C115A}"/>
              </a:ext>
            </a:extLst>
          </p:cNvPr>
          <p:cNvCxnSpPr/>
          <p:nvPr/>
        </p:nvCxnSpPr>
        <p:spPr>
          <a:xfrm>
            <a:off x="5043735" y="2512998"/>
            <a:ext cx="38689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60255D35-D4EA-D8C1-75C6-0240624A1526}"/>
              </a:ext>
            </a:extLst>
          </p:cNvPr>
          <p:cNvCxnSpPr/>
          <p:nvPr/>
        </p:nvCxnSpPr>
        <p:spPr>
          <a:xfrm>
            <a:off x="5043735" y="2674496"/>
            <a:ext cx="38689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A9FA1F9-8C1B-44E8-DA3A-9ED0132940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t="78213" r="50000" b="7766"/>
          <a:stretch/>
        </p:blipFill>
        <p:spPr>
          <a:xfrm>
            <a:off x="1378597" y="3807047"/>
            <a:ext cx="1315503" cy="622170"/>
          </a:xfrm>
          <a:prstGeom prst="rect">
            <a:avLst/>
          </a:prstGeom>
        </p:spPr>
      </p:pic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4618E22F-C6A0-3809-17F9-A11A5BF6CDF7}"/>
              </a:ext>
            </a:extLst>
          </p:cNvPr>
          <p:cNvCxnSpPr/>
          <p:nvPr/>
        </p:nvCxnSpPr>
        <p:spPr>
          <a:xfrm>
            <a:off x="2904241" y="4429217"/>
            <a:ext cx="38689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A36FA5B5-2D2F-B83C-475F-03AD7A0CF149}"/>
              </a:ext>
            </a:extLst>
          </p:cNvPr>
          <p:cNvCxnSpPr/>
          <p:nvPr/>
        </p:nvCxnSpPr>
        <p:spPr>
          <a:xfrm>
            <a:off x="4850289" y="4448590"/>
            <a:ext cx="38689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5C89979D-79A7-0861-D18C-7AF00C748129}"/>
              </a:ext>
            </a:extLst>
          </p:cNvPr>
          <p:cNvCxnSpPr/>
          <p:nvPr/>
        </p:nvCxnSpPr>
        <p:spPr>
          <a:xfrm>
            <a:off x="4850289" y="4281530"/>
            <a:ext cx="38689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0875222-AB4D-AE0B-3C80-FCAE1FF7DC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t="78213" r="50000" b="7766"/>
          <a:stretch/>
        </p:blipFill>
        <p:spPr>
          <a:xfrm>
            <a:off x="1410708" y="5598328"/>
            <a:ext cx="1315503" cy="622170"/>
          </a:xfrm>
          <a:prstGeom prst="rect">
            <a:avLst/>
          </a:prstGeom>
        </p:spPr>
      </p:pic>
      <p:pic>
        <p:nvPicPr>
          <p:cNvPr id="25" name="Объект 6">
            <a:extLst>
              <a:ext uri="{FF2B5EF4-FFF2-40B4-BE49-F238E27FC236}">
                <a16:creationId xmlns:a16="http://schemas.microsoft.com/office/drawing/2014/main" id="{466CBD6C-F48A-64A1-67FF-FB2596F2B5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8" t="64164" r="49811" b="21502"/>
          <a:stretch/>
        </p:blipFill>
        <p:spPr>
          <a:xfrm>
            <a:off x="3605751" y="5335556"/>
            <a:ext cx="1102938" cy="525544"/>
          </a:xfrm>
          <a:prstGeom prst="rect">
            <a:avLst/>
          </a:prstGeom>
        </p:spPr>
      </p:pic>
      <p:pic>
        <p:nvPicPr>
          <p:cNvPr id="26" name="Объект 6">
            <a:extLst>
              <a:ext uri="{FF2B5EF4-FFF2-40B4-BE49-F238E27FC236}">
                <a16:creationId xmlns:a16="http://schemas.microsoft.com/office/drawing/2014/main" id="{FD78748B-6591-77BB-92CF-DA27E393A4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8" t="35749" r="49523" b="49070"/>
          <a:stretch/>
        </p:blipFill>
        <p:spPr>
          <a:xfrm>
            <a:off x="3605751" y="5909413"/>
            <a:ext cx="1110399" cy="556589"/>
          </a:xfrm>
          <a:prstGeom prst="rect">
            <a:avLst/>
          </a:prstGeom>
        </p:spPr>
      </p:pic>
      <p:pic>
        <p:nvPicPr>
          <p:cNvPr id="27" name="Объект 6">
            <a:extLst>
              <a:ext uri="{FF2B5EF4-FFF2-40B4-BE49-F238E27FC236}">
                <a16:creationId xmlns:a16="http://schemas.microsoft.com/office/drawing/2014/main" id="{C0042DFD-8402-337A-1FA9-2D28E4124E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8" t="35749" r="49523" b="49070"/>
          <a:stretch/>
        </p:blipFill>
        <p:spPr>
          <a:xfrm>
            <a:off x="5603399" y="5797362"/>
            <a:ext cx="1110399" cy="556589"/>
          </a:xfrm>
          <a:prstGeom prst="rect">
            <a:avLst/>
          </a:prstGeom>
        </p:spPr>
      </p:pic>
      <p:pic>
        <p:nvPicPr>
          <p:cNvPr id="28" name="Объект 6">
            <a:extLst>
              <a:ext uri="{FF2B5EF4-FFF2-40B4-BE49-F238E27FC236}">
                <a16:creationId xmlns:a16="http://schemas.microsoft.com/office/drawing/2014/main" id="{9053F09C-1F8D-E477-B5CA-300CFF07AF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8" t="35749" r="49523" b="49070"/>
          <a:stretch/>
        </p:blipFill>
        <p:spPr>
          <a:xfrm>
            <a:off x="5603398" y="5196442"/>
            <a:ext cx="1110399" cy="556589"/>
          </a:xfrm>
          <a:prstGeom prst="rect">
            <a:avLst/>
          </a:prstGeom>
        </p:spPr>
      </p:pic>
      <p:pic>
        <p:nvPicPr>
          <p:cNvPr id="29" name="Объект 6">
            <a:extLst>
              <a:ext uri="{FF2B5EF4-FFF2-40B4-BE49-F238E27FC236}">
                <a16:creationId xmlns:a16="http://schemas.microsoft.com/office/drawing/2014/main" id="{C1393C6E-56A0-893F-C54E-CA2B0FA22D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8" t="7536" r="49811" b="78602"/>
          <a:stretch/>
        </p:blipFill>
        <p:spPr>
          <a:xfrm>
            <a:off x="6818626" y="5531614"/>
            <a:ext cx="1102937" cy="508262"/>
          </a:xfrm>
          <a:prstGeom prst="rect">
            <a:avLst/>
          </a:prstGeom>
        </p:spPr>
      </p:pic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E631F4C4-F46C-C5D5-93A0-8433BCBBE03D}"/>
              </a:ext>
            </a:extLst>
          </p:cNvPr>
          <p:cNvCxnSpPr/>
          <p:nvPr/>
        </p:nvCxnSpPr>
        <p:spPr>
          <a:xfrm>
            <a:off x="2976317" y="5881323"/>
            <a:ext cx="38689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EB8B47B6-1867-4E3E-8906-6BD6778601AF}"/>
              </a:ext>
            </a:extLst>
          </p:cNvPr>
          <p:cNvCxnSpPr/>
          <p:nvPr/>
        </p:nvCxnSpPr>
        <p:spPr>
          <a:xfrm>
            <a:off x="4878766" y="5743794"/>
            <a:ext cx="38689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D243CAEE-27F0-B3A8-6D2B-BC3946352C5B}"/>
              </a:ext>
            </a:extLst>
          </p:cNvPr>
          <p:cNvCxnSpPr/>
          <p:nvPr/>
        </p:nvCxnSpPr>
        <p:spPr>
          <a:xfrm>
            <a:off x="4878766" y="5911174"/>
            <a:ext cx="38689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62FB3925-1C89-8EE8-E7D8-568448386D2C}"/>
              </a:ext>
            </a:extLst>
          </p:cNvPr>
          <p:cNvSpPr txBox="1"/>
          <p:nvPr/>
        </p:nvSpPr>
        <p:spPr>
          <a:xfrm>
            <a:off x="7921563" y="3231085"/>
            <a:ext cx="27520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8500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Тренируемся сдавать сдачу комбинируя  купюры применяя различные комбинации</a:t>
            </a:r>
          </a:p>
        </p:txBody>
      </p:sp>
    </p:spTree>
    <p:extLst>
      <p:ext uri="{BB962C8B-B14F-4D97-AF65-F5344CB8AC3E}">
        <p14:creationId xmlns:p14="http://schemas.microsoft.com/office/powerpoint/2010/main" val="41030394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D67AC27-6256-2AAA-80F8-867FE3C68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1426" y="182645"/>
            <a:ext cx="3520911" cy="795763"/>
          </a:xfrm>
        </p:spPr>
        <p:txBody>
          <a:bodyPr>
            <a:normAutofit/>
          </a:bodyPr>
          <a:lstStyle/>
          <a:p>
            <a:pPr algn="ctr"/>
            <a:r>
              <a:rPr lang="ru-RU" cap="none" dirty="0">
                <a:solidFill>
                  <a:srgbClr val="660066"/>
                </a:solidFill>
              </a:rPr>
              <a:t>Ход игры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C1B4DBA-F1A5-A009-3467-EE5FDABCE0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6" t="14679" r="10400" b="8328"/>
          <a:stretch/>
        </p:blipFill>
        <p:spPr>
          <a:xfrm>
            <a:off x="3548919" y="1245860"/>
            <a:ext cx="2372682" cy="173301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C466274-64EE-C778-0477-8E87715C3F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8" t="23174" r="13830" b="23501"/>
          <a:stretch/>
        </p:blipFill>
        <p:spPr>
          <a:xfrm>
            <a:off x="1376313" y="3202757"/>
            <a:ext cx="1291473" cy="94503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EBE8891-050E-50B4-E3DF-4626E9F053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6" r="4426" b="4499"/>
          <a:stretch/>
        </p:blipFill>
        <p:spPr>
          <a:xfrm>
            <a:off x="1505212" y="1260855"/>
            <a:ext cx="1079290" cy="109584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7BDAA3D-DEF5-B283-3775-1AB209498B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601" y="1260855"/>
            <a:ext cx="1425934" cy="128981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FA56CA3-3C38-C030-1539-62455E3260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265" y="1188387"/>
            <a:ext cx="1718126" cy="121756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BCEAAF2-1B86-CC0F-FE2F-9EE438E48D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184" y="4739437"/>
            <a:ext cx="1615125" cy="121134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A688BC6-457D-C242-3C20-E6C7317AD7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532" y="1216665"/>
            <a:ext cx="1408113" cy="155542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B152488-85B4-212E-BA22-0939EC087F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0667" y="3285243"/>
            <a:ext cx="1780293" cy="172510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24C66081-6227-B5E1-CDCF-DE8440FA535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426" y="5155664"/>
            <a:ext cx="1716534" cy="1428156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FB6F87A-7588-E0EC-7679-326D471E5BC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3" t="25476" r="56084" b="58545"/>
          <a:stretch/>
        </p:blipFill>
        <p:spPr>
          <a:xfrm>
            <a:off x="8704173" y="4507257"/>
            <a:ext cx="1013289" cy="694842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811ADF3-195B-6D6A-5352-95A59CDDF59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56" t="38383" r="19694" b="44910"/>
          <a:stretch/>
        </p:blipFill>
        <p:spPr>
          <a:xfrm>
            <a:off x="7765144" y="2425761"/>
            <a:ext cx="1377250" cy="90012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6BE19085-AD90-4494-C446-7025A2914CD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86" t="74789" r="21909" b="9232"/>
          <a:stretch/>
        </p:blipFill>
        <p:spPr>
          <a:xfrm>
            <a:off x="2676332" y="3570512"/>
            <a:ext cx="985651" cy="66875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F76CB1B3-3011-5CF3-5EB6-9D0A466F883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3" t="41513" r="56084" b="42508"/>
          <a:stretch/>
        </p:blipFill>
        <p:spPr>
          <a:xfrm>
            <a:off x="9121730" y="1901345"/>
            <a:ext cx="946913" cy="649326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39186EF6-E399-9E2E-8AC6-9B7FE251A9A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3" t="58317" r="56084" b="25704"/>
          <a:stretch/>
        </p:blipFill>
        <p:spPr>
          <a:xfrm>
            <a:off x="2596813" y="1793783"/>
            <a:ext cx="975243" cy="668753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14D74F41-7DAC-F597-227B-DCF1BDAEE4F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86" t="25240" r="21909" b="59021"/>
          <a:stretch/>
        </p:blipFill>
        <p:spPr>
          <a:xfrm>
            <a:off x="8685723" y="5669613"/>
            <a:ext cx="1031739" cy="68950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D104415B-DDB0-FA39-9143-6B49F620C9F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86" t="41999" r="21909" b="42320"/>
          <a:stretch/>
        </p:blipFill>
        <p:spPr>
          <a:xfrm>
            <a:off x="3003013" y="5233786"/>
            <a:ext cx="975175" cy="649326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FFF0259D-1216-55BD-B4FF-DF289921EB9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3" t="22279" r="55174" b="61742"/>
          <a:stretch/>
        </p:blipFill>
        <p:spPr>
          <a:xfrm>
            <a:off x="5964628" y="2730237"/>
            <a:ext cx="1443394" cy="945039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5B47A2DA-94B6-9B38-1A8A-407728397DF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56" t="22279" r="19694" b="61780"/>
          <a:stretch/>
        </p:blipFill>
        <p:spPr>
          <a:xfrm>
            <a:off x="3977439" y="2906909"/>
            <a:ext cx="1443394" cy="900121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1F03B1B4-EC44-3C2F-AF5E-BCDB77DAA6BB}"/>
              </a:ext>
            </a:extLst>
          </p:cNvPr>
          <p:cNvSpPr txBox="1"/>
          <p:nvPr/>
        </p:nvSpPr>
        <p:spPr>
          <a:xfrm>
            <a:off x="4147794" y="4173718"/>
            <a:ext cx="42043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8500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Оформляем витрину, ценники. Выбираем продавца, раздаём купюры.</a:t>
            </a:r>
          </a:p>
          <a:p>
            <a:pPr algn="ctr"/>
            <a:r>
              <a:rPr lang="ru-RU" b="1" dirty="0">
                <a:solidFill>
                  <a:srgbClr val="8500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Открываем «Булочную». </a:t>
            </a:r>
          </a:p>
          <a:p>
            <a:pPr algn="ctr"/>
            <a:r>
              <a:rPr lang="ru-RU" b="1" dirty="0">
                <a:solidFill>
                  <a:srgbClr val="8500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Начинаем играть.</a:t>
            </a:r>
          </a:p>
        </p:txBody>
      </p:sp>
    </p:spTree>
    <p:extLst>
      <p:ext uri="{BB962C8B-B14F-4D97-AF65-F5344CB8AC3E}">
        <p14:creationId xmlns:p14="http://schemas.microsoft.com/office/powerpoint/2010/main" val="17169086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402512-02AF-24CF-E48F-9F4B15D59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828" y="344677"/>
            <a:ext cx="4270344" cy="937368"/>
          </a:xfrm>
        </p:spPr>
        <p:txBody>
          <a:bodyPr/>
          <a:lstStyle/>
          <a:p>
            <a:pPr algn="ctr"/>
            <a:r>
              <a:rPr lang="ru-RU" cap="none" dirty="0">
                <a:solidFill>
                  <a:srgbClr val="660066"/>
                </a:solidFill>
              </a:rPr>
              <a:t>Перспектива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05F054-7DE8-BB03-3AA2-944C0C83F3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4911" y="2286002"/>
            <a:ext cx="10284644" cy="2285998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sz="2800" dirty="0">
                <a:solidFill>
                  <a:srgbClr val="8500B4"/>
                </a:solidFill>
              </a:rPr>
              <a:t>В перспективе можно дополнить ассортимент по желанию и вкусам детей.</a:t>
            </a:r>
          </a:p>
          <a:p>
            <a:pPr algn="just"/>
            <a:r>
              <a:rPr lang="ru-RU" sz="2800" dirty="0">
                <a:solidFill>
                  <a:srgbClr val="8500B4"/>
                </a:solidFill>
              </a:rPr>
              <a:t>Так же, по принципу этой игры, можно разработать бизнес планирование и производство товаров по запросу детей, по годовым задачам или лексическим темам.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E78B25F-F119-D65A-F380-AD58A8C012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874" y="602139"/>
            <a:ext cx="2088037" cy="13598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DBC9B26-A3D6-1A5F-22AD-EC32D79AA6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86" b="98305" l="4130" r="97500">
                        <a14:foregroundMark x1="89457" y1="5763" x2="89457" y2="5763"/>
                        <a14:foregroundMark x1="89674" y1="2486" x2="89674" y2="2486"/>
                        <a14:foregroundMark x1="92609" y1="24859" x2="92609" y2="24859"/>
                        <a14:foregroundMark x1="95978" y1="21469" x2="95978" y2="21469"/>
                        <a14:foregroundMark x1="97500" y1="76271" x2="97500" y2="76271"/>
                        <a14:foregroundMark x1="77500" y1="94576" x2="77500" y2="94576"/>
                        <a14:foregroundMark x1="67283" y1="98531" x2="67283" y2="98531"/>
                        <a14:foregroundMark x1="8261" y1="79435" x2="8261" y2="79435"/>
                        <a14:foregroundMark x1="4130" y1="78305" x2="4130" y2="78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132" y="4182682"/>
            <a:ext cx="2643926" cy="254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579604"/>
      </p:ext>
    </p:extLst>
  </p:cSld>
  <p:clrMapOvr>
    <a:masterClrMapping/>
  </p:clrMapOvr>
</p:sld>
</file>

<file path=ppt/theme/theme1.xml><?xml version="1.0" encoding="utf-8"?>
<a:theme xmlns:a="http://schemas.openxmlformats.org/drawingml/2006/main" name="Эмблема">
  <a:themeElements>
    <a:clrScheme name="Эмблема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Эмблема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Эмблема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TM10001106[[fn=Эмблема]]</Template>
  <TotalTime>308</TotalTime>
  <Words>271</Words>
  <Application>Microsoft Office PowerPoint</Application>
  <PresentationFormat>Широкоэкранный</PresentationFormat>
  <Paragraphs>46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Arial</vt:lpstr>
      <vt:lpstr>Corbel</vt:lpstr>
      <vt:lpstr>Gill Sans MT</vt:lpstr>
      <vt:lpstr>Impact</vt:lpstr>
      <vt:lpstr>Times New Roman</vt:lpstr>
      <vt:lpstr>Эмблема</vt:lpstr>
      <vt:lpstr>подсчитай скорей, дружок, сколько стоит пирожок</vt:lpstr>
      <vt:lpstr>Цель: использование дидактической игры В качестве эффективного средства формирования основ экономической культуры у детей дошкольного возраста 6-7 лет. </vt:lpstr>
      <vt:lpstr>Оборудование</vt:lpstr>
      <vt:lpstr>Ход игры</vt:lpstr>
      <vt:lpstr>Ход игры</vt:lpstr>
      <vt:lpstr>Ход игры</vt:lpstr>
      <vt:lpstr>Ход игры</vt:lpstr>
      <vt:lpstr>Перспектива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подсчитай скорей, дружок, сколько стоит пирожок</dc:title>
  <dc:creator>Андрей Малякин</dc:creator>
  <cp:lastModifiedBy>Наташа</cp:lastModifiedBy>
  <cp:revision>6</cp:revision>
  <dcterms:created xsi:type="dcterms:W3CDTF">2024-01-26T11:28:17Z</dcterms:created>
  <dcterms:modified xsi:type="dcterms:W3CDTF">2024-02-29T18:59:07Z</dcterms:modified>
</cp:coreProperties>
</file>