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60" r:id="rId4"/>
    <p:sldId id="258" r:id="rId5"/>
    <p:sldId id="261" r:id="rId6"/>
    <p:sldId id="259" r:id="rId7"/>
    <p:sldId id="264" r:id="rId8"/>
    <p:sldId id="266" r:id="rId9"/>
    <p:sldId id="267" r:id="rId1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4D53"/>
    <a:srgbClr val="722F32"/>
    <a:srgbClr val="F85E61"/>
    <a:srgbClr val="2F3130"/>
    <a:srgbClr val="534D3B"/>
    <a:srgbClr val="F46E6D"/>
    <a:srgbClr val="202122"/>
    <a:srgbClr val="241B1C"/>
    <a:srgbClr val="191711"/>
    <a:srgbClr val="2C2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62" autoAdjust="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1" d="100"/>
        <a:sy n="10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65A4F-F327-48AE-B38B-A5FB6BB53A7D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F2368-6A21-4E30-98FE-7762ECA9D38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18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03980-744A-43CB-8AC2-6DA50DEB9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5B708F-BD2E-49D8-959E-600F5657A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24867F-FCDE-4A8C-B52F-0FA123F9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86AE49-F5BD-442E-A156-CEE23B76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EB20D8-B059-450F-B79E-391F8A56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200706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D62F8-FB0C-433E-A014-7D3273D0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22423E-B1FD-472B-85B9-EBE1F43E8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4734E-27F5-4E6C-B65A-ACCB0F11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6578A-9193-4E32-86CF-938E2B4F4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1D63B-6A9A-4AC5-8B96-37698D23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0521325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5CBF3D-C135-44E1-935F-0780B2636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652BEB-61C6-44DC-A243-C078F1DF1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FC9C4E-D572-4DA8-99C8-158A3529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5E17B6-D1DC-40C6-A332-7A1D29E6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7891B-D769-4DD5-8D4D-3BDE939A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13351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5D8B4-1084-40B8-932C-B7BDE8B4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A99292-1FB6-4D1E-BD0B-2B6133AB8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BE23EF-D974-419A-91B7-B343ECDE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36DA4-1A91-4EA0-9FF6-15632096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8CB5DD-D461-4B88-98B6-293AA21F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423310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336C1-1B90-4DC8-BC06-E214B95D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DBE22-E0DC-415E-871D-E71175161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4E2B63-9FC0-432C-9605-9CFC1BC2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65B5B0-009C-4FED-9332-8528BF2B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21580-7604-43A9-85EC-0D96D23D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81787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973C2-C4D2-481D-8722-01F0DF39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75FD57-DF02-4373-9359-C25C7A85D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0E9112-CBBC-4E8D-B004-142B951C3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BE92C7-4E7F-402C-87C3-2E965D4F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4D2A02-BD44-4420-8E4F-E4A25C10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49D2BA-F111-49EA-BB0F-6E95CBA5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222645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76EA-2261-47B3-A5ED-3BCAE0C6D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FDFB05-81AA-4F48-8EBA-830B0989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9AD086-45EB-4410-A9F4-B3009E2A9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FCEE77-4548-44F0-88C8-52BE23903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51AA0B-9268-401B-A385-019755360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1B15F9-CF4D-4E9B-9E48-499B8D66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443D17-B783-4321-9FAE-5CB35826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3E374C-812D-438B-873E-9B256D62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382179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CCF79-D56F-4555-8825-7ECE7A79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C84E65-B601-42F6-A75B-919DB0121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B85F4-EC00-4B44-8E4F-BEBFD829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D1B04A-C4F4-44AC-8CEC-CE152494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80212767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814FAE-CAE8-4967-959C-E05EE226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99928-935B-4489-89B2-8DA2F88D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94A434-3EAD-41E9-B571-AEF69610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365650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1B2AF-E865-45F3-9261-5DC00F09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E1556-69CB-4B39-B34B-5BF83A78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C91F6-4A5B-413A-8E0F-D30446C5A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DAF3C6-0246-4DB9-8178-CB59CC2B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6904B-C131-4F7F-967F-8A9F3B41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BDF359-02E4-4BB2-B032-7209A80B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2697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8EFDE-D022-4392-A0AB-6AB264AC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C2450B-5B78-4667-BBBC-A0B6675D4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A444A9-0267-4552-A308-CCF66345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D02BB4-15A6-4C75-AB15-3FDE45D8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F53113-FCB0-4D42-BC73-4F6DBFE7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789D04-ADB4-4258-801B-034B62EC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314934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FD4E3-A5FC-40BD-AFC5-8F9DDF4E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400E2-B5DB-4A6F-B660-040ED4AC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3B2D-F18E-4130-8703-709B11295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6A3F9-1D50-4002-ABAC-EC0BC6424948}" type="datetimeFigureOut">
              <a:rPr lang="ru-UA" smtClean="0"/>
              <a:t>11.02.2024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3D8A5-6C3F-4D6F-B9A9-728EF3091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16612-D2BF-4922-A8AD-8D0D190B8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886EE-DE16-4022-BD72-0A7C80F90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332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BD3E2-46F6-4BB8-8916-DA174CEA7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338" t="9048" r="714" b="952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B4B9-BD64-411F-8520-6F2CAF6BE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1052" y="4863111"/>
            <a:ext cx="5269896" cy="451378"/>
          </a:xfrm>
          <a:effectLst>
            <a:reflection endPos="520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3900" i="1" dirty="0">
                <a:solidFill>
                  <a:srgbClr val="BA554E"/>
                </a:solidFill>
                <a:latin typeface="Sitka Small" panose="02000505000000020004" pitchFamily="2" charset="0"/>
              </a:rPr>
              <a:t>Искусство Японии</a:t>
            </a:r>
            <a:endParaRPr lang="ru-UA" sz="3900" i="1" dirty="0">
              <a:solidFill>
                <a:srgbClr val="BA554E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Japanese Zen Shakuhachi - Lotus Blossom">
            <a:hlinkClick r:id="" action="ppaction://media"/>
            <a:extLst>
              <a:ext uri="{FF2B5EF4-FFF2-40B4-BE49-F238E27FC236}">
                <a16:creationId xmlns:a16="http://schemas.microsoft.com/office/drawing/2014/main" id="{3695D72B-E2C7-40A2-A367-8ED0E95BC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2" y="6391564"/>
            <a:ext cx="487362" cy="4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820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3-01/1674531844_catherineasquithgallery-com-p-sakura-na-korichnevom-fone-75.jpg">
            <a:extLst>
              <a:ext uri="{FF2B5EF4-FFF2-40B4-BE49-F238E27FC236}">
                <a16:creationId xmlns:a16="http://schemas.microsoft.com/office/drawing/2014/main" id="{2B603D44-5B72-4603-A471-D2A45374F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3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B69B3-F661-44B0-9D26-E241B5863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220" y="90308"/>
            <a:ext cx="712258" cy="4457700"/>
          </a:xfrm>
        </p:spPr>
        <p:txBody>
          <a:bodyPr vert="wordArtVert" anchor="ctr">
            <a:noAutofit/>
          </a:bodyPr>
          <a:lstStyle/>
          <a:p>
            <a:r>
              <a:rPr lang="ru-RU" sz="3800" i="1" spc="-300" dirty="0">
                <a:solidFill>
                  <a:srgbClr val="80423C"/>
                </a:solidFill>
                <a:latin typeface="Sitka Small" panose="02000505000000020004" pitchFamily="2" charset="0"/>
              </a:rPr>
              <a:t>ЯПОНИЯ</a:t>
            </a:r>
            <a:endParaRPr lang="ru-UA" sz="3800" i="1" spc="-300" dirty="0">
              <a:solidFill>
                <a:srgbClr val="80423C"/>
              </a:solidFill>
              <a:latin typeface="Sitka Small" panose="02000505000000020004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194947-1D97-4EE3-AA3B-48CDF5FC3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538" y="1334036"/>
            <a:ext cx="838201" cy="1604962"/>
          </a:xfrm>
        </p:spPr>
        <p:txBody>
          <a:bodyPr vert="wordArtVert" anchor="ctr">
            <a:normAutofit fontScale="62500" lnSpcReduction="20000"/>
          </a:bodyPr>
          <a:lstStyle/>
          <a:p>
            <a:r>
              <a:rPr lang="ja-JP" altLang="en-US" sz="5400" b="1" spc="-300" dirty="0">
                <a:solidFill>
                  <a:srgbClr val="6F4F48"/>
                </a:solidFill>
                <a:latin typeface="Sitka Small" panose="02000505000000020004" pitchFamily="2" charset="0"/>
              </a:rPr>
              <a:t>日本</a:t>
            </a:r>
            <a:endParaRPr lang="ja-JP" altLang="ru-UA" sz="5400" b="1" spc="-300" dirty="0">
              <a:solidFill>
                <a:srgbClr val="6F4F48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FC854-E652-4C60-A6D9-74B1374E6C10}"/>
              </a:ext>
            </a:extLst>
          </p:cNvPr>
          <p:cNvSpPr txBox="1"/>
          <p:nvPr/>
        </p:nvSpPr>
        <p:spPr>
          <a:xfrm>
            <a:off x="5203033" y="1671281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-</a:t>
            </a:r>
            <a:r>
              <a:rPr lang="ru-UA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 «солнце» или «день»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BAE34-7BE5-4279-B98A-F9ED37682E2B}"/>
              </a:ext>
            </a:extLst>
          </p:cNvPr>
          <p:cNvSpPr txBox="1"/>
          <p:nvPr/>
        </p:nvSpPr>
        <p:spPr>
          <a:xfrm>
            <a:off x="5203033" y="2377857"/>
            <a:ext cx="59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-</a:t>
            </a:r>
            <a:r>
              <a:rPr lang="ru-UA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 «основа», «источник», «истинный», «настоящий», «подлинный», «книга»</a:t>
            </a:r>
            <a:r>
              <a:rPr lang="ru-RU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, </a:t>
            </a:r>
            <a:r>
              <a:rPr lang="ru-UA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«главный», «корень»</a:t>
            </a:r>
            <a:r>
              <a:rPr lang="ru-RU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.</a:t>
            </a:r>
            <a:endParaRPr lang="ru-UA" i="1" spc="-150" dirty="0">
              <a:solidFill>
                <a:srgbClr val="6F4F48"/>
              </a:solidFill>
              <a:latin typeface="Sitka Small" panose="0200050500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A7D25E-1990-499A-91B2-69FEF5F14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37" y="1485900"/>
            <a:ext cx="2486025" cy="1485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75D815-0A92-4ECC-8DC6-B73FE7D14E18}"/>
              </a:ext>
            </a:extLst>
          </p:cNvPr>
          <p:cNvSpPr txBox="1"/>
          <p:nvPr/>
        </p:nvSpPr>
        <p:spPr>
          <a:xfrm>
            <a:off x="6019800" y="4329112"/>
            <a:ext cx="5676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С</a:t>
            </a:r>
            <a:r>
              <a:rPr lang="ru-UA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о</a:t>
            </a:r>
            <a:r>
              <a:rPr lang="ru-RU" sz="2000" i="1" spc="-150" dirty="0" err="1">
                <a:solidFill>
                  <a:srgbClr val="6F4F48"/>
                </a:solidFill>
                <a:latin typeface="Sitka Small" panose="02000505000000020004" pitchFamily="2" charset="0"/>
              </a:rPr>
              <a:t>четание</a:t>
            </a:r>
            <a:r>
              <a:rPr lang="ru-RU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 иероглифов </a:t>
            </a:r>
            <a:r>
              <a:rPr lang="ja-JP" altLang="en-US" sz="2000" b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日本</a:t>
            </a:r>
            <a:r>
              <a:rPr lang="ru-UA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 означает «источник, основа или корень солнца» </a:t>
            </a:r>
            <a:r>
              <a:rPr lang="ru-RU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либо</a:t>
            </a:r>
            <a:r>
              <a:rPr lang="ru-UA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 «место где восходит солнце»</a:t>
            </a:r>
            <a:r>
              <a:rPr lang="ru-RU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, что читается как «</a:t>
            </a:r>
            <a:r>
              <a:rPr lang="ru-RU" sz="2000" i="1" spc="-150" dirty="0" err="1">
                <a:solidFill>
                  <a:srgbClr val="6F4F48"/>
                </a:solidFill>
                <a:latin typeface="Sitka Small" panose="02000505000000020004" pitchFamily="2" charset="0"/>
              </a:rPr>
              <a:t>Нихон</a:t>
            </a:r>
            <a:r>
              <a:rPr lang="ru-RU" sz="2000" i="1" spc="-150" dirty="0">
                <a:solidFill>
                  <a:srgbClr val="6F4F48"/>
                </a:solidFill>
                <a:latin typeface="Sitka Small" panose="02000505000000020004" pitchFamily="2" charset="0"/>
              </a:rPr>
              <a:t>» /«Ниппон»</a:t>
            </a:r>
            <a:endParaRPr lang="ru-UA" sz="2000" i="1" spc="-150" dirty="0">
              <a:solidFill>
                <a:srgbClr val="6F4F48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649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mpic/5252557/img_id7098129803336760728.jpeg/9">
            <a:extLst>
              <a:ext uri="{FF2B5EF4-FFF2-40B4-BE49-F238E27FC236}">
                <a16:creationId xmlns:a16="http://schemas.microsoft.com/office/drawing/2014/main" id="{7325E9E7-6EC0-497F-8082-6AA5C86AB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" t="20205" r="925" b="20296"/>
          <a:stretch/>
        </p:blipFill>
        <p:spPr bwMode="auto">
          <a:xfrm>
            <a:off x="-70340" y="0"/>
            <a:ext cx="1226233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45462-7C97-47E8-BB83-1067F191A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81" y="2542842"/>
            <a:ext cx="5535180" cy="2299855"/>
          </a:xfrm>
        </p:spPr>
        <p:txBody>
          <a:bodyPr>
            <a:noAutofit/>
          </a:bodyPr>
          <a:lstStyle/>
          <a:p>
            <a:pPr algn="just"/>
            <a:r>
              <a:rPr lang="ru-RU" sz="1800" i="1" spc="-150" dirty="0">
                <a:latin typeface="Sitka Small" panose="02000505000000020004" pitchFamily="2" charset="0"/>
              </a:rPr>
              <a:t>Япония расположена на островах Тихого океана, вдоль восточного побережья Азиатского материка с севера на юг, и делит морские границы с несколькими странами: Корея (Северная и Южная), Китай, Россия. Островное государство находится на рубеже четырех литосферных плит, поэтому землетрясения (как и др. природные катаклизмы) – частое явление. Протяженность островов располагает к разнообразию климата от умеренного до тропического.</a:t>
            </a:r>
            <a:br>
              <a:rPr lang="ru-RU" sz="1800" i="1" spc="-150" dirty="0">
                <a:solidFill>
                  <a:srgbClr val="E56E45"/>
                </a:solidFill>
                <a:latin typeface="Sitka Small" panose="02000505000000020004" pitchFamily="2" charset="0"/>
              </a:rPr>
            </a:br>
            <a:br>
              <a:rPr lang="ru-RU" sz="1600" spc="-150" dirty="0">
                <a:solidFill>
                  <a:srgbClr val="191711"/>
                </a:solidFill>
                <a:latin typeface="Sitka Small" panose="02000505000000020004" pitchFamily="2" charset="0"/>
              </a:rPr>
            </a:br>
            <a:endParaRPr lang="ru-UA" sz="1600" spc="-150" dirty="0">
              <a:solidFill>
                <a:srgbClr val="191711"/>
              </a:solidFill>
              <a:latin typeface="Sitka Small" panose="0200050500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CD00FD-4DA8-48A8-9EBB-986E14FE3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47" y="943420"/>
            <a:ext cx="5588743" cy="4971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9623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3-01/1674531844_catherineasquithgallery-com-p-sakura-na-korichnevom-fone-75.jpg">
            <a:extLst>
              <a:ext uri="{FF2B5EF4-FFF2-40B4-BE49-F238E27FC236}">
                <a16:creationId xmlns:a16="http://schemas.microsoft.com/office/drawing/2014/main" id="{2B603D44-5B72-4603-A471-D2A45374F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4F59D79-A79F-46CD-8841-BE3A17E4A3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9946" y="0"/>
            <a:ext cx="5545138" cy="34470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</a:pPr>
            <a:br>
              <a:rPr lang="ru-RU" sz="2000" i="1" spc="-150" dirty="0">
                <a:solidFill>
                  <a:srgbClr val="191711"/>
                </a:solidFill>
                <a:latin typeface="Sitka Small" panose="02000505000000020004" pitchFamily="2" charset="0"/>
              </a:rPr>
            </a:br>
            <a:r>
              <a:rPr lang="ru-RU" sz="18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Тысячелетиями японская культура развивалась под воздействием множества факторов, постепенно обогащаясь, формируя собственную индивидуальность. Существенную роль здесь сыграла китайская цивилизация. Именно от китайцев японцы заимствовали, адаптировав под себя,  учения и верования (буддизм, конфуцианство), письменность, геополитическую модель, поэзию, музыку и т.д. Влияние более древней страны так же прослеживается в живописи.</a:t>
            </a:r>
            <a:endParaRPr lang="ru-UA" sz="1800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3CCE45-63CB-4153-BFA1-68133E992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2" t="7428" r="3694"/>
          <a:stretch/>
        </p:blipFill>
        <p:spPr>
          <a:xfrm>
            <a:off x="6634764" y="444201"/>
            <a:ext cx="2271351" cy="2799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i.pinimg.com/564x/bb/e0/d6/bbe0d62798f10f92f9603ee1185b0c52.jpg">
            <a:extLst>
              <a:ext uri="{FF2B5EF4-FFF2-40B4-BE49-F238E27FC236}">
                <a16:creationId xmlns:a16="http://schemas.microsoft.com/office/drawing/2014/main" id="{77EEB613-6AFC-42AC-8B81-0776933C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07" y="3098817"/>
            <a:ext cx="2694063" cy="3170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AutoShape 6" descr="http://klubmama.ru/uploads/posts/2022-08/1661949130_7-klubmama-ru-p-skachat-pesnyu-podelka-kitaya-foto-7.jpg">
            <a:extLst>
              <a:ext uri="{FF2B5EF4-FFF2-40B4-BE49-F238E27FC236}">
                <a16:creationId xmlns:a16="http://schemas.microsoft.com/office/drawing/2014/main" id="{177AD012-5477-4C6D-A344-203E38413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93E965-8201-4EDA-B645-B19A58B56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6115" y="589084"/>
            <a:ext cx="2314669" cy="3287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8FF138-830F-4F1C-B4CB-2D78E332DC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22"/>
          <a:stretch/>
        </p:blipFill>
        <p:spPr>
          <a:xfrm>
            <a:off x="8835776" y="3841940"/>
            <a:ext cx="2875086" cy="206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2635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732D8D-535E-48F6-98A7-90C7E64F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7579" t="20000" r="17578" b="19686"/>
          <a:stretch/>
        </p:blipFill>
        <p:spPr>
          <a:xfrm>
            <a:off x="1986" y="0"/>
            <a:ext cx="121900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CCC48-C150-49F8-A05B-9A79C03B8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445" y="421595"/>
            <a:ext cx="10690714" cy="1202777"/>
          </a:xfrm>
        </p:spPr>
        <p:txBody>
          <a:bodyPr>
            <a:noAutofit/>
          </a:bodyPr>
          <a:lstStyle/>
          <a:p>
            <a:pPr algn="just"/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Катёга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(</a:t>
            </a:r>
            <a:r>
              <a:rPr lang="en-US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kachouga</a:t>
            </a:r>
            <a:r>
              <a:rPr lang="en-US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ja-JP" altLang="en-US" sz="1600" b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花鳥画</a:t>
            </a:r>
            <a:r>
              <a:rPr lang="ru-RU" altLang="ja-JP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) - о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дин из главных жанров китайской и японской живописи, который охватывает изображение всех представителей флоры и фауны, хотя</a:t>
            </a:r>
            <a:r>
              <a:rPr lang="ru-RU" altLang="ja-JP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б</a:t>
            </a:r>
            <a:r>
              <a:rPr lang="ru-UA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уквальное</a:t>
            </a:r>
            <a:r>
              <a:rPr lang="ru-UA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значение японского слова </a:t>
            </a:r>
            <a:r>
              <a:rPr lang="en-US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k</a:t>
            </a:r>
            <a:r>
              <a:rPr lang="ru-UA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achō-ga</a:t>
            </a:r>
            <a:r>
              <a:rPr lang="ru-UA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- «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цветы-</a:t>
            </a:r>
            <a:r>
              <a:rPr lang="ru-UA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птиц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ы</a:t>
            </a:r>
            <a:r>
              <a:rPr lang="ru-UA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". 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К исключениям относятся</a:t>
            </a:r>
            <a:r>
              <a:rPr lang="ru-UA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человек и </a:t>
            </a:r>
            <a:r>
              <a:rPr lang="ru-UA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физическ</a:t>
            </a:r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ий</a:t>
            </a:r>
            <a:r>
              <a:rPr lang="ru-UA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ландшафт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.</a:t>
            </a:r>
            <a:b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</a:b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Если в Китае данный жанр един и</a:t>
            </a:r>
            <a:r>
              <a:rPr lang="en-US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имеет расширенное обозначение - «цветы, птицы, рыбы и насекомые», то в Японии разделён на поджанры (для примера взяты картины художника </a:t>
            </a:r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Охара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Косон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(род. 1877 -1945)):</a:t>
            </a:r>
            <a:endParaRPr lang="ru-UA" sz="16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213B81-A0C3-458E-81C0-218CA5CF8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9076" y="1544757"/>
            <a:ext cx="2848707" cy="675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Катёга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(</a:t>
            </a:r>
            <a:r>
              <a:rPr lang="ja-JP" altLang="en-US" sz="16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花鳥画</a:t>
            </a:r>
            <a:r>
              <a:rPr lang="en-US" altLang="ja-JP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, «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цветы и птицы»)</a:t>
            </a:r>
            <a:endParaRPr lang="ru-UA" sz="16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933AF4-6A6B-4749-8310-1E0934F79173}"/>
              </a:ext>
            </a:extLst>
          </p:cNvPr>
          <p:cNvSpPr/>
          <p:nvPr/>
        </p:nvSpPr>
        <p:spPr>
          <a:xfrm>
            <a:off x="3335736" y="1646090"/>
            <a:ext cx="207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Какига</a:t>
            </a:r>
            <a:endParaRPr lang="ru-RU" sz="16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(</a:t>
            </a:r>
            <a:r>
              <a:rPr lang="ja-JP" altLang="en-US" sz="16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花卉画</a:t>
            </a:r>
            <a:r>
              <a:rPr lang="en-US" altLang="ja-JP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, «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цветы»)</a:t>
            </a:r>
            <a:endParaRPr lang="ru-UA" sz="16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64449-68F7-4350-9065-D9BBB06D4DD6}"/>
              </a:ext>
            </a:extLst>
          </p:cNvPr>
          <p:cNvSpPr/>
          <p:nvPr/>
        </p:nvSpPr>
        <p:spPr>
          <a:xfrm>
            <a:off x="-532874" y="1661245"/>
            <a:ext cx="4372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Сотюга</a:t>
            </a:r>
            <a:endParaRPr lang="ru-RU" sz="16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(</a:t>
            </a:r>
            <a:r>
              <a:rPr lang="ja-JP" altLang="en-US" sz="16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草虫画</a:t>
            </a:r>
            <a:r>
              <a:rPr lang="en-US" altLang="ja-JP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, «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насекомые и растения»)</a:t>
            </a:r>
          </a:p>
          <a:p>
            <a:pPr algn="ctr"/>
            <a:endParaRPr lang="ru-UA" sz="1600" i="1" spc="-150" dirty="0">
              <a:solidFill>
                <a:srgbClr val="B74D53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F601BA-8EAB-43F5-8BEB-C1986B5C3622}"/>
              </a:ext>
            </a:extLst>
          </p:cNvPr>
          <p:cNvSpPr/>
          <p:nvPr/>
        </p:nvSpPr>
        <p:spPr>
          <a:xfrm>
            <a:off x="8759907" y="1661245"/>
            <a:ext cx="3414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Рэймога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 </a:t>
            </a:r>
          </a:p>
          <a:p>
            <a:pPr algn="ctr"/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(</a:t>
            </a:r>
            <a:r>
              <a:rPr lang="ja-JP" altLang="en-US" sz="16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れい毛画</a:t>
            </a:r>
            <a:r>
              <a:rPr lang="en-US" altLang="ja-JP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, «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домашние животные»)</a:t>
            </a:r>
            <a:endParaRPr lang="ru-UA" sz="16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217982-CF11-4FAE-BB45-3C7A6DA1E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87" y="3276587"/>
            <a:ext cx="304826" cy="304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B08FBC-D14D-4BA4-9A5A-F2867271B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31" t="19877" r="38702" b="13333"/>
          <a:stretch/>
        </p:blipFill>
        <p:spPr>
          <a:xfrm>
            <a:off x="9039985" y="2215243"/>
            <a:ext cx="2854191" cy="404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ABAD52-0EB3-4B71-9971-EA3BFF2A16C8}"/>
              </a:ext>
            </a:extLst>
          </p:cNvPr>
          <p:cNvSpPr txBox="1"/>
          <p:nvPr/>
        </p:nvSpPr>
        <p:spPr>
          <a:xfrm>
            <a:off x="9233332" y="5978872"/>
            <a:ext cx="24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spc="-150" dirty="0">
              <a:solidFill>
                <a:srgbClr val="11111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14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«Кот и бабочка» 1910 г.</a:t>
            </a:r>
            <a:endParaRPr lang="ru-UA" sz="14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6E5F72-CE5B-4D50-965F-E5E311368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08" t="25555" r="41653" b="14252"/>
          <a:stretch/>
        </p:blipFill>
        <p:spPr>
          <a:xfrm>
            <a:off x="249532" y="2208946"/>
            <a:ext cx="2529837" cy="4027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926BAC-BDC3-4C9A-ACF5-B4182F758A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611" t="22990" r="38611" b="15926"/>
          <a:stretch/>
        </p:blipFill>
        <p:spPr>
          <a:xfrm>
            <a:off x="3091642" y="2192885"/>
            <a:ext cx="2571868" cy="4027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F1F329-F8E0-4333-A305-253441D05561}"/>
              </a:ext>
            </a:extLst>
          </p:cNvPr>
          <p:cNvSpPr txBox="1"/>
          <p:nvPr/>
        </p:nvSpPr>
        <p:spPr>
          <a:xfrm>
            <a:off x="2940255" y="6229442"/>
            <a:ext cx="284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«Хризантемы и вода» 1925-1936 г</a:t>
            </a:r>
            <a:r>
              <a:rPr lang="ru-RU" sz="1400" dirty="0">
                <a:solidFill>
                  <a:srgbClr val="722F32"/>
                </a:solidFill>
              </a:rPr>
              <a:t>.</a:t>
            </a:r>
            <a:endParaRPr lang="ru-UA" sz="1400" dirty="0">
              <a:solidFill>
                <a:srgbClr val="722F3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AB5023-858D-43C3-A714-653042F271F7}"/>
              </a:ext>
            </a:extLst>
          </p:cNvPr>
          <p:cNvSpPr txBox="1"/>
          <p:nvPr/>
        </p:nvSpPr>
        <p:spPr>
          <a:xfrm>
            <a:off x="153624" y="6191484"/>
            <a:ext cx="2723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«Глициния и пчела» прим. 1910 г</a:t>
            </a:r>
            <a:r>
              <a:rPr lang="ru-RU" sz="14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.</a:t>
            </a:r>
            <a:endParaRPr lang="ru-UA" sz="1400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1B26C0-6D3F-411B-9579-882D1A4293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83" t="19260" r="36632" b="14668"/>
          <a:stretch/>
        </p:blipFill>
        <p:spPr>
          <a:xfrm>
            <a:off x="6024373" y="2183766"/>
            <a:ext cx="2686903" cy="4056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F6CF36-FB22-4D0E-9A3E-FEE2EE5D9A66}"/>
              </a:ext>
            </a:extLst>
          </p:cNvPr>
          <p:cNvSpPr txBox="1"/>
          <p:nvPr/>
        </p:nvSpPr>
        <p:spPr>
          <a:xfrm>
            <a:off x="5851770" y="6222444"/>
            <a:ext cx="2943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«Фазан на ветке цветущей вишни»</a:t>
            </a:r>
          </a:p>
        </p:txBody>
      </p:sp>
    </p:spTree>
    <p:extLst>
      <p:ext uri="{BB962C8B-B14F-4D97-AF65-F5344CB8AC3E}">
        <p14:creationId xmlns:p14="http://schemas.microsoft.com/office/powerpoint/2010/main" val="2678503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3-01/1674531844_catherineasquithgallery-com-p-sakura-na-korichnevom-fone-75.jpg">
            <a:extLst>
              <a:ext uri="{FF2B5EF4-FFF2-40B4-BE49-F238E27FC236}">
                <a16:creationId xmlns:a16="http://schemas.microsoft.com/office/drawing/2014/main" id="{2B603D44-5B72-4603-A471-D2A45374F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axUqVPshcUqHKqW28O8MPhduUkb39InIDgbtm1A.jpg">
            <a:extLst>
              <a:ext uri="{FF2B5EF4-FFF2-40B4-BE49-F238E27FC236}">
                <a16:creationId xmlns:a16="http://schemas.microsoft.com/office/drawing/2014/main" id="{F09FCBED-4F4C-45B6-816C-70BDEDE06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01F61-2FB7-4137-86CE-B497613970DE}"/>
              </a:ext>
            </a:extLst>
          </p:cNvPr>
          <p:cNvSpPr txBox="1"/>
          <p:nvPr/>
        </p:nvSpPr>
        <p:spPr>
          <a:xfrm>
            <a:off x="186266" y="208628"/>
            <a:ext cx="115146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   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Жанр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катёга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из Китая пришел в Японию вместе с дзэн-буддизмом, а в период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Муромати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UA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(1336</a:t>
            </a:r>
            <a:r>
              <a:rPr lang="en-US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по </a:t>
            </a:r>
            <a:r>
              <a:rPr lang="ru-UA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1573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г.</a:t>
            </a:r>
            <a:r>
              <a:rPr lang="ru-UA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) 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выделился в  самостоятельную тему искусства. Первые картины были выполнены монахами Дзэн в технике монохромной живописи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суйбокуга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. </a:t>
            </a:r>
          </a:p>
          <a:p>
            <a:pPr algn="just"/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   В XV в. японские художники, вдохновленные китайской академической живописью начали создавать полихромные изображения птиц и цветов, вписывая их в сюжеты времен года (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сики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катё-дзу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). Мастерам школы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Кано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приписывают создание нового стиля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катёга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, соединившего в себе традиции китайской живописи тушью и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ямато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-э, с характерным использованием чистых ярких цветов и обилием золота. </a:t>
            </a:r>
          </a:p>
          <a:p>
            <a:pPr algn="just"/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   В период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Момояма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(1573 по 1600 г.) мотивами птиц и цветов на золотом фоне расписывались интерьеры жилых домов знати, часто на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сёхэйга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т.е. раздвижных ширмах или перегородках. В эпоху </a:t>
            </a:r>
            <a:r>
              <a:rPr lang="ru-RU" sz="17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Эдо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UA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(1603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по </a:t>
            </a:r>
            <a:r>
              <a:rPr lang="ru-UA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1868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г.</a:t>
            </a:r>
            <a:r>
              <a:rPr lang="ru-UA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)</a:t>
            </a:r>
            <a:r>
              <a:rPr lang="ru-RU" sz="17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жанр развивался в двух направлениях – декоративном, и натуралистическом.</a:t>
            </a:r>
            <a:endParaRPr lang="ru-UA" sz="17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01038C-FC83-46EE-B9AA-A016DB973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98" y="2828851"/>
            <a:ext cx="5151703" cy="3929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2F1A8F-6712-4072-94FD-746C79639B93}"/>
              </a:ext>
            </a:extLst>
          </p:cNvPr>
          <p:cNvSpPr txBox="1"/>
          <p:nvPr/>
        </p:nvSpPr>
        <p:spPr>
          <a:xfrm>
            <a:off x="2314906" y="6273224"/>
            <a:ext cx="4016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spc="-150" dirty="0">
                <a:latin typeface="Sitka Small" panose="02000505000000020004" pitchFamily="2" charset="0"/>
              </a:rPr>
              <a:t>Рисунок камелии в технике </a:t>
            </a:r>
            <a:r>
              <a:rPr lang="ru-RU" sz="1600" i="1" spc="-150" dirty="0" err="1">
                <a:latin typeface="Sitka Small" panose="02000505000000020004" pitchFamily="2" charset="0"/>
              </a:rPr>
              <a:t>суйбокуга</a:t>
            </a:r>
            <a:r>
              <a:rPr lang="ru-RU" sz="1600" i="1" spc="-150" dirty="0">
                <a:latin typeface="Sitka Small" panose="02000505000000020004" pitchFamily="2" charset="0"/>
              </a:rPr>
              <a:t> </a:t>
            </a:r>
            <a:r>
              <a:rPr lang="ru-RU" sz="3200" b="1" i="1" spc="-150" dirty="0">
                <a:latin typeface="Sitka Small" panose="02000505000000020004" pitchFamily="2" charset="0"/>
                <a:sym typeface="Wingdings" panose="05000000000000000000" pitchFamily="2" charset="2"/>
              </a:rPr>
              <a:t></a:t>
            </a:r>
            <a:endParaRPr lang="ru-RU" sz="3200" b="1" i="1" spc="-15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565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D3098B-C0EE-439D-B50E-705E95D7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897FAD-E924-4404-97FC-A7B52CDE5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83" y="277126"/>
            <a:ext cx="7429500" cy="31718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09857-44D2-4DCB-AAC0-6ECC00D41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83" y="3453606"/>
            <a:ext cx="7429500" cy="317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C5F053-8B11-47AE-9B9D-C12C330290F5}"/>
              </a:ext>
            </a:extLst>
          </p:cNvPr>
          <p:cNvSpPr txBox="1"/>
          <p:nvPr/>
        </p:nvSpPr>
        <p:spPr>
          <a:xfrm>
            <a:off x="7866063" y="2263882"/>
            <a:ext cx="43952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Пример </a:t>
            </a:r>
            <a:r>
              <a:rPr lang="ru-RU" sz="20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сики-катё-дзу</a:t>
            </a:r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</a:p>
          <a:p>
            <a:pPr algn="ctr"/>
            <a:r>
              <a:rPr lang="en-US" altLang="ja-JP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(</a:t>
            </a:r>
            <a:r>
              <a:rPr lang="ja-JP" altLang="en-US" sz="20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四季花鳥図</a:t>
            </a:r>
            <a:r>
              <a:rPr lang="en-US" altLang="ja-JP" sz="20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, </a:t>
            </a:r>
            <a:r>
              <a:rPr lang="en-US" altLang="ja-JP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«</a:t>
            </a:r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цветы и птицы четырёх сезонов»)</a:t>
            </a:r>
          </a:p>
          <a:p>
            <a:pPr algn="ctr"/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Автор: </a:t>
            </a:r>
            <a:r>
              <a:rPr lang="ru-RU" sz="20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Кано</a:t>
            </a:r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  <a:r>
              <a:rPr lang="ru-RU" sz="20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Эйно</a:t>
            </a:r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 </a:t>
            </a:r>
          </a:p>
          <a:p>
            <a:pPr algn="ctr"/>
            <a:r>
              <a:rPr lang="ru-RU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(род. </a:t>
            </a:r>
            <a:r>
              <a:rPr lang="ru-UA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1631–1697</a:t>
            </a:r>
            <a:r>
              <a:rPr lang="ru-RU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)</a:t>
            </a:r>
          </a:p>
          <a:p>
            <a:pPr algn="ctr"/>
            <a:r>
              <a:rPr lang="ru-RU" sz="20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«Цветы и птицы четырёх сезонов»</a:t>
            </a:r>
            <a:endParaRPr lang="ru-UA" sz="2000" i="1" spc="-150" dirty="0">
              <a:solidFill>
                <a:srgbClr val="722F32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008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3-01/1674531844_catherineasquithgallery-com-p-sakura-na-korichnevom-fone-75.jpg">
            <a:extLst>
              <a:ext uri="{FF2B5EF4-FFF2-40B4-BE49-F238E27FC236}">
                <a16:creationId xmlns:a16="http://schemas.microsoft.com/office/drawing/2014/main" id="{2B603D44-5B72-4603-A471-D2A45374F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axUqVPshcUqHKqW28O8MPhduUkb39InIDgbtm1A.jpg">
            <a:extLst>
              <a:ext uri="{FF2B5EF4-FFF2-40B4-BE49-F238E27FC236}">
                <a16:creationId xmlns:a16="http://schemas.microsoft.com/office/drawing/2014/main" id="{F09FCBED-4F4C-45B6-816C-70BDEDE06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37AC38-E4DD-48D3-B408-DFD3991AE932}"/>
              </a:ext>
            </a:extLst>
          </p:cNvPr>
          <p:cNvSpPr/>
          <p:nvPr/>
        </p:nvSpPr>
        <p:spPr>
          <a:xfrm>
            <a:off x="125942" y="312750"/>
            <a:ext cx="6434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В Китае жанр «цветы и птицы» называется – «</a:t>
            </a:r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хуаняо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» (кит. </a:t>
            </a:r>
            <a:r>
              <a:rPr lang="ru-RU" sz="1600" i="1" spc="-150" dirty="0" err="1">
                <a:solidFill>
                  <a:srgbClr val="722F32"/>
                </a:solidFill>
                <a:latin typeface="Sitka Small" panose="02000505000000020004" pitchFamily="2" charset="0"/>
              </a:rPr>
              <a:t>трад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. </a:t>
            </a:r>
            <a:r>
              <a:rPr lang="ja-JP" altLang="en-US" sz="1600" spc="-150" dirty="0">
                <a:solidFill>
                  <a:srgbClr val="722F32"/>
                </a:solidFill>
                <a:latin typeface="Sitka Small" panose="02000505000000020004" pitchFamily="2" charset="0"/>
              </a:rPr>
              <a:t>花鳥畫</a:t>
            </a:r>
            <a:r>
              <a:rPr lang="ru-RU" sz="1600" i="1" spc="-150" dirty="0">
                <a:solidFill>
                  <a:srgbClr val="722F32"/>
                </a:solidFill>
                <a:latin typeface="Sitka Small" panose="02000505000000020004" pitchFamily="2" charset="0"/>
              </a:rPr>
              <a:t>). Он отображать философскую идею буддистов в том, что во всех вещах, включая самые незначительные, кроется частица Вселенной – великое в малом. Кроме того, для китайской живописи характерен символизм, что является одной из основных черт, отличающих её от европейской.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28954A-91CA-4FE4-81E4-235BE6B49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267" y="312750"/>
            <a:ext cx="4605866" cy="638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4AE7D8-F4DB-4B0A-A0BC-F468ACBDB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17" y="1882410"/>
            <a:ext cx="6301316" cy="4815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8921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BD3E2-46F6-4BB8-8916-DA174CEA7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338" t="9048" r="714" b="952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CAFD11-7BF2-4952-8E5C-A8AA9FC034ED}"/>
              </a:ext>
            </a:extLst>
          </p:cNvPr>
          <p:cNvSpPr/>
          <p:nvPr/>
        </p:nvSpPr>
        <p:spPr>
          <a:xfrm>
            <a:off x="1914432" y="2897258"/>
            <a:ext cx="85218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spc="-300" dirty="0">
                <a:solidFill>
                  <a:srgbClr val="B74D53"/>
                </a:solidFill>
                <a:latin typeface="Sitka Small" panose="02000505000000020004" pitchFamily="2" charset="0"/>
              </a:rPr>
              <a:t>ごせいちょうありがとうございました</a:t>
            </a:r>
            <a:r>
              <a:rPr lang="ru-RU" altLang="ja-JP" sz="4000" spc="-300" dirty="0">
                <a:solidFill>
                  <a:srgbClr val="B74D53"/>
                </a:solidFill>
                <a:latin typeface="Sitka Small" panose="02000505000000020004" pitchFamily="2" charset="0"/>
              </a:rPr>
              <a:t>!</a:t>
            </a:r>
            <a:endParaRPr lang="ja-JP" altLang="en-US" sz="4000" spc="-300" dirty="0">
              <a:solidFill>
                <a:srgbClr val="B74D53"/>
              </a:solidFill>
              <a:effectLst/>
              <a:latin typeface="Sitka Small" panose="02000505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928A2-EEA6-4C5B-A9B8-1B1C7230E448}"/>
              </a:ext>
            </a:extLst>
          </p:cNvPr>
          <p:cNvSpPr txBox="1"/>
          <p:nvPr/>
        </p:nvSpPr>
        <p:spPr>
          <a:xfrm>
            <a:off x="4247602" y="3666066"/>
            <a:ext cx="385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spc="-150" dirty="0">
                <a:effectLst>
                  <a:outerShdw blurRad="50800" dist="50800" sx="1000" sy="1000" algn="ctr" rotWithShape="0">
                    <a:srgbClr val="000000"/>
                  </a:outerShdw>
                  <a:reflection endPos="0" dir="5400000" sy="-100000" algn="bl" rotWithShape="0"/>
                </a:effectLst>
                <a:latin typeface="Sitka Small" panose="02000505000000020004" pitchFamily="2" charset="0"/>
              </a:rPr>
              <a:t>Спасибо за внимание!</a:t>
            </a:r>
            <a:endParaRPr lang="ru-UA" sz="2800" i="1" spc="-150" dirty="0">
              <a:effectLst>
                <a:outerShdw blurRad="50800" dist="50800" sx="1000" sy="1000" algn="ctr" rotWithShape="0">
                  <a:srgbClr val="000000"/>
                </a:outerShdw>
                <a:reflection endPos="0" dir="5400000" sy="-100000" algn="bl" rotWithShape="0"/>
              </a:effectLst>
              <a:latin typeface="Sitka Small" panose="02000505000000020004" pitchFamily="2" charset="0"/>
            </a:endParaRPr>
          </a:p>
        </p:txBody>
      </p:sp>
      <p:pic>
        <p:nvPicPr>
          <p:cNvPr id="6" name="Традиционный Японский оркестр - Сакура">
            <a:hlinkClick r:id="" action="ppaction://media"/>
            <a:extLst>
              <a:ext uri="{FF2B5EF4-FFF2-40B4-BE49-F238E27FC236}">
                <a16:creationId xmlns:a16="http://schemas.microsoft.com/office/drawing/2014/main" id="{01B95442-F717-420A-9F87-BF7B44961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71" y="63706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400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82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531</Words>
  <Application>Microsoft Office PowerPoint</Application>
  <PresentationFormat>Широкоэкранный</PresentationFormat>
  <Paragraphs>34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Sitka Small</vt:lpstr>
      <vt:lpstr>Тема Office</vt:lpstr>
      <vt:lpstr>Искусство Японии</vt:lpstr>
      <vt:lpstr>ЯПОНИЯ</vt:lpstr>
      <vt:lpstr>Япония расположена на островах Тихого океана, вдоль восточного побережья Азиатского материка с севера на юг, и делит морские границы с несколькими странами: Корея (Северная и Южная), Китай, Россия. Островное государство находится на рубеже четырех литосферных плит, поэтому землетрясения (как и др. природные катаклизмы) – частое явление. Протяженность островов располагает к разнообразию климата от умеренного до тропического.  </vt:lpstr>
      <vt:lpstr> Тысячелетиями японская культура развивалась под воздействием множества факторов, постепенно обогащаясь, формируя собственную индивидуальность. Существенную роль здесь сыграла китайская цивилизация. Именно от китайцев японцы заимствовали, адаптировав под себя,  учения и верования (буддизм, конфуцианство), письменность, геополитическую модель, поэзию, музыку и т.д. Влияние более древней страны так же прослеживается в живописи.</vt:lpstr>
      <vt:lpstr>Катёга (kachouga 花鳥画) - один из главных жанров китайской и японской живописи, который охватывает изображение всех представителей флоры и фауны, хотя буквальное значение японского слова kachō-ga - «цветы-птицы". К исключениям относятся человек и физический ландшафт. Если в Китае данный жанр един и имеет расширенное обозначение - «цветы, птицы, рыбы и насекомые», то в Японии разделён на поджанры (для примера взяты картины художника Охара Косон (род. 1877 -1945)):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Японии</dc:title>
  <dc:creator>Ксения</dc:creator>
  <cp:lastModifiedBy>Пользователь</cp:lastModifiedBy>
  <cp:revision>97</cp:revision>
  <dcterms:created xsi:type="dcterms:W3CDTF">2024-02-09T16:25:54Z</dcterms:created>
  <dcterms:modified xsi:type="dcterms:W3CDTF">2024-02-11T18:30:00Z</dcterms:modified>
</cp:coreProperties>
</file>