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5" r:id="rId2"/>
    <p:sldId id="264" r:id="rId3"/>
    <p:sldId id="293" r:id="rId4"/>
    <p:sldId id="286" r:id="rId5"/>
    <p:sldId id="277" r:id="rId6"/>
    <p:sldId id="287" r:id="rId7"/>
    <p:sldId id="288" r:id="rId8"/>
    <p:sldId id="258" r:id="rId9"/>
    <p:sldId id="270" r:id="rId10"/>
    <p:sldId id="278" r:id="rId11"/>
    <p:sldId id="282" r:id="rId12"/>
    <p:sldId id="279" r:id="rId13"/>
    <p:sldId id="284" r:id="rId14"/>
    <p:sldId id="271" r:id="rId15"/>
    <p:sldId id="272" r:id="rId16"/>
    <p:sldId id="280" r:id="rId17"/>
    <p:sldId id="285" r:id="rId18"/>
    <p:sldId id="281" r:id="rId19"/>
    <p:sldId id="294" r:id="rId20"/>
    <p:sldId id="283" r:id="rId21"/>
    <p:sldId id="290" r:id="rId22"/>
    <p:sldId id="273" r:id="rId23"/>
    <p:sldId id="274" r:id="rId24"/>
    <p:sldId id="275" r:id="rId25"/>
    <p:sldId id="276" r:id="rId26"/>
    <p:sldId id="289" r:id="rId27"/>
    <p:sldId id="291" r:id="rId28"/>
    <p:sldId id="292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991" autoAdjust="0"/>
  </p:normalViewPr>
  <p:slideViewPr>
    <p:cSldViewPr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CD960F-0586-451F-9383-D8FA4BE7810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EB0B74-0B51-4555-8FAC-53C72B054F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140968"/>
            <a:ext cx="8289705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Развитие читательской грамотности учащихся в условиях современной школы»</a:t>
            </a: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Данилова Розалия Николаевна,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русского языка и литературы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школа2р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71458"/>
          </a:xfrm>
          <a:prstGeom prst="rect">
            <a:avLst/>
          </a:prstGeom>
        </p:spPr>
      </p:pic>
      <p:pic>
        <p:nvPicPr>
          <p:cNvPr id="8" name="Рисунок 7" descr="школа2р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71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Целостное восприятие и понимание текста, умение анализировать и интерпретировать текст возможно при опоре на следующие виды деятельности: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Осознанное, творческое, выразительное чтение художественных произведений разных жанров;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Пересказ (подробный, краткий, с элементами комментария, с творческим заданием);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 на вопросы;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и интерпретация произведения;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планов;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героя;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Написание отзыва;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Написание сочинения.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72008"/>
            <a:ext cx="2244810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Педагоги, для формирования читательской грамотности,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различные передовые технологии, опираясь на литературный источник, применяя разнообразные формы урочной и внеурочной деятельности, призванные содействовать формированию основ грамотного читателя.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Приведу несколько приёмов работы с текстом, способствующих формированию читательской грамотности.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Конечно же, приёмы должны соответствовать возрастным особенностям учащихся.</a:t>
            </a:r>
          </a:p>
          <a:p>
            <a:endParaRPr lang="ru-RU" dirty="0"/>
          </a:p>
        </p:txBody>
      </p:sp>
      <p:pic>
        <p:nvPicPr>
          <p:cNvPr id="20481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14818"/>
            <a:ext cx="2424397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Приемы работы с текстом при изучении нового материала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Прием «Верите ли вы…»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может быть началом урока, связывает разрозненные факты в единую картину;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Систематизирует уже имеющуюся информацию, способствует вдумчивой работе с текстом, критически воспринимать информацию, делать выводы о точности и ценности информации. Учащимся предлагаются утверждения, с которыми они работают дважды: до  чтения текста параграфа учебника и после знакомства с ним. Полученные результаты обсуждаются.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094" y="5786454"/>
            <a:ext cx="1167316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ru-RU" altLang="ru-RU" sz="2800" b="1" i="1" dirty="0" smtClean="0">
                <a:latin typeface="Times New Roman" pitchFamily="16" charset="0"/>
                <a:cs typeface="Times New Roman" pitchFamily="16" charset="0"/>
              </a:rPr>
              <a:t>Приём 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«Верите ли вы?» </a:t>
            </a:r>
            <a:r>
              <a:rPr lang="ru-RU" altLang="ru-RU" sz="2800" b="1" i="1" dirty="0" smtClean="0">
                <a:latin typeface="Times New Roman" pitchFamily="16" charset="0"/>
                <a:cs typeface="Times New Roman" pitchFamily="16" charset="0"/>
              </a:rPr>
              <a:t>можно использовать при знакомстве с биографией любого писателя. Например: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ru-RU" altLang="ru-RU" sz="2800" i="1" dirty="0" smtClean="0">
                <a:latin typeface="Times New Roman" pitchFamily="16" charset="0"/>
                <a:cs typeface="Times New Roman" pitchFamily="16" charset="0"/>
              </a:rPr>
              <a:t>- Пушкин родился до Отечественной войны 1812 года в Санкт – Петербурге.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ru-RU" altLang="ru-RU" sz="2800" i="1" dirty="0" smtClean="0">
                <a:latin typeface="Times New Roman" pitchFamily="16" charset="0"/>
                <a:cs typeface="Times New Roman" pitchFamily="16" charset="0"/>
              </a:rPr>
              <a:t>- Получил образование в Царскосельском Лицее.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ru-RU" altLang="ru-RU" sz="2800" i="1" dirty="0" smtClean="0">
                <a:latin typeface="Times New Roman" pitchFamily="16" charset="0"/>
                <a:cs typeface="Times New Roman" pitchFamily="16" charset="0"/>
              </a:rPr>
              <a:t>- Служил секретарём в суде.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ru-RU" altLang="ru-RU" sz="2800" i="1" dirty="0" smtClean="0">
                <a:latin typeface="Times New Roman" pitchFamily="16" charset="0"/>
                <a:cs typeface="Times New Roman" pitchFamily="16" charset="0"/>
              </a:rPr>
              <a:t>-Написал поэму «Бородино».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ru-RU" altLang="ru-RU" sz="2800" i="1" dirty="0" smtClean="0">
                <a:latin typeface="Times New Roman" pitchFamily="16" charset="0"/>
                <a:cs typeface="Times New Roman" pitchFamily="16" charset="0"/>
              </a:rPr>
              <a:t>-Погиб от тяжелой раны, полученной на дуэли.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ru-RU" altLang="ru-RU" sz="2800" b="1" i="1" dirty="0" smtClean="0">
                <a:latin typeface="Times New Roman" pitchFamily="16" charset="0"/>
                <a:cs typeface="Times New Roman" pitchFamily="16" charset="0"/>
              </a:rPr>
              <a:t>Желание учеников убедиться в своей правоте, узнать истину заставляет их с     большим вниманием читать .</a:t>
            </a:r>
          </a:p>
          <a:p>
            <a:endParaRPr lang="ru-RU" sz="2800" dirty="0"/>
          </a:p>
        </p:txBody>
      </p:sp>
      <p:pic>
        <p:nvPicPr>
          <p:cNvPr id="18433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500702"/>
            <a:ext cx="1526461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Прием «Кольцевое чтение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приём помогает управлять процессом осмысления текста во время чтения.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Учитель озвучивает задание: "Мы начинаем по очереди читать текст по абзацам. Наша задача – читать внимательно, задача слушающих – задавать чтецу вопросы, чтобы проверить, понимает ли он читаемый текст. У нас есть только одна копия текста, которую мы передаем следующему чтецу".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Слушающие задают вопросы по содержанию текста, читающий отвечает. Если его ответ не верен или не точен, слушающие его поправляют.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7148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7148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09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500702"/>
            <a:ext cx="1436667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99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540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«Мозаика», «Реконструкция текста»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Сложение целого текста из частей. Эффективен при изучении, например, в 5 классе тем «Текст», «Тема текста».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разделяется на части (предложения, абзацы). Ученикам предлагается собрать текст из разрозненных частей, разложив их в правильной последовательности В качестве варианта выполнения задания ученики могут предложить несколько различных путей последовательного соединения. В случае необходимости  ученики могут вносить в текст небольшие коррективы, добавляя скрепляющие фразы, переходы.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572140"/>
            <a:ext cx="1309666" cy="1041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34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Прием «Кластер»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«кластер» переводится как «гроздь, пучок». Суть приема – представление информации в графическом оформлении.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Кластер является отражением нелинейной формы мышления. Иногда этот прием называют «наглядным мозговым штурмом».Задача- не только систематизация материала, но и установление причинно-следственных связей между элементами кластера. Например, как взаимосвязаны между собой смысловые блоки.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738294" cy="138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уроке литературы в 5 классе во время изучения рассказа И.С.Тургенева «Му-му» создается такой кластер: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GA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072494" cy="4000528"/>
          </a:xfrm>
          <a:prstGeom prst="rect">
            <a:avLst/>
          </a:prstGeom>
          <a:noFill/>
        </p:spPr>
      </p:pic>
      <p:pic>
        <p:nvPicPr>
          <p:cNvPr id="1030" name="Picture 6" descr="C:\Users\TGA\Desktop\53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429264"/>
            <a:ext cx="1436667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Прием «Реставрация текста»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Один из продуктивных приемов работы с текстом является «Письмо с дырками (пробелами)».Этот прием подойдет в качестве проверки усвоенных ранее знаний:</a:t>
            </a:r>
          </a:p>
          <a:p>
            <a:pPr>
              <a:buNone/>
            </a:pPr>
            <a:r>
              <a:rPr lang="ru-RU" b="1" dirty="0" smtClean="0"/>
              <a:t>Вечор, ты помнишь, вьюга злилась,</a:t>
            </a:r>
          </a:p>
          <a:p>
            <a:pPr>
              <a:buNone/>
            </a:pPr>
            <a:r>
              <a:rPr lang="ru-RU" b="1" dirty="0" smtClean="0"/>
              <a:t>На _______ небе мгла носилась;</a:t>
            </a:r>
          </a:p>
          <a:p>
            <a:pPr>
              <a:buNone/>
            </a:pPr>
            <a:r>
              <a:rPr lang="ru-RU" b="1" dirty="0" smtClean="0"/>
              <a:t>Луна, как ______ пятно,</a:t>
            </a:r>
          </a:p>
          <a:p>
            <a:pPr>
              <a:buNone/>
            </a:pPr>
            <a:r>
              <a:rPr lang="ru-RU" b="1" dirty="0" smtClean="0"/>
              <a:t>Сквозь ______  ______ желтела,</a:t>
            </a:r>
          </a:p>
          <a:p>
            <a:pPr>
              <a:buNone/>
            </a:pPr>
            <a:r>
              <a:rPr lang="ru-RU" b="1" dirty="0" smtClean="0"/>
              <a:t>И ты _________ сидела –</a:t>
            </a:r>
          </a:p>
          <a:p>
            <a:pPr>
              <a:buNone/>
            </a:pPr>
            <a:r>
              <a:rPr lang="ru-RU" b="1" dirty="0" smtClean="0"/>
              <a:t>А нынче… погляди в окно:</a:t>
            </a:r>
          </a:p>
          <a:p>
            <a:pPr>
              <a:buNone/>
            </a:pPr>
            <a:r>
              <a:rPr lang="ru-RU" b="1" dirty="0" smtClean="0"/>
              <a:t>___________ небесами</a:t>
            </a:r>
          </a:p>
          <a:p>
            <a:pPr>
              <a:buNone/>
            </a:pPr>
            <a:r>
              <a:rPr lang="ru-RU" b="1" dirty="0" smtClean="0"/>
              <a:t>___________ коврами,</a:t>
            </a:r>
          </a:p>
          <a:p>
            <a:pPr>
              <a:buNone/>
            </a:pPr>
            <a:r>
              <a:rPr lang="ru-RU" b="1" dirty="0" smtClean="0"/>
              <a:t>Блестя на солнце, снег лежит.</a:t>
            </a:r>
            <a:endParaRPr lang="ru-RU" b="1" dirty="0"/>
          </a:p>
        </p:txBody>
      </p:sp>
      <p:pic>
        <p:nvPicPr>
          <p:cNvPr id="14337" name="Picture 1" descr="C:\Users\TGA\Desktop\53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643314"/>
            <a:ext cx="3232539" cy="2571744"/>
          </a:xfrm>
          <a:prstGeom prst="rect">
            <a:avLst/>
          </a:prstGeom>
          <a:noFill/>
        </p:spPr>
      </p:pic>
      <p:pic>
        <p:nvPicPr>
          <p:cNvPr id="5" name="Picture 1" descr="C:\Users\TGA\Desktop\53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70" y="3795714"/>
            <a:ext cx="3232539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лукоморья _____  _______ 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Златая _______ на дубе том: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днем и ночью ______ ______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 ходит по цепи _______;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Идет направо -   _______ заводит,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Налево -   _______ говорит,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Там чудеса: там ______ бродит,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_______ на ветвях сидит;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Там на неведомых _______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следы ________ зверей;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избушка там на _______ ножках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стоит без _______,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________ ;     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TGA\Desktop\53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143380"/>
            <a:ext cx="2214578" cy="18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233812"/>
          </a:xfrm>
        </p:spPr>
        <p:txBody>
          <a:bodyPr/>
          <a:lstStyle/>
          <a:p>
            <a:pPr>
              <a:spcBef>
                <a:spcPts val="1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i="1" dirty="0" smtClean="0">
                <a:latin typeface="Times New Roman" pitchFamily="16" charset="0"/>
                <a:cs typeface="Times New Roman" pitchFamily="16" charset="0"/>
              </a:rPr>
              <a:t>Читать – это ещё ничего не значит: что читать и как понимать читаемое – вот в чём главное дело.</a:t>
            </a:r>
            <a:br>
              <a:rPr lang="ru-RU" altLang="ru-RU" b="1" i="1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altLang="ru-RU" b="1" i="1" dirty="0" smtClean="0">
                <a:latin typeface="Times New Roman" pitchFamily="16" charset="0"/>
                <a:cs typeface="Times New Roman" pitchFamily="16" charset="0"/>
              </a:rPr>
              <a:t>К. Д. Ушинский</a:t>
            </a:r>
            <a:br>
              <a:rPr lang="ru-RU" altLang="ru-RU" b="1" i="1" dirty="0" smtClean="0">
                <a:latin typeface="Times New Roman" pitchFamily="16" charset="0"/>
                <a:cs typeface="Times New Roman" pitchFamily="16" charset="0"/>
              </a:rPr>
            </a:b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/>
            <a:endParaRPr lang="ru-RU" dirty="0" smtClean="0">
              <a:solidFill>
                <a:srgbClr val="800000"/>
              </a:solidFill>
            </a:endParaRPr>
          </a:p>
        </p:txBody>
      </p:sp>
      <p:pic>
        <p:nvPicPr>
          <p:cNvPr id="25601" name="Picture 1" descr="C:\Users\TGA\Desktop\53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429000"/>
            <a:ext cx="3591684" cy="28574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Составление рассказа о существительном по опорным словам ( 5 класс)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Имя существительное обозначает …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Отвечает на вопросы …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начальная форма имени существительного - …падеж …числа.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Имена существительные  имеют следующие постоянные признаки: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… или …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…или…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Относятся к … или…,или… роду, к …или…,или… склонению.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Имена существительные имеют следующие непостоянные признаки: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Существительные изменяются по… и … .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 предложении имя существительное может быть как …, …, …, …, … . 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Имя существительное не является членом предложения, если 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58760"/>
            <a:ext cx="1650981" cy="131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Прием «Маркировка» (творческое чтение)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чтением текста предлагается учащимся несколько вопросов на мотивацию: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я должен прочесть этот текст?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Далее используется прием маркировки текста: на лист учебника с текстом надеваем файл, в руки берем цветной маркер и читаем текст по абзацам, выделяя главное и отмечая цифрами абзацы. Дальше нужно пересказать текст по маркированному.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Этот прием можно использовать также при составлении плана любого текста.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727" y="5143512"/>
            <a:ext cx="1885636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818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Прием «Тонкий и Толстый вопрос»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97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прием из технологии развития критического мышления используется для организации взаимоопроса.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Стратегия позволяет формировать: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-умение формулировать вопросы;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-умение соотносить понятия;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Тонкий вопрос предполагает однозначный краткий ответ.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Толстый вопрос предполагает  развернутый ответ.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изучения темы учащимся предлагается сформулировать по три «тонких» и три «толстых»вопроса, связанных с пройденным материалом. Эти вопросы задают друг другу.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00702"/>
            <a:ext cx="1526461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7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42918"/>
            <a:ext cx="8229600" cy="579987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«Тонкие»  вопросы:</a:t>
            </a:r>
          </a:p>
          <a:p>
            <a:pPr>
              <a:buNone/>
            </a:pPr>
            <a:r>
              <a:rPr lang="ru-RU" dirty="0" smtClean="0"/>
              <a:t>   -Кто? Что?                                 - Было ли…?</a:t>
            </a:r>
          </a:p>
          <a:p>
            <a:pPr>
              <a:buNone/>
            </a:pPr>
            <a:r>
              <a:rPr lang="ru-RU" dirty="0" smtClean="0"/>
              <a:t>  -Когда?                                        - Согласны ли вы…?</a:t>
            </a:r>
          </a:p>
          <a:p>
            <a:pPr>
              <a:buNone/>
            </a:pPr>
            <a:r>
              <a:rPr lang="ru-RU" dirty="0" smtClean="0"/>
              <a:t>  -Может…?                                    - Мог ли…?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«Толстые» вопросы:</a:t>
            </a:r>
          </a:p>
          <a:p>
            <a:pPr>
              <a:buNone/>
            </a:pPr>
            <a:r>
              <a:rPr lang="ru-RU" dirty="0" smtClean="0"/>
              <a:t> - Дайте три объяснения, почему…?</a:t>
            </a:r>
          </a:p>
          <a:p>
            <a:pPr>
              <a:buNone/>
            </a:pPr>
            <a:r>
              <a:rPr lang="ru-RU" dirty="0" smtClean="0"/>
              <a:t> - Объясните, почему…?</a:t>
            </a:r>
          </a:p>
          <a:p>
            <a:pPr>
              <a:buNone/>
            </a:pPr>
            <a:r>
              <a:rPr lang="ru-RU" dirty="0" smtClean="0"/>
              <a:t> -Почему вы думаете…?</a:t>
            </a:r>
          </a:p>
          <a:p>
            <a:pPr>
              <a:buNone/>
            </a:pPr>
            <a:r>
              <a:rPr lang="ru-RU" dirty="0" smtClean="0"/>
              <a:t> - В чем различие…?</a:t>
            </a:r>
          </a:p>
          <a:p>
            <a:pPr>
              <a:buNone/>
            </a:pPr>
            <a:r>
              <a:rPr lang="ru-RU" dirty="0" smtClean="0"/>
              <a:t> - Предположите, что будет, если…?</a:t>
            </a:r>
          </a:p>
          <a:p>
            <a:pPr>
              <a:buNone/>
            </a:pPr>
            <a:r>
              <a:rPr lang="ru-RU" dirty="0" smtClean="0"/>
              <a:t> - Согласны ли вы…?</a:t>
            </a:r>
            <a:endParaRPr lang="ru-RU" dirty="0"/>
          </a:p>
        </p:txBody>
      </p:sp>
      <p:pic>
        <p:nvPicPr>
          <p:cNvPr id="11265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857760"/>
            <a:ext cx="2155016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47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Прием способствует развитию мышления и внимания учащихся, а также развивает умение задавать «умные» вопросы. Классификация вопросов заставляет вдумываться в текст и помогает лучше усвоить его содержание.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857760"/>
            <a:ext cx="2155016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38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824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Комплексный анализ текста.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Интерес к этому приему работы с текстом продиктован необходимостью подготовки учащихся к выпускным экзаменам в 9, 11 классах. Работа над анализом текста начинается в 5 классе на уроках русского языка и продолжается до 11 с учетом возраста и полученных знаний. Ученики приучаются к первичным основам лингвистического комплексного анализа текста.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643446"/>
            <a:ext cx="2514191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89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Представленные приемы работы с текстом позволяют решать такие речевые задачи: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видеть, слышать и чувствовать текст;</a:t>
            </a:r>
          </a:p>
          <a:p>
            <a:r>
              <a:rPr lang="ru-RU" dirty="0" smtClean="0"/>
              <a:t>Пополнять речевую память учащегося;</a:t>
            </a:r>
          </a:p>
          <a:p>
            <a:r>
              <a:rPr lang="ru-RU" dirty="0" smtClean="0"/>
              <a:t>Обогащать словарный запас;</a:t>
            </a:r>
          </a:p>
          <a:p>
            <a:r>
              <a:rPr lang="ru-RU" dirty="0" smtClean="0"/>
              <a:t>Продуктивно усваивать учебный материал;</a:t>
            </a:r>
          </a:p>
          <a:p>
            <a:r>
              <a:rPr lang="ru-RU" dirty="0" smtClean="0"/>
              <a:t>Прививать эстетический вкус;</a:t>
            </a:r>
          </a:p>
          <a:p>
            <a:r>
              <a:rPr lang="ru-RU" dirty="0" smtClean="0"/>
              <a:t>Формировать собственное мнение, высказывать и аргументировать его.</a:t>
            </a:r>
          </a:p>
          <a:p>
            <a:endParaRPr lang="ru-RU" dirty="0"/>
          </a:p>
        </p:txBody>
      </p:sp>
      <p:pic>
        <p:nvPicPr>
          <p:cNvPr id="5121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714884"/>
            <a:ext cx="2424397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Итак, говоря о важности формирования читательской грамотности учащихся современной школы в условиях реализации ФГОС</a:t>
            </a:r>
            <a:r>
              <a:rPr lang="ru-RU" dirty="0" smtClean="0"/>
              <a:t>, хочется отметить актуальность слов великого педагога и писателя К. Д. Ушинского: «</a:t>
            </a:r>
            <a:r>
              <a:rPr lang="ru-RU" b="1" dirty="0" smtClean="0"/>
              <a:t>Уметь читать в широком смысле этого слова — значит, извлечь из мертвой буквы живой смысл». </a:t>
            </a:r>
            <a:endParaRPr lang="ru-RU" dirty="0"/>
          </a:p>
        </p:txBody>
      </p:sp>
      <p:pic>
        <p:nvPicPr>
          <p:cNvPr id="3073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786322"/>
            <a:ext cx="2452674" cy="1951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TGA\Desktop\53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738822" cy="456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Сегодня в России, как и во многих странах мира, наблюдается  снижение уровня читательской культуры населения. Современные дети - это дети прогресса, дети новых технических новинок. Они с легкостью разбираются в мобильных телефонах, компьютерах, Интернете, которые заменили им общение с самым верным другом - книгой. И как привить любовь к книге, как заставить ребенка читать - эти вопросы всё чаще возникают и у педагогов и самих родителей. Нашей задачей является не только привитие интереса к чтению, но и обучение школьников читательской грамотности.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TGA\Desktop\53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214950"/>
            <a:ext cx="161780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 - это совокупность умений читать и писать для использования в повседневной жизни и решения житейских проблем. Одной из составляющих функциональной грамотности является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которая стоит на первом месте. В Федеральном государственном образовательном стандарте основного общего образования особое внимание уделяется формированию читательской грамотности обучающихся.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3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286388"/>
            <a:ext cx="1706048" cy="1357298"/>
          </a:xfrm>
          <a:prstGeom prst="rect">
            <a:avLst/>
          </a:prstGeom>
          <a:noFill/>
        </p:spPr>
      </p:pic>
      <p:pic>
        <p:nvPicPr>
          <p:cNvPr id="5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0" y="5438788"/>
            <a:ext cx="1706048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643446"/>
            <a:ext cx="2065223" cy="1643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928670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каждым годом информации становится все больше, поэтому главная задача школы - научить детей ориентироваться в этой информации, уметь отделять нужное от ненужного.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способность к чтению и пониманию учебных текстов, умение извлекать информацию из текста, использовать ее при решении различных задач.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первая ступень в функциональной грамотности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6102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Читательская грамотность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фундаментом для остальных компонентов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Бесспорным является и то, что основы функциональной грамотности закладываются в начальной школе, где дети интенсивно обучаются различным видам речевой деятельности: письму, чтению, говорению, слушанию, работе с текстом. В последующих классах учащиеся расширяют круг своих способностей, обогащают их. Эту работу с учащимися ведут учителя- предметники. Что объединяет учителей, преподающих разные предметы? Конечно, работа с текстом.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340" y="5429264"/>
            <a:ext cx="1616253" cy="128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Основные навыки читательской грамотности в соответствии с возрастом ученика: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1–6 классы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выделение основной мысли в тексте, способность найти в нём ответ на вопрос, пересказ прочитанного;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7–8 классы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разработка плана и воспроизведение по нему прочитанного текста, решение задач по предложенному образцу, способность запоминать формулы и термины;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9–11 классы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конспектирование и тезисное изложение изученного материала, применение новой теоретической информации в других учебных ситуациях, подтверждение научных фактов.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286388"/>
            <a:ext cx="1526461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Группы читательских умений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 numCol="1"/>
          <a:lstStyle/>
          <a:p>
            <a:pPr algn="ctr">
              <a:buNone/>
            </a:pPr>
            <a:r>
              <a:rPr lang="ru-RU" b="1" dirty="0" smtClean="0"/>
              <a:t>Умение №1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Извлекать из текста информацию и строить на ее основании простейшие суждения: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 находить информацию и формулировать простые непосредственные выводы;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в тексте информацию, представленную в явном виде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Основываясь на тексте, делать простые выводы.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3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372" y="5000636"/>
            <a:ext cx="1934252" cy="1538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Умение № 2</a:t>
            </a:r>
          </a:p>
          <a:p>
            <a:r>
              <a:rPr lang="ru-RU" dirty="0" smtClean="0"/>
              <a:t>Интегрировать, интерпретировать и оценивать информацию текста в контексте собственных знаний читателя:</a:t>
            </a:r>
          </a:p>
          <a:p>
            <a:r>
              <a:rPr lang="ru-RU" dirty="0" smtClean="0"/>
              <a:t>Устанавливать связи, которые не высказаны автором напрямую;</a:t>
            </a:r>
          </a:p>
          <a:p>
            <a:r>
              <a:rPr lang="ru-RU" dirty="0" smtClean="0"/>
              <a:t>Интерпретировать их, соотнося с общей идеей текста;</a:t>
            </a:r>
          </a:p>
          <a:p>
            <a:r>
              <a:rPr lang="ru-RU" dirty="0" smtClean="0"/>
              <a:t>Реконструировать авторский замысел, опираясь не только на содержащуюся в тексте информацию, но и на формальные элементы текста (жанр, структуру, язык).</a:t>
            </a:r>
            <a:endParaRPr lang="ru-RU" dirty="0"/>
          </a:p>
        </p:txBody>
      </p:sp>
      <p:pic>
        <p:nvPicPr>
          <p:cNvPr id="22529" name="Picture 1" descr="C:\Users\TGA\Desktop\5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572140"/>
            <a:ext cx="1381104" cy="1098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13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1582</Words>
  <Application>Microsoft Office PowerPoint</Application>
  <PresentationFormat>Экран (4:3)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Читать – это ещё ничего не значит: что читать и как понимать читаемое – вот в чём главное дело. К. Д. Ушинский </vt:lpstr>
      <vt:lpstr>Слайд 3</vt:lpstr>
      <vt:lpstr>Читательская грамотность</vt:lpstr>
      <vt:lpstr>Слайд 5</vt:lpstr>
      <vt:lpstr>Слайд 6</vt:lpstr>
      <vt:lpstr>  Основные навыки читательской грамотности в соответствии с возрастом ученика:</vt:lpstr>
      <vt:lpstr>Группы читательских умений</vt:lpstr>
      <vt:lpstr> </vt:lpstr>
      <vt:lpstr>Целостное восприятие и понимание текста, умение анализировать и интерпретировать текст возможно при опоре на следующие виды деятельности:</vt:lpstr>
      <vt:lpstr>Слайд 11</vt:lpstr>
      <vt:lpstr>Приемы работы с текстом при изучении нового материала</vt:lpstr>
      <vt:lpstr>Слайд 13</vt:lpstr>
      <vt:lpstr> Прием «Кольцевое чтение</vt:lpstr>
      <vt:lpstr> </vt:lpstr>
      <vt:lpstr>Прием «Кластер»</vt:lpstr>
      <vt:lpstr>На уроке литературы в 5 классе во время изучения рассказа И.С.Тургенева «Му-му» создается такой кластер:</vt:lpstr>
      <vt:lpstr>Прием «Реставрация текста»</vt:lpstr>
      <vt:lpstr>Слайд 19</vt:lpstr>
      <vt:lpstr>Составление рассказа о существительном по опорным словам ( 5 класс)</vt:lpstr>
      <vt:lpstr>Прием «Маркировка» (творческое чтение)</vt:lpstr>
      <vt:lpstr>Прием «Тонкий и Толстый вопрос»</vt:lpstr>
      <vt:lpstr>   </vt:lpstr>
      <vt:lpstr>Слайд 24</vt:lpstr>
      <vt:lpstr> </vt:lpstr>
      <vt:lpstr>Представленные приемы работы с текстом позволяют решать такие речевые задачи:</vt:lpstr>
      <vt:lpstr>Заключение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работа в школе</dc:title>
  <dc:creator>Admin</dc:creator>
  <cp:lastModifiedBy>TGA</cp:lastModifiedBy>
  <cp:revision>74</cp:revision>
  <dcterms:created xsi:type="dcterms:W3CDTF">2014-03-25T21:52:22Z</dcterms:created>
  <dcterms:modified xsi:type="dcterms:W3CDTF">2024-02-27T04:56:15Z</dcterms:modified>
</cp:coreProperties>
</file>