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4" r:id="rId3"/>
    <p:sldId id="265" r:id="rId4"/>
    <p:sldId id="260" r:id="rId5"/>
    <p:sldId id="268" r:id="rId6"/>
    <p:sldId id="266" r:id="rId7"/>
    <p:sldId id="269" r:id="rId8"/>
    <p:sldId id="270" r:id="rId9"/>
    <p:sldId id="271" r:id="rId10"/>
    <p:sldId id="277" r:id="rId11"/>
    <p:sldId id="278" r:id="rId12"/>
    <p:sldId id="287" r:id="rId13"/>
    <p:sldId id="281" r:id="rId14"/>
    <p:sldId id="282" r:id="rId15"/>
    <p:sldId id="286" r:id="rId16"/>
    <p:sldId id="283" r:id="rId17"/>
    <p:sldId id="284" r:id="rId18"/>
    <p:sldId id="258" r:id="rId19"/>
    <p:sldId id="288" r:id="rId20"/>
    <p:sldId id="293" r:id="rId21"/>
    <p:sldId id="294" r:id="rId22"/>
    <p:sldId id="296" r:id="rId23"/>
    <p:sldId id="297" r:id="rId24"/>
    <p:sldId id="298" r:id="rId25"/>
    <p:sldId id="299" r:id="rId26"/>
    <p:sldId id="300" r:id="rId27"/>
    <p:sldId id="303" r:id="rId28"/>
    <p:sldId id="304" r:id="rId29"/>
    <p:sldId id="29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561"/>
    <a:srgbClr val="CC4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05EA9-4117-4E27-AAF5-D39B0CAFC40D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AC32AA79-AE7B-4231-BF36-ED780AB1ABB5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b="1" smtClean="0">
              <a:solidFill>
                <a:srgbClr val="002060"/>
              </a:solidFill>
            </a:rPr>
            <a:t>закрепление в памяти</a:t>
          </a:r>
          <a:endParaRPr lang="ru-RU" sz="1800" b="1" dirty="0">
            <a:solidFill>
              <a:srgbClr val="002060"/>
            </a:solidFill>
          </a:endParaRPr>
        </a:p>
      </dgm:t>
    </dgm:pt>
    <dgm:pt modelId="{C2782815-537E-4E67-857B-1E2B21EEB32F}" type="parTrans" cxnId="{E1F800E0-D8BF-442E-9590-78F0522E2269}">
      <dgm:prSet/>
      <dgm:spPr/>
      <dgm:t>
        <a:bodyPr/>
        <a:lstStyle/>
        <a:p>
          <a:endParaRPr lang="ru-RU"/>
        </a:p>
      </dgm:t>
    </dgm:pt>
    <dgm:pt modelId="{0F00ECD6-6E44-4A40-A21C-73374B0D7A6C}" type="sibTrans" cxnId="{E1F800E0-D8BF-442E-9590-78F0522E2269}">
      <dgm:prSet/>
      <dgm:spPr/>
      <dgm:t>
        <a:bodyPr/>
        <a:lstStyle/>
        <a:p>
          <a:endParaRPr lang="ru-RU"/>
        </a:p>
      </dgm:t>
    </dgm:pt>
    <dgm:pt modelId="{114E9861-BA24-44F6-ABC0-C99B96E5986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пересказ информации с опорой на символы</a:t>
          </a:r>
          <a:endParaRPr lang="ru-RU" b="1" dirty="0">
            <a:solidFill>
              <a:srgbClr val="002060"/>
            </a:solidFill>
          </a:endParaRPr>
        </a:p>
      </dgm:t>
    </dgm:pt>
    <dgm:pt modelId="{9611B0C6-429C-4DB1-971B-ACA53F3AF0BF}" type="parTrans" cxnId="{6801FF16-3B7B-46CD-BB4E-40AF0CC6242F}">
      <dgm:prSet/>
      <dgm:spPr/>
      <dgm:t>
        <a:bodyPr/>
        <a:lstStyle/>
        <a:p>
          <a:endParaRPr lang="ru-RU"/>
        </a:p>
      </dgm:t>
    </dgm:pt>
    <dgm:pt modelId="{DBB1A4E1-8C7A-44B3-8B47-1F6F516C8F5D}" type="sibTrans" cxnId="{6801FF16-3B7B-46CD-BB4E-40AF0CC6242F}">
      <dgm:prSet/>
      <dgm:spPr/>
      <dgm:t>
        <a:bodyPr/>
        <a:lstStyle/>
        <a:p>
          <a:endParaRPr lang="ru-RU"/>
        </a:p>
      </dgm:t>
    </dgm:pt>
    <dgm:pt modelId="{D73A2648-1271-4DBC-AF9D-A5B6E35E837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запоминание</a:t>
          </a:r>
        </a:p>
      </dgm:t>
    </dgm:pt>
    <dgm:pt modelId="{74C14527-6678-4FBB-8DC1-6A6087E2FE30}" type="parTrans" cxnId="{C6DBFB80-C039-448E-9EE9-71E8F508D80A}">
      <dgm:prSet/>
      <dgm:spPr/>
      <dgm:t>
        <a:bodyPr/>
        <a:lstStyle/>
        <a:p>
          <a:endParaRPr lang="ru-RU"/>
        </a:p>
      </dgm:t>
    </dgm:pt>
    <dgm:pt modelId="{F01EE0AE-9B66-4876-A32F-4D2E79CA5177}" type="sibTrans" cxnId="{C6DBFB80-C039-448E-9EE9-71E8F508D80A}">
      <dgm:prSet/>
      <dgm:spPr/>
      <dgm:t>
        <a:bodyPr/>
        <a:lstStyle/>
        <a:p>
          <a:endParaRPr lang="ru-RU"/>
        </a:p>
      </dgm:t>
    </dgm:pt>
    <dgm:pt modelId="{706FE1F6-3972-4969-920A-22107B27861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кодирование в образы</a:t>
          </a:r>
          <a:endParaRPr lang="ru-RU" b="1" dirty="0">
            <a:solidFill>
              <a:srgbClr val="002060"/>
            </a:solidFill>
          </a:endParaRPr>
        </a:p>
      </dgm:t>
    </dgm:pt>
    <dgm:pt modelId="{C8A18588-B0BA-4FEF-9507-DCFCC31C7F0A}" type="parTrans" cxnId="{3917ACB9-EB45-4F3C-92B8-2894FADC48F5}">
      <dgm:prSet/>
      <dgm:spPr/>
      <dgm:t>
        <a:bodyPr/>
        <a:lstStyle/>
        <a:p>
          <a:endParaRPr lang="ru-RU"/>
        </a:p>
      </dgm:t>
    </dgm:pt>
    <dgm:pt modelId="{970952EC-52C6-4375-A853-223FEC6EC96E}" type="sibTrans" cxnId="{3917ACB9-EB45-4F3C-92B8-2894FADC48F5}">
      <dgm:prSet/>
      <dgm:spPr/>
      <dgm:t>
        <a:bodyPr/>
        <a:lstStyle/>
        <a:p>
          <a:endParaRPr lang="ru-RU"/>
        </a:p>
      </dgm:t>
    </dgm:pt>
    <dgm:pt modelId="{7814B944-A78E-492C-B0C2-0CCC59714530}" type="pres">
      <dgm:prSet presAssocID="{C7F05EA9-4117-4E27-AAF5-D39B0CAFC40D}" presName="Name0" presStyleCnt="0">
        <dgm:presLayoutVars>
          <dgm:dir/>
          <dgm:animLvl val="lvl"/>
          <dgm:resizeHandles val="exact"/>
        </dgm:presLayoutVars>
      </dgm:prSet>
      <dgm:spPr/>
    </dgm:pt>
    <dgm:pt modelId="{95E7E0A9-32D6-45E2-9070-33B740B8F6ED}" type="pres">
      <dgm:prSet presAssocID="{AC32AA79-AE7B-4231-BF36-ED780AB1ABB5}" presName="Name8" presStyleCnt="0"/>
      <dgm:spPr/>
    </dgm:pt>
    <dgm:pt modelId="{5C1AEB50-C899-4361-A4F6-1AD0CF5B22E9}" type="pres">
      <dgm:prSet presAssocID="{AC32AA79-AE7B-4231-BF36-ED780AB1ABB5}" presName="level" presStyleLbl="node1" presStyleIdx="0" presStyleCnt="4" custScaleX="99885" custScaleY="881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EA39F-EF2E-43BB-9CA5-ACA195A59168}" type="pres">
      <dgm:prSet presAssocID="{AC32AA79-AE7B-4231-BF36-ED780AB1A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166F0-3A12-45C8-B438-E9EB9297EFEB}" type="pres">
      <dgm:prSet presAssocID="{114E9861-BA24-44F6-ABC0-C99B96E5986B}" presName="Name8" presStyleCnt="0"/>
      <dgm:spPr/>
    </dgm:pt>
    <dgm:pt modelId="{3C36D243-985D-40B1-9B80-BC8299E24509}" type="pres">
      <dgm:prSet presAssocID="{114E9861-BA24-44F6-ABC0-C99B96E5986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2D0CD-8656-4032-A432-00DB9D3C80FA}" type="pres">
      <dgm:prSet presAssocID="{114E9861-BA24-44F6-ABC0-C99B96E598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21AE-5DB3-47BF-B838-20579D9BD4F9}" type="pres">
      <dgm:prSet presAssocID="{D73A2648-1271-4DBC-AF9D-A5B6E35E837C}" presName="Name8" presStyleCnt="0"/>
      <dgm:spPr/>
    </dgm:pt>
    <dgm:pt modelId="{E98ED380-9330-4897-8E57-D03657511D98}" type="pres">
      <dgm:prSet presAssocID="{D73A2648-1271-4DBC-AF9D-A5B6E35E837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C2089-F4D5-4F87-B04F-C12AAE82891F}" type="pres">
      <dgm:prSet presAssocID="{D73A2648-1271-4DBC-AF9D-A5B6E35E83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92B2-F9CA-4EA0-8B35-F35BABB944B2}" type="pres">
      <dgm:prSet presAssocID="{706FE1F6-3972-4969-920A-22107B278614}" presName="Name8" presStyleCnt="0"/>
      <dgm:spPr/>
    </dgm:pt>
    <dgm:pt modelId="{682BEA51-8629-43CA-9549-318C0B036165}" type="pres">
      <dgm:prSet presAssocID="{706FE1F6-3972-4969-920A-22107B278614}" presName="level" presStyleLbl="node1" presStyleIdx="3" presStyleCnt="4" custLinFactNeighborY="-10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659D-E0F9-43C8-AEB8-E341BE49D0DB}" type="pres">
      <dgm:prSet presAssocID="{706FE1F6-3972-4969-920A-22107B2786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FB80-C039-448E-9EE9-71E8F508D80A}" srcId="{C7F05EA9-4117-4E27-AAF5-D39B0CAFC40D}" destId="{D73A2648-1271-4DBC-AF9D-A5B6E35E837C}" srcOrd="2" destOrd="0" parTransId="{74C14527-6678-4FBB-8DC1-6A6087E2FE30}" sibTransId="{F01EE0AE-9B66-4876-A32F-4D2E79CA5177}"/>
    <dgm:cxn modelId="{6801FF16-3B7B-46CD-BB4E-40AF0CC6242F}" srcId="{C7F05EA9-4117-4E27-AAF5-D39B0CAFC40D}" destId="{114E9861-BA24-44F6-ABC0-C99B96E5986B}" srcOrd="1" destOrd="0" parTransId="{9611B0C6-429C-4DB1-971B-ACA53F3AF0BF}" sibTransId="{DBB1A4E1-8C7A-44B3-8B47-1F6F516C8F5D}"/>
    <dgm:cxn modelId="{748BA96A-8BE0-49EF-A354-0934C9225085}" type="presOf" srcId="{AC32AA79-AE7B-4231-BF36-ED780AB1ABB5}" destId="{5C1AEB50-C899-4361-A4F6-1AD0CF5B22E9}" srcOrd="0" destOrd="0" presId="urn:microsoft.com/office/officeart/2005/8/layout/pyramid1"/>
    <dgm:cxn modelId="{E1E24976-3218-4D55-93F3-4AC70B6F66DC}" type="presOf" srcId="{706FE1F6-3972-4969-920A-22107B278614}" destId="{74A2659D-E0F9-43C8-AEB8-E341BE49D0DB}" srcOrd="1" destOrd="0" presId="urn:microsoft.com/office/officeart/2005/8/layout/pyramid1"/>
    <dgm:cxn modelId="{3917ACB9-EB45-4F3C-92B8-2894FADC48F5}" srcId="{C7F05EA9-4117-4E27-AAF5-D39B0CAFC40D}" destId="{706FE1F6-3972-4969-920A-22107B278614}" srcOrd="3" destOrd="0" parTransId="{C8A18588-B0BA-4FEF-9507-DCFCC31C7F0A}" sibTransId="{970952EC-52C6-4375-A853-223FEC6EC96E}"/>
    <dgm:cxn modelId="{E1F800E0-D8BF-442E-9590-78F0522E2269}" srcId="{C7F05EA9-4117-4E27-AAF5-D39B0CAFC40D}" destId="{AC32AA79-AE7B-4231-BF36-ED780AB1ABB5}" srcOrd="0" destOrd="0" parTransId="{C2782815-537E-4E67-857B-1E2B21EEB32F}" sibTransId="{0F00ECD6-6E44-4A40-A21C-73374B0D7A6C}"/>
    <dgm:cxn modelId="{3BF82C51-5580-48CB-A5EA-58B0288958A3}" type="presOf" srcId="{C7F05EA9-4117-4E27-AAF5-D39B0CAFC40D}" destId="{7814B944-A78E-492C-B0C2-0CCC59714530}" srcOrd="0" destOrd="0" presId="urn:microsoft.com/office/officeart/2005/8/layout/pyramid1"/>
    <dgm:cxn modelId="{388E6852-4604-4D9D-95E1-62D4DB318E99}" type="presOf" srcId="{D73A2648-1271-4DBC-AF9D-A5B6E35E837C}" destId="{E98ED380-9330-4897-8E57-D03657511D98}" srcOrd="0" destOrd="0" presId="urn:microsoft.com/office/officeart/2005/8/layout/pyramid1"/>
    <dgm:cxn modelId="{247839DA-B1F7-4658-932A-7EE69D6FF4AB}" type="presOf" srcId="{AC32AA79-AE7B-4231-BF36-ED780AB1ABB5}" destId="{26CEA39F-EF2E-43BB-9CA5-ACA195A59168}" srcOrd="1" destOrd="0" presId="urn:microsoft.com/office/officeart/2005/8/layout/pyramid1"/>
    <dgm:cxn modelId="{430EA42B-3682-4FB9-84FB-DFCA1D47E4A6}" type="presOf" srcId="{706FE1F6-3972-4969-920A-22107B278614}" destId="{682BEA51-8629-43CA-9549-318C0B036165}" srcOrd="0" destOrd="0" presId="urn:microsoft.com/office/officeart/2005/8/layout/pyramid1"/>
    <dgm:cxn modelId="{80F5B561-3AF5-4CF6-AE4A-E8E7126FBAB7}" type="presOf" srcId="{114E9861-BA24-44F6-ABC0-C99B96E5986B}" destId="{3C36D243-985D-40B1-9B80-BC8299E24509}" srcOrd="0" destOrd="0" presId="urn:microsoft.com/office/officeart/2005/8/layout/pyramid1"/>
    <dgm:cxn modelId="{6BB87F39-8297-43BD-A036-D92616BA2834}" type="presOf" srcId="{D73A2648-1271-4DBC-AF9D-A5B6E35E837C}" destId="{ED2C2089-F4D5-4F87-B04F-C12AAE82891F}" srcOrd="1" destOrd="0" presId="urn:microsoft.com/office/officeart/2005/8/layout/pyramid1"/>
    <dgm:cxn modelId="{6B0A94F3-B402-4FE9-917D-003E094CF5BE}" type="presOf" srcId="{114E9861-BA24-44F6-ABC0-C99B96E5986B}" destId="{57A2D0CD-8656-4032-A432-00DB9D3C80FA}" srcOrd="1" destOrd="0" presId="urn:microsoft.com/office/officeart/2005/8/layout/pyramid1"/>
    <dgm:cxn modelId="{DF2220D0-36B6-4C71-BD46-2984C32EEBD4}" type="presParOf" srcId="{7814B944-A78E-492C-B0C2-0CCC59714530}" destId="{95E7E0A9-32D6-45E2-9070-33B740B8F6ED}" srcOrd="0" destOrd="0" presId="urn:microsoft.com/office/officeart/2005/8/layout/pyramid1"/>
    <dgm:cxn modelId="{C1C53BEA-CC25-4AEA-A95A-AD75FD4F64B5}" type="presParOf" srcId="{95E7E0A9-32D6-45E2-9070-33B740B8F6ED}" destId="{5C1AEB50-C899-4361-A4F6-1AD0CF5B22E9}" srcOrd="0" destOrd="0" presId="urn:microsoft.com/office/officeart/2005/8/layout/pyramid1"/>
    <dgm:cxn modelId="{F29E71F2-7FCD-40D1-8788-1556BBF422A6}" type="presParOf" srcId="{95E7E0A9-32D6-45E2-9070-33B740B8F6ED}" destId="{26CEA39F-EF2E-43BB-9CA5-ACA195A59168}" srcOrd="1" destOrd="0" presId="urn:microsoft.com/office/officeart/2005/8/layout/pyramid1"/>
    <dgm:cxn modelId="{17BA834C-EC0C-4793-BFEC-085FA80DFE25}" type="presParOf" srcId="{7814B944-A78E-492C-B0C2-0CCC59714530}" destId="{E65166F0-3A12-45C8-B438-E9EB9297EFEB}" srcOrd="1" destOrd="0" presId="urn:microsoft.com/office/officeart/2005/8/layout/pyramid1"/>
    <dgm:cxn modelId="{5BE91BDB-572E-4827-A735-7F506F2B87DA}" type="presParOf" srcId="{E65166F0-3A12-45C8-B438-E9EB9297EFEB}" destId="{3C36D243-985D-40B1-9B80-BC8299E24509}" srcOrd="0" destOrd="0" presId="urn:microsoft.com/office/officeart/2005/8/layout/pyramid1"/>
    <dgm:cxn modelId="{F000942A-D922-4FC5-83B9-29670CDCEEDD}" type="presParOf" srcId="{E65166F0-3A12-45C8-B438-E9EB9297EFEB}" destId="{57A2D0CD-8656-4032-A432-00DB9D3C80FA}" srcOrd="1" destOrd="0" presId="urn:microsoft.com/office/officeart/2005/8/layout/pyramid1"/>
    <dgm:cxn modelId="{38F5B5EA-3985-42BA-B389-453D3D8251B9}" type="presParOf" srcId="{7814B944-A78E-492C-B0C2-0CCC59714530}" destId="{476621AE-5DB3-47BF-B838-20579D9BD4F9}" srcOrd="2" destOrd="0" presId="urn:microsoft.com/office/officeart/2005/8/layout/pyramid1"/>
    <dgm:cxn modelId="{48B16D3B-2F73-4ADE-862C-9F4BA270146C}" type="presParOf" srcId="{476621AE-5DB3-47BF-B838-20579D9BD4F9}" destId="{E98ED380-9330-4897-8E57-D03657511D98}" srcOrd="0" destOrd="0" presId="urn:microsoft.com/office/officeart/2005/8/layout/pyramid1"/>
    <dgm:cxn modelId="{9AE1E764-66AB-4C17-894E-994649E99749}" type="presParOf" srcId="{476621AE-5DB3-47BF-B838-20579D9BD4F9}" destId="{ED2C2089-F4D5-4F87-B04F-C12AAE82891F}" srcOrd="1" destOrd="0" presId="urn:microsoft.com/office/officeart/2005/8/layout/pyramid1"/>
    <dgm:cxn modelId="{DD09E73A-CCEA-437B-9DBF-F399A77A6106}" type="presParOf" srcId="{7814B944-A78E-492C-B0C2-0CCC59714530}" destId="{CE5092B2-F9CA-4EA0-8B35-F35BABB944B2}" srcOrd="3" destOrd="0" presId="urn:microsoft.com/office/officeart/2005/8/layout/pyramid1"/>
    <dgm:cxn modelId="{F1D97C9D-9B57-47D3-A8ED-88B7D62E50B1}" type="presParOf" srcId="{CE5092B2-F9CA-4EA0-8B35-F35BABB944B2}" destId="{682BEA51-8629-43CA-9549-318C0B036165}" srcOrd="0" destOrd="0" presId="urn:microsoft.com/office/officeart/2005/8/layout/pyramid1"/>
    <dgm:cxn modelId="{CEDF99E4-F00D-448A-9ABF-8D388F652E80}" type="presParOf" srcId="{CE5092B2-F9CA-4EA0-8B35-F35BABB944B2}" destId="{74A2659D-E0F9-43C8-AEB8-E341BE49D0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AEB50-C899-4361-A4F6-1AD0CF5B22E9}">
      <dsp:nvSpPr>
        <dsp:cNvPr id="0" name=""/>
        <dsp:cNvSpPr/>
      </dsp:nvSpPr>
      <dsp:spPr>
        <a:xfrm>
          <a:off x="3534652" y="0"/>
          <a:ext cx="2074695" cy="1194047"/>
        </a:xfrm>
        <a:prstGeom prst="trapezoid">
          <a:avLst>
            <a:gd name="adj" fmla="val 86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</a:rPr>
            <a:t>закрепление в памяти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534652" y="0"/>
        <a:ext cx="2074695" cy="1194047"/>
      </dsp:txXfrm>
    </dsp:sp>
    <dsp:sp modelId="{3C36D243-985D-40B1-9B80-BC8299E24509}">
      <dsp:nvSpPr>
        <dsp:cNvPr id="0" name=""/>
        <dsp:cNvSpPr/>
      </dsp:nvSpPr>
      <dsp:spPr>
        <a:xfrm>
          <a:off x="2355638" y="1194047"/>
          <a:ext cx="4432722" cy="1354178"/>
        </a:xfrm>
        <a:prstGeom prst="trapezoid">
          <a:avLst>
            <a:gd name="adj" fmla="val 86977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пересказ информации с опорой на символы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3131365" y="1194047"/>
        <a:ext cx="2881269" cy="1354178"/>
      </dsp:txXfrm>
    </dsp:sp>
    <dsp:sp modelId="{E98ED380-9330-4897-8E57-D03657511D98}">
      <dsp:nvSpPr>
        <dsp:cNvPr id="0" name=""/>
        <dsp:cNvSpPr/>
      </dsp:nvSpPr>
      <dsp:spPr>
        <a:xfrm>
          <a:off x="1177819" y="2548226"/>
          <a:ext cx="6788361" cy="1354178"/>
        </a:xfrm>
        <a:prstGeom prst="trapezoid">
          <a:avLst>
            <a:gd name="adj" fmla="val 86977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запоминание</a:t>
          </a:r>
        </a:p>
      </dsp:txBody>
      <dsp:txXfrm>
        <a:off x="2365782" y="2548226"/>
        <a:ext cx="4412434" cy="1354178"/>
      </dsp:txXfrm>
    </dsp:sp>
    <dsp:sp modelId="{682BEA51-8629-43CA-9549-318C0B036165}">
      <dsp:nvSpPr>
        <dsp:cNvPr id="0" name=""/>
        <dsp:cNvSpPr/>
      </dsp:nvSpPr>
      <dsp:spPr>
        <a:xfrm>
          <a:off x="0" y="3888429"/>
          <a:ext cx="9144000" cy="1354178"/>
        </a:xfrm>
        <a:prstGeom prst="trapezoid">
          <a:avLst>
            <a:gd name="adj" fmla="val 8697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кодирование в образы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1600199" y="3888429"/>
        <a:ext cx="5943600" cy="135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FEC3C-6AA6-4933-8101-A02904D2A1A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57CB-749C-4CA5-A4BF-104A945D7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8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502-32A1-4C4F-AD31-C5D41D8585D5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46440-998F-4C35-A473-0BAF541FB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46440-998F-4C35-A473-0BAF541FB06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0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D16A-3F80-4372-93A1-4473DC630F5B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FCD3-4321-4310-BB31-1F2F83270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«Использование мнемотехники в развитии речи детей дошкольного возраста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»</a:t>
            </a:r>
          </a:p>
          <a:p>
            <a:pPr algn="ctr"/>
            <a:r>
              <a:rPr lang="ru-RU" sz="1600" b="1" dirty="0" smtClean="0">
                <a:latin typeface="Book Antiqua" pitchFamily="18" charset="0"/>
              </a:rPr>
              <a:t>(27.10.2022)</a:t>
            </a:r>
            <a:endParaRPr lang="ru-RU" sz="1600" b="1" dirty="0" smtClean="0">
              <a:latin typeface="Book Antiqua" pitchFamily="18" charset="0"/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Book Antiqua" pitchFamily="18" charset="0"/>
              </a:rPr>
              <a:t>Семинар-практикум для педагогов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</a:t>
            </a:r>
            <a:endParaRPr lang="ru-RU" sz="28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" name="Picture 2" descr="http://img1.liveinternet.ru/images/attach/c/6/92/663/92663681_large_x_7c598c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218846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МБДОУ </a:t>
            </a: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</a:rPr>
              <a:t>Сакмарский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детский сад «</a:t>
            </a:r>
            <a:r>
              <a:rPr lang="ru-RU" sz="1800" smtClean="0">
                <a:solidFill>
                  <a:srgbClr val="002060"/>
                </a:solidFill>
              </a:rPr>
              <a:t>Улыбка</a:t>
            </a:r>
            <a:r>
              <a:rPr lang="ru-RU" sz="1800" smtClean="0">
                <a:solidFill>
                  <a:srgbClr val="002060"/>
                </a:solidFill>
              </a:rPr>
              <a:t>»»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0" y="4509120"/>
            <a:ext cx="9144000" cy="29249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</a:t>
            </a:r>
          </a:p>
          <a:p>
            <a:pPr algn="ctr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Воспитатель</a:t>
            </a:r>
            <a:endParaRPr lang="ru-RU" sz="17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</a:t>
            </a:r>
            <a:r>
              <a:rPr lang="ru-RU" sz="1700" dirty="0" err="1" smtClean="0">
                <a:solidFill>
                  <a:srgbClr val="002060"/>
                </a:solidFill>
              </a:rPr>
              <a:t>Ладова</a:t>
            </a:r>
            <a:r>
              <a:rPr lang="ru-RU" sz="1700" dirty="0" smtClean="0">
                <a:solidFill>
                  <a:srgbClr val="002060"/>
                </a:solidFill>
              </a:rPr>
              <a:t> А.А.</a:t>
            </a:r>
          </a:p>
          <a:p>
            <a:pPr algn="ctr">
              <a:buNone/>
            </a:pPr>
            <a:endParaRPr lang="ru-RU" sz="17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   2022г.</a:t>
            </a:r>
            <a:endParaRPr lang="ru-RU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Для детей </a:t>
            </a:r>
            <a:r>
              <a:rPr lang="ru-RU" sz="3200" b="1" dirty="0" smtClean="0">
                <a:solidFill>
                  <a:srgbClr val="7030A0"/>
                </a:solidFill>
              </a:rPr>
              <a:t>старшего возраста </a:t>
            </a:r>
            <a:r>
              <a:rPr lang="ru-RU" sz="3200" b="1" dirty="0" smtClean="0">
                <a:solidFill>
                  <a:schemeClr val="tx2"/>
                </a:solidFill>
              </a:rPr>
              <a:t>схемы желательно рисовать в </a:t>
            </a:r>
            <a:r>
              <a:rPr lang="ru-RU" sz="3200" b="1" dirty="0" smtClean="0">
                <a:solidFill>
                  <a:srgbClr val="7030A0"/>
                </a:solidFill>
              </a:rPr>
              <a:t>одном цвете</a:t>
            </a:r>
            <a:r>
              <a:rPr lang="ru-RU" sz="3200" b="1" dirty="0" smtClean="0">
                <a:solidFill>
                  <a:schemeClr val="tx2"/>
                </a:solidFill>
              </a:rPr>
              <a:t>, чтобы не отвлекать внимание на яркость символических изображений.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7890" name="Picture 2" descr="C:\Users\User_0044\Desktop\алгоритмы расскажика\ryaba3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872128" cy="3600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7892" name="Picture 4" descr="http://womanadvice.ru/sites/default/files/34/mnemotehnika_v_uprazhneniyah3.jpg"/>
          <p:cNvPicPr>
            <a:picLocks noChangeAspect="1" noChangeArrowheads="1"/>
          </p:cNvPicPr>
          <p:nvPr/>
        </p:nvPicPr>
        <p:blipFill>
          <a:blip r:embed="rId4" cstate="print"/>
          <a:srcRect l="4348" t="14035" r="8696" b="23807"/>
          <a:stretch>
            <a:fillRect/>
          </a:stretch>
        </p:blipFill>
        <p:spPr bwMode="auto">
          <a:xfrm>
            <a:off x="4499992" y="3284984"/>
            <a:ext cx="4320480" cy="22322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91683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 Рассматривание таблицы и разбор того, что на ней изображено.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-Преобразование из абстрактных символов в образы.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-Пересказ сказки или рассказа с опорой на символы (образы).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по </a:t>
            </a:r>
            <a:r>
              <a:rPr lang="ru-RU" b="1" dirty="0" err="1" smtClean="0">
                <a:solidFill>
                  <a:srgbClr val="7030A0"/>
                </a:solidFill>
              </a:rPr>
              <a:t>мнемотаблице</a:t>
            </a:r>
            <a:r>
              <a:rPr lang="ru-RU" b="1" dirty="0" smtClean="0">
                <a:solidFill>
                  <a:srgbClr val="002060"/>
                </a:solidFill>
              </a:rPr>
              <a:t> состоит из трёх этапов: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Мнемотаблицы</a:t>
            </a:r>
            <a:r>
              <a:rPr lang="ru-RU" b="1" dirty="0" smtClean="0">
                <a:solidFill>
                  <a:srgbClr val="002060"/>
                </a:solidFill>
              </a:rPr>
              <a:t> особенно эффективны при разучивании </a:t>
            </a:r>
            <a:r>
              <a:rPr lang="ru-RU" b="1" dirty="0" smtClean="0">
                <a:solidFill>
                  <a:srgbClr val="7030A0"/>
                </a:solidFill>
              </a:rPr>
              <a:t>стихотворений</a:t>
            </a:r>
            <a:endParaRPr lang="ru-RU" dirty="0"/>
          </a:p>
        </p:txBody>
      </p:sp>
      <p:pic>
        <p:nvPicPr>
          <p:cNvPr id="1026" name="Picture 2" descr="https://vprazdniki.com/wp-content/uploads/2015/11/elka-2016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016224" cy="17281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8" name="Picture 4" descr="http://razdeti.ru/images/photos/6490791e7abf6b29a381288cc23a8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1944216" cy="17281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30" name="Picture 6" descr="http://dermatolog03.ru/wp-content/uploads/2017/02/%D0%B2%D0%BE%D1%81%D0%BA%D0%BB%D0%B8%D1%86%D0%B0%D1%82%D0%B5%D0%BB%D1%8C%D0%BD%D1%8B%D0%B9-%D0%B7%D0%BD%D0%B0%D0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1944216" cy="17281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40" name="Picture 16" descr="https://thumbs.dreamstime.com/x/santa-head-16234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12976"/>
            <a:ext cx="1944216" cy="1800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42" name="Picture 18" descr="http://nemalo.net/uploads/posts/2014-10/1413877065_3tcqxuonybkmhsg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212976"/>
            <a:ext cx="1944216" cy="1800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1" name="Рисунок 20" descr="http://site-cc8a4ea.umi.ru/images/cms/data/21302_48da915d031a6cde52a0e44362e987f2_jpg2.jpg"/>
          <p:cNvPicPr/>
          <p:nvPr/>
        </p:nvPicPr>
        <p:blipFill>
          <a:blip r:embed="rId8" cstate="print"/>
          <a:srcRect l="4167" t="66279" r="65278" b="3131"/>
          <a:stretch>
            <a:fillRect/>
          </a:stretch>
        </p:blipFill>
        <p:spPr bwMode="auto">
          <a:xfrm>
            <a:off x="179512" y="5085184"/>
            <a:ext cx="2088232" cy="158417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" name="Рисунок 22" descr="http://site-cc8a4ea.umi.ru/images/cms/data/21302_48da915d031a6cde52a0e44362e987f2_jpg2.jpg"/>
          <p:cNvPicPr/>
          <p:nvPr/>
        </p:nvPicPr>
        <p:blipFill>
          <a:blip r:embed="rId8" cstate="print"/>
          <a:srcRect l="4167" t="35689" r="65278" b="33721"/>
          <a:stretch>
            <a:fillRect/>
          </a:stretch>
        </p:blipFill>
        <p:spPr bwMode="auto">
          <a:xfrm>
            <a:off x="179512" y="3212976"/>
            <a:ext cx="2016224" cy="180020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4" name="Picture 20" descr="http://muzmix.com/images/songs/140836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085184"/>
            <a:ext cx="1944216" cy="1584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5" name="Рисунок 24" descr="http://site-cc8a4ea.umi.ru/images/cms/data/21302_48da915d031a6cde52a0e44362e987f2_jpg2.jpg"/>
          <p:cNvPicPr/>
          <p:nvPr/>
        </p:nvPicPr>
        <p:blipFill>
          <a:blip r:embed="rId8" cstate="print"/>
          <a:srcRect l="65962" t="66279" r="2778" b="3131"/>
          <a:stretch>
            <a:fillRect/>
          </a:stretch>
        </p:blipFill>
        <p:spPr bwMode="auto">
          <a:xfrm>
            <a:off x="4283968" y="5085184"/>
            <a:ext cx="1944216" cy="158417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444208" y="1720840"/>
            <a:ext cx="2520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Дед Мороз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К нам на елку </a:t>
            </a:r>
            <a:r>
              <a:rPr lang="ru-RU" b="1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ой-ой-ой!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Дед Мороз идет живой.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Ну и дедушка Мороз!..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Что за щеки, что за нос!..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Борода-то, борода!..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А на шапке-то звезда!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На носу-то крапины!</a:t>
            </a:r>
            <a:b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А глаза-то</a:t>
            </a:r>
            <a:r>
              <a:rPr lang="ru-RU" b="1" dirty="0" smtClean="0">
                <a:solidFill>
                  <a:srgbClr val="333333"/>
                </a:solidFill>
                <a:ea typeface="Calibri" pitchFamily="34" charset="0"/>
                <a:cs typeface="Times New Roman" pitchFamily="18" charset="0"/>
              </a:rPr>
              <a:t>…</a:t>
            </a:r>
            <a:r>
              <a:rPr lang="ru-RU" b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папины!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333333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А. Шибаев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http://detsad58.su/wp-content/uploads/2016/05/1739821_html_m65c70c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40324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944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Осень, осень к нам пришла.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Всем подарки принесла.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Желтые листочки, вкусные грибочки,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Овощи и фрукты, хлебные продукты.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9144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772816"/>
            <a:ext cx="9144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844824"/>
            <a:ext cx="14401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1700808"/>
            <a:ext cx="9144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57301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501008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573016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00392" y="3429000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Пересказ сказок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s://ds04.infourok.ru/uploads/ex/0208/0002fbbf-dbd0aeda/img6.jpg"/>
          <p:cNvPicPr>
            <a:picLocks noChangeAspect="1" noChangeArrowheads="1"/>
          </p:cNvPicPr>
          <p:nvPr/>
        </p:nvPicPr>
        <p:blipFill>
          <a:blip r:embed="rId3" cstate="print"/>
          <a:srcRect l="7895" t="15789" r="7237" b="13158"/>
          <a:stretch>
            <a:fillRect/>
          </a:stretch>
        </p:blipFill>
        <p:spPr bwMode="auto">
          <a:xfrm>
            <a:off x="683569" y="1484784"/>
            <a:ext cx="7872874" cy="50405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908720"/>
            <a:ext cx="29523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Колобок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мнемотехника в речевом развитии дошкольников"/>
          <p:cNvPicPr>
            <a:picLocks noChangeAspect="1" noChangeArrowheads="1"/>
          </p:cNvPicPr>
          <p:nvPr/>
        </p:nvPicPr>
        <p:blipFill>
          <a:blip r:embed="rId3" cstate="print"/>
          <a:srcRect l="3704" t="18110" r="2452" b="4510"/>
          <a:stretch>
            <a:fillRect/>
          </a:stretch>
        </p:blipFill>
        <p:spPr bwMode="auto">
          <a:xfrm>
            <a:off x="394004" y="1124744"/>
            <a:ext cx="8383570" cy="5400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332656"/>
            <a:ext cx="25202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Теремок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Мнемозагадка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3010" name="Picture 2" descr="http://detsad-kalinka.ru/wp-content/uploads/2016/01/3-1.jpg"/>
          <p:cNvPicPr>
            <a:picLocks noChangeAspect="1" noChangeArrowheads="1"/>
          </p:cNvPicPr>
          <p:nvPr/>
        </p:nvPicPr>
        <p:blipFill>
          <a:blip r:embed="rId3" cstate="print"/>
          <a:srcRect t="34044" r="51746" b="33913"/>
          <a:stretch>
            <a:fillRect/>
          </a:stretch>
        </p:blipFill>
        <p:spPr bwMode="auto">
          <a:xfrm>
            <a:off x="323528" y="1484784"/>
            <a:ext cx="3240360" cy="230425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3012" name="Picture 4" descr="http://detsad-kalinka.ru/wp-content/uploads/2016/01/3-1.jpg"/>
          <p:cNvPicPr>
            <a:picLocks noChangeAspect="1" noChangeArrowheads="1"/>
          </p:cNvPicPr>
          <p:nvPr/>
        </p:nvPicPr>
        <p:blipFill>
          <a:blip r:embed="rId3" cstate="print"/>
          <a:srcRect l="51472" t="34045" b="34915"/>
          <a:stretch>
            <a:fillRect/>
          </a:stretch>
        </p:blipFill>
        <p:spPr bwMode="auto">
          <a:xfrm>
            <a:off x="4067944" y="1628800"/>
            <a:ext cx="2417776" cy="16561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3014" name="Picture 6" descr="http://detsad-kalinka.ru/wp-content/uploads/2016/01/3-1.jpg"/>
          <p:cNvPicPr>
            <a:picLocks noChangeAspect="1" noChangeArrowheads="1"/>
          </p:cNvPicPr>
          <p:nvPr/>
        </p:nvPicPr>
        <p:blipFill>
          <a:blip r:embed="rId3" cstate="print"/>
          <a:srcRect t="67825" r="50644"/>
          <a:stretch>
            <a:fillRect/>
          </a:stretch>
        </p:blipFill>
        <p:spPr bwMode="auto">
          <a:xfrm>
            <a:off x="4932040" y="3789040"/>
            <a:ext cx="3816424" cy="26642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3016" name="Picture 8" descr="http://detsad-kalinka.ru/wp-content/uploads/2016/01/3-1.jpg"/>
          <p:cNvPicPr>
            <a:picLocks noChangeAspect="1" noChangeArrowheads="1"/>
          </p:cNvPicPr>
          <p:nvPr/>
        </p:nvPicPr>
        <p:blipFill>
          <a:blip r:embed="rId3" cstate="print"/>
          <a:srcRect l="50399" t="67088"/>
          <a:stretch>
            <a:fillRect/>
          </a:stretch>
        </p:blipFill>
        <p:spPr bwMode="auto">
          <a:xfrm>
            <a:off x="2051720" y="4365104"/>
            <a:ext cx="2634676" cy="18722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Составление описательного рассказа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4034" name="Picture 2" descr="C:\Users\User_0044\Desktop\алгоритмы расскажика\123021068_5850502_9772bd3edc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6936771" cy="520257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Picture 2" descr="http://www.wallpapermania.eu/images/lthumbs/2012-04/434_big-brown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907704" cy="141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Мнемотаблицы</a:t>
            </a:r>
            <a:r>
              <a:rPr lang="ru-RU" sz="4000" b="1" dirty="0" smtClean="0">
                <a:solidFill>
                  <a:srgbClr val="002060"/>
                </a:solidFill>
              </a:rPr>
              <a:t> отображающие </a:t>
            </a:r>
            <a:r>
              <a:rPr lang="ru-RU" sz="4000" b="1" dirty="0" smtClean="0">
                <a:solidFill>
                  <a:srgbClr val="7030A0"/>
                </a:solidFill>
              </a:rPr>
              <a:t>последовательность действий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121" name="Picture 1" descr="C:\Users\User_0044\Desktop\алгоритмы расскажика\123021078_5850502_91856962_large_4979214_shema_dejyr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600400" cy="245187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3" name="Picture 3" descr="http://top-bal.ru/pars_docs/refs/42/41180/41180_html_6d26eb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615775" cy="25202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098" name="Picture 2" descr="http://hovrashok.com.ua/images/Jan/10/3f2ab83646471d9d9d9992eb66ef2fd0/mini_3.jpg"/>
          <p:cNvPicPr>
            <a:picLocks noChangeAspect="1" noChangeArrowheads="1"/>
          </p:cNvPicPr>
          <p:nvPr/>
        </p:nvPicPr>
        <p:blipFill>
          <a:blip r:embed="rId5" cstate="print"/>
          <a:srcRect l="4447" r="5131"/>
          <a:stretch>
            <a:fillRect/>
          </a:stretch>
        </p:blipFill>
        <p:spPr bwMode="auto">
          <a:xfrm>
            <a:off x="2627784" y="1484784"/>
            <a:ext cx="3600400" cy="24414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Задание 1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Угадайте название сказки по предложенным </a:t>
            </a:r>
            <a:r>
              <a:rPr lang="ru-RU" sz="3600" b="1" dirty="0" err="1" smtClean="0"/>
              <a:t>мнемотаблицам</a:t>
            </a:r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1144" y="1124744"/>
            <a:ext cx="8640960" cy="499715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Дошкольное образование – это первая ступень в системе образования, поэтому основная задача педагогов, работающих с дошкольниками – формирование интереса к процессу обучения и его мотивации, развитию связной речи.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На сегодняшний день - образная, богатая синонимами, дополнениями и описаниями речь у детей дошкольного возраста – явление очень редкое. </a:t>
            </a:r>
            <a:r>
              <a:rPr lang="ru-RU" sz="1800" b="1" dirty="0" smtClean="0">
                <a:solidFill>
                  <a:schemeClr val="tx2"/>
                </a:solidFill>
              </a:rPr>
              <a:t/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>
                <a:solidFill>
                  <a:schemeClr val="tx2"/>
                </a:solidFill>
              </a:rPr>
              <a:t>Необходимо научить детей связно, последовательно, грамматически правильно излагать свои мысли, рассказывать о различных событиях из окружающей жизни. Учитывая, что в данное время дети перенасыщены информацией, необходимо, чтобы процесс обучения был для них интересным, занимательным и развивающим.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Поэтому поиски эффективных приемов, методов развития и коррекции речи становятся все более актуальными при планировании и организации работы в детском саду. В результате пришли к выводу о целесообразности внедрения в практику приемов мнемотехники как одного из эффективных методик в развитии речи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11225"/>
            <a:ext cx="7694613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4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71538"/>
            <a:ext cx="769461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Прочитать  по  мнемосхеме стихотворение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" y="-492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D:\_Desktop\OXMlkrz9O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5"/>
            <a:ext cx="5662613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" y="-492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Задание 3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Отгадайте загадки по предложенным  мнемосхемам</a:t>
            </a:r>
          </a:p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" y="-492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9" descr="F:\Рисунки моделирование\stul_massiv_dereva_bt65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790700" cy="216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0" descr="F:\Мультяшки\Детки в стиле А.Банных\edd1185c5bc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838200"/>
            <a:ext cx="1485900" cy="2319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1" descr="F:\Рисунки моделирование\61158661_1---26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390775" cy="1647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066800" y="3505200"/>
            <a:ext cx="1828800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9" name="Рисунок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11296"/>
          <a:stretch>
            <a:fillRect/>
          </a:stretch>
        </p:blipFill>
        <p:spPr bwMode="auto">
          <a:xfrm>
            <a:off x="3200400" y="3835400"/>
            <a:ext cx="2701925" cy="2066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6" descr="F:\Рисунки моделирование\cry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05238"/>
            <a:ext cx="2095500" cy="2066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" y="-17472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8893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6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9318"/>
            <a:ext cx="538321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3288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09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РЕЗУЛЬТАТЫ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-расширяется круг знаний об окружающем мире;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-появляется желание пересказывать тексты, придумывать интересные истории;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-появляется интерес к заучиванию стихов и </a:t>
            </a:r>
            <a:r>
              <a:rPr lang="ru-RU" sz="3600" b="1" dirty="0" err="1" smtClean="0">
                <a:solidFill>
                  <a:srgbClr val="002060"/>
                </a:solidFill>
              </a:rPr>
              <a:t>потешек</a:t>
            </a:r>
            <a:r>
              <a:rPr lang="ru-RU" sz="3600" b="1" dirty="0" smtClean="0">
                <a:solidFill>
                  <a:srgbClr val="002060"/>
                </a:solidFill>
              </a:rPr>
              <a:t>, скороговорок, загадок;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-словарный запас выходит на более высокий уровень;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-дети преодолевают робость, застенчивость, учатся свободно держаться перед аудиторией.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3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Мнемоника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(греч. </a:t>
            </a:r>
            <a:r>
              <a:rPr lang="ru-RU" b="1" dirty="0" err="1" smtClean="0">
                <a:solidFill>
                  <a:schemeClr val="tx2"/>
                </a:solidFill>
              </a:rPr>
              <a:t>τὰ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μνημονικά</a:t>
            </a:r>
            <a:r>
              <a:rPr lang="ru-RU" b="1" dirty="0" smtClean="0">
                <a:solidFill>
                  <a:schemeClr val="tx2"/>
                </a:solidFill>
              </a:rPr>
              <a:t> — искусство запоминания),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мнемотехника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— Это система методов и приемов, обеспечивающих эффективное запоминание сохранение и воспроизведение информации.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Спасибо </a:t>
            </a:r>
            <a:br>
              <a:rPr lang="ru-RU" sz="66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sz="66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за </a:t>
            </a:r>
            <a:r>
              <a:rPr lang="ru-RU" sz="66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  <a:cs typeface="MV Boli" pitchFamily="2" charset="0"/>
              </a:rPr>
              <a:t>внимание</a:t>
            </a:r>
            <a:r>
              <a:rPr lang="ru-RU" sz="66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!</a:t>
            </a:r>
            <a:endParaRPr lang="ru-RU" sz="6600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Мнемоническое запоминание состоит из четырёх этапов: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34076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ello_html_4c58a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07" y="953344"/>
            <a:ext cx="8612893" cy="59046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Структура мнемотехники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7030A0"/>
                </a:solidFill>
              </a:rPr>
              <a:t>Мнемоквадрат</a:t>
            </a:r>
            <a:r>
              <a:rPr lang="ru-RU" sz="4000" b="1" dirty="0" smtClean="0">
                <a:solidFill>
                  <a:srgbClr val="002060"/>
                </a:solidFill>
              </a:rPr>
              <a:t> – это отдельный схематичный рисунок с определенной информацией.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www.brico-fenetre.com/blog/wp-content/uploads/2012/11/elk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2913484" cy="309634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 descr="http://www.wallpapermania.eu/images/lthumbs/2012-04/434_big-brown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456384" cy="30963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Мнемодорожка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– несколько схематичных рисунков, расположенных линейно.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toyzez.ru/published/publicdata/TOYZEZRWA/attachments/SC/products_pictures/280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1944216" cy="21602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32" name="Picture 8" descr="http://taste-of-tea.ru/image/cache/data/korz_new2-790x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1872208" cy="21602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9" name="Picture 2" descr="https://www.brico-fenetre.com/blog/wp-content/uploads/2012/11/el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12976"/>
            <a:ext cx="1689348" cy="21602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34" name="Picture 10" descr="http://puzzing.ru/public/puzzles/preview/53/77/5377091010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212976"/>
            <a:ext cx="1728192" cy="216024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Мнемотаблица</a:t>
            </a:r>
            <a:r>
              <a:rPr lang="ru-RU" sz="4000" b="1" dirty="0" smtClean="0">
                <a:solidFill>
                  <a:schemeClr val="tx2"/>
                </a:solidFill>
              </a:rPr>
              <a:t>- это схема, в которой заложена определенная информация.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6154" name="AutoShape 10" descr="http://orelilireshka.ru/photos/59a2231b160d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://orelilireshka.ru/photos/59a2231b160d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C:\Users\User_0044\Desktop\пособия для развития речи\hello_html_17e6c7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211234"/>
            <a:ext cx="3384377" cy="21731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86" name="Picture 2" descr="http://www.berezka332.ru/photo/stranichki-pedagogov/vospitatelya-nemkinoy-elviry-yurevny/metodicheskiy-aspekt-professionalnoy-pedagogicheskoy-deyatelnosti/sistema-zadaniy-dlya-vospitannikov/tema-nedeli-1/temy-nedeli-1/2-nedelya-oktyabrya/poigrayte-s-detmi/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72816"/>
            <a:ext cx="2952328" cy="20721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88" name="Picture 4" descr="https://ds02.infourok.ru/uploads/ex/0361/00055a90-f4864a37/hello_html_57a0eb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772816"/>
            <a:ext cx="3056046" cy="21602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90" name="Picture 6" descr="http://www.maam.ru/upload/blogs/detsad-104922-1396522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149080"/>
            <a:ext cx="3168352" cy="222979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ptbackgroundstemplates.com/backgrounds/colorful-rainbow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Для детей </a:t>
            </a:r>
            <a:r>
              <a:rPr lang="ru-RU" sz="3200" b="1" i="1" dirty="0" smtClean="0">
                <a:solidFill>
                  <a:srgbClr val="7030A0"/>
                </a:solidFill>
              </a:rPr>
              <a:t>младшего</a:t>
            </a:r>
            <a:r>
              <a:rPr lang="ru-RU" sz="3200" b="1" dirty="0" smtClean="0">
                <a:solidFill>
                  <a:schemeClr val="tx2"/>
                </a:solidFill>
              </a:rPr>
              <a:t> и </a:t>
            </a:r>
            <a:r>
              <a:rPr lang="ru-RU" sz="3200" b="1" i="1" dirty="0" smtClean="0">
                <a:solidFill>
                  <a:srgbClr val="7030A0"/>
                </a:solidFill>
              </a:rPr>
              <a:t>среднего</a:t>
            </a:r>
            <a:r>
              <a:rPr lang="ru-RU" sz="3200" b="1" dirty="0" smtClean="0">
                <a:solidFill>
                  <a:schemeClr val="tx2"/>
                </a:solidFill>
              </a:rPr>
              <a:t> дошкольного возраста необходимо давать </a:t>
            </a:r>
            <a:r>
              <a:rPr lang="ru-RU" sz="3200" b="1" dirty="0" smtClean="0">
                <a:solidFill>
                  <a:srgbClr val="7030A0"/>
                </a:solidFill>
              </a:rPr>
              <a:t>цветные </a:t>
            </a:r>
            <a:r>
              <a:rPr lang="ru-RU" sz="3200" b="1" dirty="0" err="1" smtClean="0">
                <a:solidFill>
                  <a:srgbClr val="7030A0"/>
                </a:solidFill>
              </a:rPr>
              <a:t>мнемотаблицы</a:t>
            </a:r>
            <a:r>
              <a:rPr lang="ru-RU" sz="3200" b="1" dirty="0" smtClean="0">
                <a:solidFill>
                  <a:schemeClr val="tx2"/>
                </a:solidFill>
              </a:rPr>
              <a:t>, так как в памяти у детей быстрее остаются отдельные образы.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s://open-lesson.net/uploads/files/2017-03/QIP_Shot_Screen_822.png"/>
          <p:cNvPicPr>
            <a:picLocks noChangeAspect="1" noChangeArrowheads="1"/>
          </p:cNvPicPr>
          <p:nvPr/>
        </p:nvPicPr>
        <p:blipFill>
          <a:blip r:embed="rId3" cstate="print"/>
          <a:srcRect l="1020" r="1020" b="10714"/>
          <a:stretch>
            <a:fillRect/>
          </a:stretch>
        </p:blipFill>
        <p:spPr bwMode="auto">
          <a:xfrm>
            <a:off x="1043608" y="2636912"/>
            <a:ext cx="6912768" cy="38884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353</Words>
  <Application>Microsoft Office PowerPoint</Application>
  <PresentationFormat>Экран (4:3)</PresentationFormat>
  <Paragraphs>134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МБДОУ «Сакмарский детский сад «Улыбка»»</vt:lpstr>
      <vt:lpstr>        </vt:lpstr>
      <vt:lpstr>Мнемоника (греч. τὰ μνημονικά — искусство запоминания),  мнемотехника — Это система методов и приемов, обеспечивающих эффективное запоминание сохранение и воспроизведение информации. </vt:lpstr>
      <vt:lpstr>Мнемоническое запоминание состоит из четырёх этапов:</vt:lpstr>
      <vt:lpstr>Структура мнемотехники</vt:lpstr>
      <vt:lpstr> </vt:lpstr>
      <vt:lpstr>Мнемодорожка – несколько схематичных рисунков, расположенных линейно.</vt:lpstr>
      <vt:lpstr>Мнемотаблица- это схема, в которой заложена определенная информация.</vt:lpstr>
      <vt:lpstr>Для детей младшего и среднего дошкольного возраста необходимо давать цветные мнемотаблицы, так как в памяти у детей быстрее остаются отдельные образы.</vt:lpstr>
      <vt:lpstr>Презентация PowerPoint</vt:lpstr>
      <vt:lpstr>Работа по мнемотаблице состоит из трёх этапов:</vt:lpstr>
      <vt:lpstr>Мнемотаблицы особенно эффективны при разучивании стихотворений</vt:lpstr>
      <vt:lpstr>Осень, осень к нам пришла. Всем подарки принесла. Желтые листочки, вкусные грибочки, Овощи и фрукты, хлебные продукты.</vt:lpstr>
      <vt:lpstr>Пересказ сказок</vt:lpstr>
      <vt:lpstr>Презентация PowerPoint</vt:lpstr>
      <vt:lpstr>Мнемозагадка</vt:lpstr>
      <vt:lpstr>Составление описательного рассказа</vt:lpstr>
      <vt:lpstr>Мнемотаблицы отображающие последовательность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User_0044</dc:creator>
  <cp:lastModifiedBy>555</cp:lastModifiedBy>
  <cp:revision>91</cp:revision>
  <dcterms:created xsi:type="dcterms:W3CDTF">2017-11-28T19:33:34Z</dcterms:created>
  <dcterms:modified xsi:type="dcterms:W3CDTF">2024-02-26T21:29:50Z</dcterms:modified>
</cp:coreProperties>
</file>