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1" r:id="rId2"/>
    <p:sldId id="279" r:id="rId3"/>
    <p:sldId id="263" r:id="rId4"/>
    <p:sldId id="266" r:id="rId5"/>
    <p:sldId id="265" r:id="rId6"/>
    <p:sldId id="264" r:id="rId7"/>
    <p:sldId id="276" r:id="rId8"/>
    <p:sldId id="270" r:id="rId9"/>
    <p:sldId id="277" r:id="rId10"/>
    <p:sldId id="278" r:id="rId11"/>
    <p:sldId id="280" r:id="rId12"/>
    <p:sldId id="28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55A839"/>
    <a:srgbClr val="FFFF00"/>
    <a:srgbClr val="EAEAEA"/>
    <a:srgbClr val="000000"/>
    <a:srgbClr val="6699FF"/>
    <a:srgbClr val="CC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3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7B86-9BA7-4299-9D3A-2F4F5808532B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04DB6-F3C5-4BBC-9267-A4CE4099D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7B86-9BA7-4299-9D3A-2F4F5808532B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04DB6-F3C5-4BBC-9267-A4CE4099D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7B86-9BA7-4299-9D3A-2F4F5808532B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04DB6-F3C5-4BBC-9267-A4CE4099D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7B86-9BA7-4299-9D3A-2F4F5808532B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04DB6-F3C5-4BBC-9267-A4CE4099D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7B86-9BA7-4299-9D3A-2F4F5808532B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04DB6-F3C5-4BBC-9267-A4CE4099D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7B86-9BA7-4299-9D3A-2F4F5808532B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04DB6-F3C5-4BBC-9267-A4CE4099D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7B86-9BA7-4299-9D3A-2F4F5808532B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04DB6-F3C5-4BBC-9267-A4CE4099D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7B86-9BA7-4299-9D3A-2F4F5808532B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04DB6-F3C5-4BBC-9267-A4CE4099D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7B86-9BA7-4299-9D3A-2F4F5808532B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04DB6-F3C5-4BBC-9267-A4CE4099D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7B86-9BA7-4299-9D3A-2F4F5808532B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04DB6-F3C5-4BBC-9267-A4CE4099D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7B86-9BA7-4299-9D3A-2F4F5808532B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5404DB6-F3C5-4BBC-9267-A4CE4099D4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1D7B86-9BA7-4299-9D3A-2F4F5808532B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404DB6-F3C5-4BBC-9267-A4CE4099D45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" TargetMode="External"/><Relationship Id="rId2" Type="http://schemas.openxmlformats.org/officeDocument/2006/relationships/hyperlink" Target="https://yandex.ru/images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nsportal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</a:rPr>
              <a:t>Выполнила: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</a:rPr>
              <a:t>Бухалова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</a:rPr>
              <a:t> Лилия Геннадьевна, </a:t>
            </a:r>
            <a:br>
              <a:rPr lang="ru-RU" sz="28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</a:rPr>
            </a:b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</a:rPr>
              <a:t>учитель,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</a:rPr>
              <a:t> МБОУ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</a:rPr>
              <a:t>«СОШ № 118», </a:t>
            </a:r>
            <a:br>
              <a:rPr lang="ru-RU" sz="28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</a:rPr>
            </a:b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</a:rPr>
              <a:t>г. Барнаула, Алтайского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</a:rPr>
              <a:t>края.</a:t>
            </a:r>
          </a:p>
          <a:p>
            <a:pPr marL="0" indent="0">
              <a:buNone/>
            </a:pPr>
            <a:endParaRPr lang="ru-RU" sz="2800" dirty="0" smtClean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</a:endParaRPr>
          </a:p>
          <a:p>
            <a:pPr marL="0" indent="0">
              <a:buNone/>
            </a:pPr>
            <a:endParaRPr lang="ru-RU" sz="2800" dirty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</a:rPr>
              <a:t>2023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</a:rPr>
              <a:t>г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0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в класс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264816"/>
            <a:ext cx="2411760" cy="2593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21296" y="1320542"/>
            <a:ext cx="7795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 dirty="0" smtClean="0">
                <a:solidFill>
                  <a:sysClr val="windowText" lastClr="000000"/>
                </a:solidFill>
                <a:cs typeface="Times New Roman" pitchFamily="18" charset="0"/>
              </a:rPr>
              <a:t>Знаю, готов </a:t>
            </a:r>
            <a:r>
              <a:rPr lang="ru-RU" sz="3600" b="1" dirty="0">
                <a:solidFill>
                  <a:sysClr val="windowText" lastClr="000000"/>
                </a:solidFill>
                <a:cs typeface="Times New Roman" pitchFamily="18" charset="0"/>
              </a:rPr>
              <a:t>знать </a:t>
            </a:r>
            <a:r>
              <a:rPr lang="ru-RU" sz="3600" b="1" dirty="0" smtClean="0">
                <a:solidFill>
                  <a:sysClr val="windowText" lastClr="000000"/>
                </a:solidFill>
                <a:cs typeface="Times New Roman" pitchFamily="18" charset="0"/>
              </a:rPr>
              <a:t>больше.</a:t>
            </a:r>
            <a:endParaRPr lang="ru-RU" sz="3600" b="1" dirty="0">
              <a:solidFill>
                <a:sysClr val="windowText" lastClr="000000"/>
              </a:solidFill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170212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 dirty="0" smtClean="0">
                <a:solidFill>
                  <a:sysClr val="windowText" lastClr="000000"/>
                </a:solidFill>
                <a:cs typeface="Times New Roman" pitchFamily="18" charset="0"/>
              </a:rPr>
              <a:t>Сомневаюсь.</a:t>
            </a:r>
            <a:endParaRPr lang="ru-RU" sz="3600" b="1" dirty="0">
              <a:solidFill>
                <a:sysClr val="windowText" lastClr="000000"/>
              </a:solidFill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064520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 dirty="0">
                <a:solidFill>
                  <a:sysClr val="windowText" lastClr="000000"/>
                </a:solidFill>
                <a:cs typeface="Times New Roman" pitchFamily="18" charset="0"/>
              </a:rPr>
              <a:t>Н</a:t>
            </a:r>
            <a:r>
              <a:rPr lang="ru-RU" sz="3600" b="1" dirty="0" smtClean="0">
                <a:solidFill>
                  <a:sysClr val="windowText" lastClr="000000"/>
                </a:solidFill>
                <a:cs typeface="Times New Roman" pitchFamily="18" charset="0"/>
              </a:rPr>
              <a:t>уждаюсь в помощи.</a:t>
            </a:r>
            <a:endParaRPr lang="ru-RU" sz="3600" b="1" dirty="0">
              <a:solidFill>
                <a:sysClr val="windowText" lastClr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Program Files\Microsoft Office\CLIPART\PUB60COR\NA01680_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904132"/>
            <a:ext cx="5313723" cy="432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260648"/>
            <a:ext cx="8136904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Терпенье и труд всё перетрут!</a:t>
            </a:r>
          </a:p>
          <a:p>
            <a:pPr algn="ctr"/>
            <a:endParaRPr lang="ru-RU" sz="3600" b="1" dirty="0">
              <a:solidFill>
                <a:schemeClr val="tx1"/>
              </a:solidFill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4345"/>
            <a:ext cx="820891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altLang="ru-RU" sz="24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Интернет-ресурсы:</a:t>
            </a:r>
          </a:p>
          <a:p>
            <a:pPr algn="ctr">
              <a:lnSpc>
                <a:spcPct val="150000"/>
              </a:lnSpc>
              <a:defRPr/>
            </a:pPr>
            <a:endParaRPr lang="ru-RU" altLang="ru-RU" sz="2400" dirty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  <a:defRPr/>
            </a:pPr>
            <a:r>
              <a:rPr lang="ru-RU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Яндекс картинки, [Электронный </a:t>
            </a:r>
            <a:r>
              <a:rPr lang="ru-RU" altLang="ru-RU" sz="24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ресурс]: [сайт]. </a:t>
            </a:r>
            <a:r>
              <a:rPr lang="en-US" altLang="ru-RU" sz="24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[</a:t>
            </a:r>
            <a:r>
              <a:rPr lang="en-US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20</a:t>
            </a:r>
            <a:r>
              <a:rPr lang="ru-RU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23</a:t>
            </a:r>
            <a:r>
              <a:rPr lang="en-US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]. </a:t>
            </a:r>
            <a:endParaRPr lang="ru-RU" altLang="ru-RU" sz="2400" dirty="0" smtClean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altLang="ru-RU" sz="24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  <a:hlinkClick r:id="rId2"/>
              </a:rPr>
              <a:t>URL:https://yandex.ru/images</a:t>
            </a:r>
            <a:r>
              <a:rPr lang="en-US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  <a:hlinkClick r:id="rId2"/>
              </a:rPr>
              <a:t>/</a:t>
            </a:r>
            <a:r>
              <a:rPr lang="ru-RU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endParaRPr lang="ru-RU" altLang="ru-RU" sz="2400" dirty="0" smtClean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2. </a:t>
            </a:r>
            <a:r>
              <a:rPr lang="ru-RU" altLang="ru-RU" sz="2400" dirty="0" err="1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Инфоурок</a:t>
            </a:r>
            <a:r>
              <a:rPr lang="ru-RU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. Ведущий образовательный портал России, </a:t>
            </a:r>
            <a:r>
              <a:rPr lang="ru-RU" altLang="ru-RU" sz="24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[Электронный ресурс]: [сайт]. </a:t>
            </a:r>
            <a:r>
              <a:rPr lang="en-US" altLang="ru-RU" sz="24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[</a:t>
            </a:r>
            <a:r>
              <a:rPr lang="en-US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20</a:t>
            </a:r>
            <a:r>
              <a:rPr lang="ru-RU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23</a:t>
            </a:r>
            <a:r>
              <a:rPr lang="en-US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]. </a:t>
            </a:r>
            <a:r>
              <a:rPr lang="en-US" altLang="ru-RU" sz="24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  <a:hlinkClick r:id="rId3"/>
              </a:rPr>
              <a:t>infourok.ru</a:t>
            </a:r>
            <a:endParaRPr lang="ru-RU" altLang="ru-RU" sz="2400" dirty="0" smtClean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  <a:cs typeface="Times New Roman" pitchFamily="18" charset="0"/>
            </a:endParaRPr>
          </a:p>
          <a:p>
            <a:pPr>
              <a:defRPr/>
            </a:pPr>
            <a:endParaRPr lang="ru-RU" altLang="ru-RU" sz="2400" dirty="0" smtClean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3.</a:t>
            </a:r>
            <a:r>
              <a:rPr lang="ru-RU" sz="2400" dirty="0">
                <a:hlinkClick r:id="rId4" tooltip="На главную"/>
              </a:rPr>
              <a:t> </a:t>
            </a:r>
            <a:r>
              <a:rPr lang="ru-RU" altLang="ru-RU" sz="24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Социальная сеть работников образования </a:t>
            </a:r>
            <a:r>
              <a:rPr lang="en-US" altLang="ru-RU" sz="24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nsportal.ru </a:t>
            </a:r>
            <a:endParaRPr lang="ru-RU" altLang="ru-RU" sz="2400" dirty="0" smtClean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24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[Электронный ресурс]: [сайт]. </a:t>
            </a:r>
            <a:r>
              <a:rPr lang="en-US" altLang="ru-RU" sz="24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[</a:t>
            </a:r>
            <a:r>
              <a:rPr lang="en-US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20</a:t>
            </a:r>
            <a:r>
              <a:rPr lang="ru-RU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23</a:t>
            </a:r>
            <a:r>
              <a:rPr lang="en-US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</a:rPr>
              <a:t>]. </a:t>
            </a:r>
            <a:r>
              <a:rPr lang="en-US" altLang="ru-RU" sz="2400" dirty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altLang="ru-RU" sz="2400" dirty="0" smtClean="0">
                <a:solidFill>
                  <a:schemeClr val="accent2">
                    <a:lumMod val="75000"/>
                  </a:schemeClr>
                </a:solidFill>
                <a:latin typeface="Sylfaen" panose="010A0502050306030303" pitchFamily="18" charset="0"/>
                <a:cs typeface="Times New Roman" pitchFamily="18" charset="0"/>
                <a:hlinkClick r:id="rId4"/>
              </a:rPr>
              <a:t>nsportal.ru</a:t>
            </a:r>
            <a:endParaRPr lang="ru-RU" altLang="ru-RU" sz="2400" dirty="0" smtClean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  <a:cs typeface="Times New Roman" pitchFamily="18" charset="0"/>
            </a:endParaRPr>
          </a:p>
          <a:p>
            <a:pPr>
              <a:defRPr/>
            </a:pPr>
            <a:endParaRPr lang="ru-RU" altLang="ru-RU" sz="2400" dirty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  <a:cs typeface="Times New Roman" pitchFamily="18" charset="0"/>
            </a:endParaRPr>
          </a:p>
          <a:p>
            <a:pPr>
              <a:defRPr/>
            </a:pPr>
            <a:endParaRPr lang="ru-RU" altLang="ru-RU" sz="2400" dirty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  <a:ea typeface="Calibri" pitchFamily="34" charset="0"/>
              <a:cs typeface="Arial" charset="0"/>
            </a:endParaRPr>
          </a:p>
          <a:p>
            <a:pPr>
              <a:defRPr/>
            </a:pPr>
            <a:endParaRPr lang="ru-RU" altLang="ru-RU" i="1" dirty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  <a:ea typeface="Calibri" pitchFamily="34" charset="0"/>
              <a:cs typeface="Arial" charset="0"/>
            </a:endParaRPr>
          </a:p>
          <a:p>
            <a:pPr>
              <a:defRPr/>
            </a:pPr>
            <a:endParaRPr lang="ru-RU" altLang="ru-RU" dirty="0">
              <a:solidFill>
                <a:schemeClr val="accent2">
                  <a:lumMod val="75000"/>
                </a:schemeClr>
              </a:solidFill>
              <a:latin typeface="Sylfaen" panose="010A0502050306030303" pitchFamily="18" charset="0"/>
              <a:ea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32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как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как                         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как                       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как                       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60649"/>
            <a:ext cx="1728192" cy="15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988840"/>
            <a:ext cx="165618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3573016"/>
            <a:ext cx="165618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5085184"/>
            <a:ext cx="158417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139952" y="1052736"/>
            <a:ext cx="31683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болтливый</a:t>
            </a:r>
            <a:endParaRPr lang="ru-RU" sz="3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2492896"/>
            <a:ext cx="29523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0000"/>
                </a:solidFill>
              </a:rPr>
              <a:t>трусливый</a:t>
            </a:r>
            <a:endParaRPr lang="ru-RU" sz="3600" dirty="0">
              <a:solidFill>
                <a:srgbClr val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3861048"/>
            <a:ext cx="338437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0000"/>
                </a:solidFill>
              </a:rPr>
              <a:t>изворотливый</a:t>
            </a:r>
            <a:endParaRPr lang="ru-RU" sz="3600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95936" y="5229200"/>
            <a:ext cx="288032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0000"/>
                </a:solidFill>
              </a:rPr>
              <a:t>надутый</a:t>
            </a:r>
            <a:endParaRPr lang="ru-RU" sz="3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Правильный  вариант  ответов: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115616" y="1700808"/>
            <a:ext cx="1944216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 – Б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 – А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 – А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 – В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sz="half" idx="1"/>
          </p:nvPr>
        </p:nvSpPr>
        <p:spPr>
          <a:xfrm>
            <a:off x="4067944" y="1700808"/>
            <a:ext cx="4038600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0     ошибок – </a:t>
            </a:r>
          </a:p>
          <a:p>
            <a:pPr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      ошибка – </a:t>
            </a:r>
          </a:p>
          <a:p>
            <a:pPr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2 - 3 ошибки –  </a:t>
            </a:r>
          </a:p>
          <a:p>
            <a:pPr marL="514350" indent="-514350"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      ошибки  - </a:t>
            </a:r>
            <a:endParaRPr lang="ru-RU" sz="3200" b="1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3" name="Picture 10" descr="C:\Documents and Settings\User\Рабочий стол\Копия (2) Копия b_12498774330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5085184"/>
            <a:ext cx="864096" cy="722780"/>
          </a:xfrm>
          <a:prstGeom prst="rect">
            <a:avLst/>
          </a:prstGeom>
          <a:noFill/>
        </p:spPr>
      </p:pic>
      <p:pic>
        <p:nvPicPr>
          <p:cNvPr id="14" name="Picture 11" descr="C:\Documents and Settings\User\Рабочий стол\b_1249877433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61048"/>
            <a:ext cx="864096" cy="775543"/>
          </a:xfrm>
          <a:prstGeom prst="rect">
            <a:avLst/>
          </a:prstGeom>
          <a:noFill/>
        </p:spPr>
      </p:pic>
      <p:pic>
        <p:nvPicPr>
          <p:cNvPr id="15" name="Picture 12" descr="C:\Documents and Settings\User\Рабочий стол\Копия b_12498774330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556792"/>
            <a:ext cx="857191" cy="792088"/>
          </a:xfrm>
          <a:prstGeom prst="rect">
            <a:avLst/>
          </a:prstGeom>
          <a:noFill/>
        </p:spPr>
      </p:pic>
      <p:pic>
        <p:nvPicPr>
          <p:cNvPr id="16" name="Picture 13" descr="C:\Documents and Settings\User\Рабочий стол\Копия Копия b_12498774330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2636912"/>
            <a:ext cx="864096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18001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      </a:t>
            </a:r>
            <a:r>
              <a:rPr lang="ru-RU" sz="3200" b="1" dirty="0" smtClean="0"/>
              <a:t>В  небе  появилась  туча.  Поднялся ветер.  Закружились  в  роще  листья. Они  закрыли  норку.</a:t>
            </a:r>
            <a:endParaRPr lang="ru-RU" sz="3200" b="1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39552" y="2636912"/>
            <a:ext cx="8229600" cy="2304256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</a:t>
            </a:r>
            <a:r>
              <a:rPr kumimoji="0" lang="ru-RU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 осеннем </a:t>
            </a:r>
            <a:r>
              <a:rPr kumimoji="0" 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небе  появилась  серая  туча.  Поднялся  сильный  ветер.</a:t>
            </a:r>
            <a:r>
              <a:rPr kumimoji="0" lang="ru-RU" sz="1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Закружились  в  роще  жёлтые  листья.  Они  закрыли  заячью  норку.</a:t>
            </a:r>
            <a:endParaRPr kumimoji="0" lang="ru-RU" sz="1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/>
              <a:t>         </a:t>
            </a: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:  определение.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40776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3600" b="1" dirty="0" smtClean="0"/>
              <a:t>Цели урока:</a:t>
            </a:r>
          </a:p>
          <a:p>
            <a:pPr>
              <a:buNone/>
            </a:pPr>
            <a:r>
              <a:rPr lang="ru-RU" sz="3200" b="1" dirty="0" smtClean="0"/>
              <a:t>-  познакомиться;</a:t>
            </a:r>
          </a:p>
          <a:p>
            <a:pPr>
              <a:buFontTx/>
              <a:buChar char="-"/>
            </a:pPr>
            <a:r>
              <a:rPr lang="ru-RU" sz="3200" b="1" dirty="0" smtClean="0"/>
              <a:t>учиться  применять; </a:t>
            </a:r>
          </a:p>
          <a:p>
            <a:pPr>
              <a:buFontTx/>
              <a:buChar char="-"/>
            </a:pPr>
            <a:r>
              <a:rPr lang="ru-RU" sz="3200" b="1" dirty="0" smtClean="0"/>
              <a:t>учиться находить;</a:t>
            </a:r>
          </a:p>
          <a:p>
            <a:pPr>
              <a:buNone/>
            </a:pPr>
            <a:r>
              <a:rPr lang="ru-RU" sz="3200" b="1" dirty="0" smtClean="0"/>
              <a:t>-  развивать  речь.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13681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1700808"/>
            <a:ext cx="8229600" cy="3744416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 осеннем  небе  появилась  серая   туча.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lang="ru-RU" sz="3500" noProof="0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Поднялся  </a:t>
            </a:r>
            <a:r>
              <a:rPr lang="ru-RU" sz="3500" dirty="0" smtClean="0"/>
              <a:t>с</a:t>
            </a: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ильный</a:t>
            </a:r>
            <a:r>
              <a:rPr kumimoji="0" lang="ru-RU" sz="3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ветер.</a:t>
            </a:r>
            <a:r>
              <a:rPr kumimoji="0" lang="ru-RU" sz="3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Закружились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3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в</a:t>
            </a:r>
            <a:r>
              <a:rPr lang="ru-RU" sz="3500" dirty="0" smtClean="0"/>
              <a:t>  </a:t>
            </a: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роще</a:t>
            </a:r>
            <a:r>
              <a:rPr lang="ru-RU" sz="3500" dirty="0" smtClean="0"/>
              <a:t>   </a:t>
            </a: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жёлтые  листья.  Они   закрыли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lang="ru-RU" sz="3500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заячью  норку.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596336" y="2132856"/>
            <a:ext cx="72008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139952" y="2132856"/>
            <a:ext cx="187220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139952" y="2204864"/>
            <a:ext cx="187220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131840" y="2132856"/>
            <a:ext cx="792088" cy="0"/>
          </a:xfrm>
          <a:prstGeom prst="line">
            <a:avLst/>
          </a:prstGeom>
          <a:ln w="571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Выгнутая вниз стрелка 13"/>
          <p:cNvSpPr/>
          <p:nvPr/>
        </p:nvSpPr>
        <p:spPr>
          <a:xfrm rot="10800000">
            <a:off x="6732240" y="1268760"/>
            <a:ext cx="1212409" cy="435960"/>
          </a:xfrm>
          <a:prstGeom prst="curvedUpArrow">
            <a:avLst>
              <a:gd name="adj1" fmla="val 25000"/>
              <a:gd name="adj2" fmla="val 50000"/>
              <a:gd name="adj3" fmla="val 1334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60232" y="764704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какая?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Выгнутая вниз стрелка 15"/>
          <p:cNvSpPr/>
          <p:nvPr/>
        </p:nvSpPr>
        <p:spPr>
          <a:xfrm rot="10800000">
            <a:off x="2339752" y="1268760"/>
            <a:ext cx="1284417" cy="504056"/>
          </a:xfrm>
          <a:prstGeom prst="curved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11760" y="764704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каком?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1331640" y="2132856"/>
            <a:ext cx="1512168" cy="117727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36" y="0"/>
              </a:cxn>
              <a:cxn ang="0">
                <a:pos x="272" y="136"/>
              </a:cxn>
              <a:cxn ang="0">
                <a:pos x="408" y="0"/>
              </a:cxn>
              <a:cxn ang="0">
                <a:pos x="544" y="136"/>
              </a:cxn>
              <a:cxn ang="0">
                <a:pos x="680" y="0"/>
              </a:cxn>
              <a:cxn ang="0">
                <a:pos x="816" y="136"/>
              </a:cxn>
              <a:cxn ang="0">
                <a:pos x="952" y="0"/>
              </a:cxn>
              <a:cxn ang="0">
                <a:pos x="1088" y="136"/>
              </a:cxn>
              <a:cxn ang="0">
                <a:pos x="1225" y="0"/>
              </a:cxn>
              <a:cxn ang="0">
                <a:pos x="1361" y="136"/>
              </a:cxn>
            </a:cxnLst>
            <a:rect l="0" t="0" r="r" b="b"/>
            <a:pathLst>
              <a:path w="1361" h="136">
                <a:moveTo>
                  <a:pt x="0" y="136"/>
                </a:moveTo>
                <a:cubicBezTo>
                  <a:pt x="45" y="68"/>
                  <a:pt x="91" y="0"/>
                  <a:pt x="136" y="0"/>
                </a:cubicBezTo>
                <a:cubicBezTo>
                  <a:pt x="181" y="0"/>
                  <a:pt x="227" y="136"/>
                  <a:pt x="272" y="136"/>
                </a:cubicBezTo>
                <a:cubicBezTo>
                  <a:pt x="317" y="136"/>
                  <a:pt x="363" y="0"/>
                  <a:pt x="408" y="0"/>
                </a:cubicBezTo>
                <a:cubicBezTo>
                  <a:pt x="453" y="0"/>
                  <a:pt x="499" y="136"/>
                  <a:pt x="544" y="136"/>
                </a:cubicBezTo>
                <a:cubicBezTo>
                  <a:pt x="589" y="136"/>
                  <a:pt x="635" y="0"/>
                  <a:pt x="680" y="0"/>
                </a:cubicBezTo>
                <a:cubicBezTo>
                  <a:pt x="725" y="0"/>
                  <a:pt x="771" y="136"/>
                  <a:pt x="816" y="136"/>
                </a:cubicBezTo>
                <a:cubicBezTo>
                  <a:pt x="861" y="136"/>
                  <a:pt x="907" y="0"/>
                  <a:pt x="952" y="0"/>
                </a:cubicBezTo>
                <a:cubicBezTo>
                  <a:pt x="997" y="0"/>
                  <a:pt x="1043" y="136"/>
                  <a:pt x="1088" y="136"/>
                </a:cubicBezTo>
                <a:cubicBezTo>
                  <a:pt x="1133" y="136"/>
                  <a:pt x="1180" y="0"/>
                  <a:pt x="1225" y="0"/>
                </a:cubicBezTo>
                <a:cubicBezTo>
                  <a:pt x="1270" y="0"/>
                  <a:pt x="1315" y="68"/>
                  <a:pt x="1361" y="136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 flipV="1">
            <a:off x="6300192" y="2132856"/>
            <a:ext cx="1008112" cy="144016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36" y="0"/>
              </a:cxn>
              <a:cxn ang="0">
                <a:pos x="272" y="136"/>
              </a:cxn>
              <a:cxn ang="0">
                <a:pos x="408" y="0"/>
              </a:cxn>
              <a:cxn ang="0">
                <a:pos x="544" y="136"/>
              </a:cxn>
              <a:cxn ang="0">
                <a:pos x="680" y="0"/>
              </a:cxn>
              <a:cxn ang="0">
                <a:pos x="816" y="136"/>
              </a:cxn>
              <a:cxn ang="0">
                <a:pos x="952" y="0"/>
              </a:cxn>
              <a:cxn ang="0">
                <a:pos x="1088" y="136"/>
              </a:cxn>
              <a:cxn ang="0">
                <a:pos x="1225" y="0"/>
              </a:cxn>
              <a:cxn ang="0">
                <a:pos x="1361" y="136"/>
              </a:cxn>
            </a:cxnLst>
            <a:rect l="0" t="0" r="r" b="b"/>
            <a:pathLst>
              <a:path w="1361" h="136">
                <a:moveTo>
                  <a:pt x="0" y="136"/>
                </a:moveTo>
                <a:cubicBezTo>
                  <a:pt x="45" y="68"/>
                  <a:pt x="91" y="0"/>
                  <a:pt x="136" y="0"/>
                </a:cubicBezTo>
                <a:cubicBezTo>
                  <a:pt x="181" y="0"/>
                  <a:pt x="227" y="136"/>
                  <a:pt x="272" y="136"/>
                </a:cubicBezTo>
                <a:cubicBezTo>
                  <a:pt x="317" y="136"/>
                  <a:pt x="363" y="0"/>
                  <a:pt x="408" y="0"/>
                </a:cubicBezTo>
                <a:cubicBezTo>
                  <a:pt x="453" y="0"/>
                  <a:pt x="499" y="136"/>
                  <a:pt x="544" y="136"/>
                </a:cubicBezTo>
                <a:cubicBezTo>
                  <a:pt x="589" y="136"/>
                  <a:pt x="635" y="0"/>
                  <a:pt x="680" y="0"/>
                </a:cubicBezTo>
                <a:cubicBezTo>
                  <a:pt x="725" y="0"/>
                  <a:pt x="771" y="136"/>
                  <a:pt x="816" y="136"/>
                </a:cubicBezTo>
                <a:cubicBezTo>
                  <a:pt x="861" y="136"/>
                  <a:pt x="907" y="0"/>
                  <a:pt x="952" y="0"/>
                </a:cubicBezTo>
                <a:cubicBezTo>
                  <a:pt x="997" y="0"/>
                  <a:pt x="1043" y="136"/>
                  <a:pt x="1088" y="136"/>
                </a:cubicBezTo>
                <a:cubicBezTo>
                  <a:pt x="1133" y="136"/>
                  <a:pt x="1180" y="0"/>
                  <a:pt x="1225" y="0"/>
                </a:cubicBezTo>
                <a:cubicBezTo>
                  <a:pt x="1270" y="0"/>
                  <a:pt x="1315" y="68"/>
                  <a:pt x="1361" y="136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3131840" y="4653136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611560" y="5013176"/>
            <a:ext cx="1223963" cy="144016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36" y="0"/>
              </a:cxn>
              <a:cxn ang="0">
                <a:pos x="272" y="136"/>
              </a:cxn>
              <a:cxn ang="0">
                <a:pos x="408" y="0"/>
              </a:cxn>
              <a:cxn ang="0">
                <a:pos x="544" y="136"/>
              </a:cxn>
              <a:cxn ang="0">
                <a:pos x="680" y="0"/>
              </a:cxn>
              <a:cxn ang="0">
                <a:pos x="816" y="136"/>
              </a:cxn>
              <a:cxn ang="0">
                <a:pos x="952" y="0"/>
              </a:cxn>
              <a:cxn ang="0">
                <a:pos x="1088" y="136"/>
              </a:cxn>
              <a:cxn ang="0">
                <a:pos x="1225" y="0"/>
              </a:cxn>
              <a:cxn ang="0">
                <a:pos x="1361" y="136"/>
              </a:cxn>
            </a:cxnLst>
            <a:rect l="0" t="0" r="r" b="b"/>
            <a:pathLst>
              <a:path w="1361" h="136">
                <a:moveTo>
                  <a:pt x="0" y="136"/>
                </a:moveTo>
                <a:cubicBezTo>
                  <a:pt x="45" y="68"/>
                  <a:pt x="91" y="0"/>
                  <a:pt x="136" y="0"/>
                </a:cubicBezTo>
                <a:cubicBezTo>
                  <a:pt x="181" y="0"/>
                  <a:pt x="227" y="136"/>
                  <a:pt x="272" y="136"/>
                </a:cubicBezTo>
                <a:cubicBezTo>
                  <a:pt x="317" y="136"/>
                  <a:pt x="363" y="0"/>
                  <a:pt x="408" y="0"/>
                </a:cubicBezTo>
                <a:cubicBezTo>
                  <a:pt x="453" y="0"/>
                  <a:pt x="499" y="136"/>
                  <a:pt x="544" y="136"/>
                </a:cubicBezTo>
                <a:cubicBezTo>
                  <a:pt x="589" y="136"/>
                  <a:pt x="635" y="0"/>
                  <a:pt x="680" y="0"/>
                </a:cubicBezTo>
                <a:cubicBezTo>
                  <a:pt x="725" y="0"/>
                  <a:pt x="771" y="136"/>
                  <a:pt x="816" y="136"/>
                </a:cubicBezTo>
                <a:cubicBezTo>
                  <a:pt x="861" y="136"/>
                  <a:pt x="907" y="0"/>
                  <a:pt x="952" y="0"/>
                </a:cubicBezTo>
                <a:cubicBezTo>
                  <a:pt x="997" y="0"/>
                  <a:pt x="1043" y="136"/>
                  <a:pt x="1088" y="136"/>
                </a:cubicBezTo>
                <a:cubicBezTo>
                  <a:pt x="1133" y="136"/>
                  <a:pt x="1180" y="0"/>
                  <a:pt x="1225" y="0"/>
                </a:cubicBezTo>
                <a:cubicBezTo>
                  <a:pt x="1270" y="0"/>
                  <a:pt x="1315" y="68"/>
                  <a:pt x="1361" y="136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" name="Выгнутая вверх стрелка 30"/>
          <p:cNvSpPr/>
          <p:nvPr/>
        </p:nvSpPr>
        <p:spPr>
          <a:xfrm flipH="1">
            <a:off x="1187624" y="4077072"/>
            <a:ext cx="1512168" cy="504056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00"/>
                </a:solidFill>
              </a:rPr>
              <a:t>чью?</a:t>
            </a:r>
            <a:endParaRPr lang="ru-RU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5" presetClass="exit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3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14" grpId="0" animBg="1"/>
      <p:bldP spid="14" grpId="1" animBg="1"/>
      <p:bldP spid="15" grpId="0"/>
      <p:bldP spid="15" grpId="1"/>
      <p:bldP spid="16" grpId="0" animBg="1"/>
      <p:bldP spid="16" grpId="1" animBg="1"/>
      <p:bldP spid="17" grpId="0"/>
      <p:bldP spid="17" grpId="1"/>
      <p:bldP spid="22" grpId="0" animBg="1"/>
      <p:bldP spid="22" grpId="1" animBg="1"/>
      <p:bldP spid="23" grpId="0" animBg="1"/>
      <p:bldP spid="23" grpId="1" animBg="1"/>
      <p:bldP spid="41" grpId="0"/>
      <p:bldP spid="25" grpId="0" animBg="1"/>
      <p:bldP spid="25" grpId="1" animBg="1"/>
      <p:bldP spid="31" grpId="0" animBg="1"/>
      <p:bldP spid="3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0608-1152x8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548680"/>
            <a:ext cx="7795621" cy="584671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 стрелкой 5"/>
          <p:cNvCxnSpPr/>
          <p:nvPr/>
        </p:nvCxnSpPr>
        <p:spPr>
          <a:xfrm flipH="1">
            <a:off x="1763688" y="1412776"/>
            <a:ext cx="1008112" cy="50405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347864" y="1916832"/>
            <a:ext cx="792088" cy="244827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148064" y="1844824"/>
            <a:ext cx="1152128" cy="25202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228184" y="1556792"/>
            <a:ext cx="1224136" cy="93610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0" y="1988840"/>
            <a:ext cx="3635896" cy="1656184"/>
          </a:xfrm>
          <a:prstGeom prst="round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признак предмета(выражено прилагательным)</a:t>
            </a:r>
            <a:endParaRPr lang="ru-RU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915816" y="188640"/>
            <a:ext cx="3528392" cy="1512168"/>
          </a:xfrm>
          <a:prstGeom prst="round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Определение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88224" y="2564904"/>
            <a:ext cx="2339752" cy="1080120"/>
          </a:xfrm>
          <a:prstGeom prst="round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6732240" y="2924944"/>
            <a:ext cx="2088232" cy="288032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36" y="0"/>
              </a:cxn>
              <a:cxn ang="0">
                <a:pos x="272" y="136"/>
              </a:cxn>
              <a:cxn ang="0">
                <a:pos x="408" y="0"/>
              </a:cxn>
              <a:cxn ang="0">
                <a:pos x="544" y="136"/>
              </a:cxn>
              <a:cxn ang="0">
                <a:pos x="680" y="0"/>
              </a:cxn>
              <a:cxn ang="0">
                <a:pos x="816" y="136"/>
              </a:cxn>
              <a:cxn ang="0">
                <a:pos x="952" y="0"/>
              </a:cxn>
              <a:cxn ang="0">
                <a:pos x="1088" y="136"/>
              </a:cxn>
              <a:cxn ang="0">
                <a:pos x="1225" y="0"/>
              </a:cxn>
              <a:cxn ang="0">
                <a:pos x="1361" y="136"/>
              </a:cxn>
            </a:cxnLst>
            <a:rect l="0" t="0" r="r" b="b"/>
            <a:pathLst>
              <a:path w="1361" h="136">
                <a:moveTo>
                  <a:pt x="0" y="136"/>
                </a:moveTo>
                <a:cubicBezTo>
                  <a:pt x="45" y="68"/>
                  <a:pt x="91" y="0"/>
                  <a:pt x="136" y="0"/>
                </a:cubicBezTo>
                <a:cubicBezTo>
                  <a:pt x="181" y="0"/>
                  <a:pt x="227" y="136"/>
                  <a:pt x="272" y="136"/>
                </a:cubicBezTo>
                <a:cubicBezTo>
                  <a:pt x="317" y="136"/>
                  <a:pt x="363" y="0"/>
                  <a:pt x="408" y="0"/>
                </a:cubicBezTo>
                <a:cubicBezTo>
                  <a:pt x="453" y="0"/>
                  <a:pt x="499" y="136"/>
                  <a:pt x="544" y="136"/>
                </a:cubicBezTo>
                <a:cubicBezTo>
                  <a:pt x="589" y="136"/>
                  <a:pt x="635" y="0"/>
                  <a:pt x="680" y="0"/>
                </a:cubicBezTo>
                <a:cubicBezTo>
                  <a:pt x="725" y="0"/>
                  <a:pt x="771" y="136"/>
                  <a:pt x="816" y="136"/>
                </a:cubicBezTo>
                <a:cubicBezTo>
                  <a:pt x="861" y="136"/>
                  <a:pt x="907" y="0"/>
                  <a:pt x="952" y="0"/>
                </a:cubicBezTo>
                <a:cubicBezTo>
                  <a:pt x="997" y="0"/>
                  <a:pt x="1043" y="136"/>
                  <a:pt x="1088" y="136"/>
                </a:cubicBezTo>
                <a:cubicBezTo>
                  <a:pt x="1133" y="136"/>
                  <a:pt x="1180" y="0"/>
                  <a:pt x="1225" y="0"/>
                </a:cubicBezTo>
                <a:cubicBezTo>
                  <a:pt x="1270" y="0"/>
                  <a:pt x="1315" y="68"/>
                  <a:pt x="1361" y="136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148064" y="4509120"/>
            <a:ext cx="3528392" cy="1872208"/>
          </a:xfrm>
          <a:prstGeom prst="round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поясняет подлежащее и второстепенные члены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55576" y="4437112"/>
            <a:ext cx="2952328" cy="1656184"/>
          </a:xfrm>
          <a:prstGeom prst="roundRect">
            <a:avLst/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какой? какая? какое? какие? чей? чья? чьё? чьи?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 </a:t>
            </a:r>
            <a:r>
              <a:rPr lang="ru-RU" sz="3600" b="1" dirty="0" smtClean="0">
                <a:cs typeface="Times New Roman" panose="02020603050405020304" pitchFamily="18" charset="0"/>
              </a:rPr>
              <a:t>Цели урока:</a:t>
            </a:r>
          </a:p>
          <a:p>
            <a:pPr>
              <a:buNone/>
            </a:pPr>
            <a:r>
              <a:rPr lang="ru-RU" sz="3200" b="1" dirty="0" smtClean="0">
                <a:cs typeface="Times New Roman" panose="02020603050405020304" pitchFamily="18" charset="0"/>
              </a:rPr>
              <a:t>-   познакомиться;</a:t>
            </a:r>
          </a:p>
          <a:p>
            <a:pPr>
              <a:buFontTx/>
              <a:buChar char="-"/>
            </a:pPr>
            <a:r>
              <a:rPr lang="ru-RU" sz="3200" b="1" dirty="0" smtClean="0">
                <a:cs typeface="Times New Roman" panose="02020603050405020304" pitchFamily="18" charset="0"/>
              </a:rPr>
              <a:t>  учиться применять;  </a:t>
            </a:r>
          </a:p>
          <a:p>
            <a:pPr>
              <a:buFontTx/>
              <a:buChar char="-"/>
            </a:pPr>
            <a:r>
              <a:rPr lang="ru-RU" sz="3200" b="1" dirty="0" smtClean="0">
                <a:cs typeface="Times New Roman" panose="02020603050405020304" pitchFamily="18" charset="0"/>
              </a:rPr>
              <a:t>  учиться находить;</a:t>
            </a:r>
          </a:p>
          <a:p>
            <a:pPr>
              <a:buNone/>
            </a:pPr>
            <a:r>
              <a:rPr lang="ru-RU" sz="3200" b="1" dirty="0" smtClean="0">
                <a:cs typeface="Times New Roman" panose="02020603050405020304" pitchFamily="18" charset="0"/>
              </a:rPr>
              <a:t>-   развивать  речь. </a:t>
            </a:r>
            <a:endParaRPr lang="ru-RU" sz="3200" b="1" dirty="0">
              <a:cs typeface="Times New Roman" panose="02020603050405020304" pitchFamily="18" charset="0"/>
            </a:endParaRPr>
          </a:p>
        </p:txBody>
      </p:sp>
      <p:sp>
        <p:nvSpPr>
          <p:cNvPr id="8" name="Половина рамки 7"/>
          <p:cNvSpPr/>
          <p:nvPr/>
        </p:nvSpPr>
        <p:spPr>
          <a:xfrm rot="13480080">
            <a:off x="6630006" y="2221460"/>
            <a:ext cx="564508" cy="760501"/>
          </a:xfrm>
          <a:prstGeom prst="halfFrame">
            <a:avLst>
              <a:gd name="adj1" fmla="val 17631"/>
              <a:gd name="adj2" fmla="val 167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rot="13480080">
            <a:off x="6630006" y="2869533"/>
            <a:ext cx="564508" cy="760501"/>
          </a:xfrm>
          <a:prstGeom prst="halfFrame">
            <a:avLst>
              <a:gd name="adj1" fmla="val 17631"/>
              <a:gd name="adj2" fmla="val 167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3480080">
            <a:off x="6630006" y="3445596"/>
            <a:ext cx="564508" cy="760501"/>
          </a:xfrm>
          <a:prstGeom prst="halfFrame">
            <a:avLst>
              <a:gd name="adj1" fmla="val 17631"/>
              <a:gd name="adj2" fmla="val 167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оловина рамки 9"/>
          <p:cNvSpPr/>
          <p:nvPr/>
        </p:nvSpPr>
        <p:spPr>
          <a:xfrm rot="13480080">
            <a:off x="6630006" y="4021660"/>
            <a:ext cx="564508" cy="760501"/>
          </a:xfrm>
          <a:prstGeom prst="halfFrame">
            <a:avLst>
              <a:gd name="adj1" fmla="val 17631"/>
              <a:gd name="adj2" fmla="val 167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548680"/>
            <a:ext cx="623908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Тема :  определение.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7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0">
      <a:dk1>
        <a:sysClr val="windowText" lastClr="000000"/>
      </a:dk1>
      <a:lt1>
        <a:srgbClr val="DDDDDD"/>
      </a:lt1>
      <a:dk2>
        <a:srgbClr val="04617B"/>
      </a:dk2>
      <a:lt2>
        <a:srgbClr val="DBF5F9"/>
      </a:lt2>
      <a:accent1>
        <a:srgbClr val="CCCCFF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1325</TotalTime>
  <Words>281</Words>
  <Application>Microsoft Office PowerPoint</Application>
  <PresentationFormat>Экран (4:3)</PresentationFormat>
  <Paragraphs>83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Constantia</vt:lpstr>
      <vt:lpstr>Sylfaen</vt:lpstr>
      <vt:lpstr>Times New Roman</vt:lpstr>
      <vt:lpstr>Wingdings</vt:lpstr>
      <vt:lpstr>Wingdings 2</vt:lpstr>
      <vt:lpstr>Поток</vt:lpstr>
      <vt:lpstr>Презентация PowerPoint</vt:lpstr>
      <vt:lpstr>Презентация PowerPoint</vt:lpstr>
      <vt:lpstr>Правильный  вариант  ответов:</vt:lpstr>
      <vt:lpstr>Презентация PowerPoint</vt:lpstr>
      <vt:lpstr>         Тема :  определение.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Учетная запись Майкрософт</cp:lastModifiedBy>
  <cp:revision>110</cp:revision>
  <dcterms:created xsi:type="dcterms:W3CDTF">2011-11-06T07:01:40Z</dcterms:created>
  <dcterms:modified xsi:type="dcterms:W3CDTF">2024-03-05T03:51:02Z</dcterms:modified>
</cp:coreProperties>
</file>