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66" r:id="rId4"/>
    <p:sldId id="273" r:id="rId5"/>
    <p:sldId id="274" r:id="rId6"/>
    <p:sldId id="277" r:id="rId7"/>
    <p:sldId id="303" r:id="rId8"/>
    <p:sldId id="304" r:id="rId9"/>
    <p:sldId id="285" r:id="rId10"/>
    <p:sldId id="289" r:id="rId11"/>
    <p:sldId id="286" r:id="rId12"/>
    <p:sldId id="287" r:id="rId13"/>
    <p:sldId id="288" r:id="rId14"/>
    <p:sldId id="292" r:id="rId15"/>
    <p:sldId id="293" r:id="rId16"/>
    <p:sldId id="290" r:id="rId17"/>
    <p:sldId id="294" r:id="rId18"/>
    <p:sldId id="299" r:id="rId19"/>
    <p:sldId id="296" r:id="rId20"/>
    <p:sldId id="297" r:id="rId21"/>
    <p:sldId id="298" r:id="rId22"/>
    <p:sldId id="30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18" d="100"/>
          <a:sy n="118" d="100"/>
        </p:scale>
        <p:origin x="-2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E6956-A780-4D0D-ABAF-E24E90C4DA92}" type="doc">
      <dgm:prSet loTypeId="urn:microsoft.com/office/officeart/2005/8/layout/hList6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7F79D4-C315-487E-A0CE-D61ED060A471}">
      <dgm:prSet phldrT="[Текст]" custT="1"/>
      <dgm:spPr/>
      <dgm:t>
        <a:bodyPr vert="vert270"/>
        <a:lstStyle/>
        <a:p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Фронтальная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5DCCF6-E28E-4683-8363-7D06D78422F3}" type="parTrans" cxnId="{7B8220A3-5A9A-426A-9B9E-BE5878B73557}">
      <dgm:prSet/>
      <dgm:spPr/>
      <dgm:t>
        <a:bodyPr/>
        <a:lstStyle/>
        <a:p>
          <a:endParaRPr lang="ru-RU"/>
        </a:p>
      </dgm:t>
    </dgm:pt>
    <dgm:pt modelId="{9F7048A7-3D4A-406A-8B73-B2AED95F0553}" type="sibTrans" cxnId="{7B8220A3-5A9A-426A-9B9E-BE5878B73557}">
      <dgm:prSet/>
      <dgm:spPr/>
      <dgm:t>
        <a:bodyPr/>
        <a:lstStyle/>
        <a:p>
          <a:endParaRPr lang="ru-RU"/>
        </a:p>
      </dgm:t>
    </dgm:pt>
    <dgm:pt modelId="{7FD3212F-E16C-46AD-AE5F-825CCF3F2ACB}">
      <dgm:prSet phldrT="[Текст]" custT="1"/>
      <dgm:spPr/>
      <dgm:t>
        <a:bodyPr vert="vert270"/>
        <a:lstStyle/>
        <a:p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Групповая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68889-BD22-4734-BBE1-0FB2E5EA8C64}" type="parTrans" cxnId="{5AC41B8D-E0A3-4196-95F4-7FB34FF2694D}">
      <dgm:prSet/>
      <dgm:spPr/>
      <dgm:t>
        <a:bodyPr/>
        <a:lstStyle/>
        <a:p>
          <a:endParaRPr lang="ru-RU"/>
        </a:p>
      </dgm:t>
    </dgm:pt>
    <dgm:pt modelId="{006978E1-5AA1-48EF-A4AD-C4DDAA1E6B09}" type="sibTrans" cxnId="{5AC41B8D-E0A3-4196-95F4-7FB34FF2694D}">
      <dgm:prSet/>
      <dgm:spPr/>
      <dgm:t>
        <a:bodyPr/>
        <a:lstStyle/>
        <a:p>
          <a:endParaRPr lang="ru-RU"/>
        </a:p>
      </dgm:t>
    </dgm:pt>
    <dgm:pt modelId="{955C401C-6525-4305-A944-A6F3216695F1}">
      <dgm:prSet custT="1"/>
      <dgm:spPr/>
      <dgm:t>
        <a:bodyPr vert="vert270"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Индивидуальная</a:t>
          </a:r>
        </a:p>
      </dgm:t>
    </dgm:pt>
    <dgm:pt modelId="{989FFFE7-BB82-4740-B9C7-80B60FB5E96C}" type="parTrans" cxnId="{E7E17DDD-472D-4026-8F23-DA06ADFEEB71}">
      <dgm:prSet/>
      <dgm:spPr/>
      <dgm:t>
        <a:bodyPr/>
        <a:lstStyle/>
        <a:p>
          <a:endParaRPr lang="ru-RU"/>
        </a:p>
      </dgm:t>
    </dgm:pt>
    <dgm:pt modelId="{CDFD7042-3CF0-4DC8-A76A-32C42DD27513}" type="sibTrans" cxnId="{E7E17DDD-472D-4026-8F23-DA06ADFEEB71}">
      <dgm:prSet/>
      <dgm:spPr/>
      <dgm:t>
        <a:bodyPr/>
        <a:lstStyle/>
        <a:p>
          <a:endParaRPr lang="ru-RU"/>
        </a:p>
      </dgm:t>
    </dgm:pt>
    <dgm:pt modelId="{F9F02897-7A02-470B-A6A2-8F1DE8CDF140}">
      <dgm:prSet custT="1"/>
      <dgm:spPr/>
      <dgm:t>
        <a:bodyPr vert="vert270"/>
        <a:lstStyle/>
        <a:p>
          <a:r>
            <a:rPr lang="ru-RU" sz="2000" b="0">
              <a:latin typeface="Times New Roman" panose="02020603050405020304" pitchFamily="18" charset="0"/>
              <a:cs typeface="Times New Roman" panose="02020603050405020304" pitchFamily="18" charset="0"/>
            </a:rPr>
            <a:t>Работа</a:t>
          </a:r>
          <a:r>
            <a:rPr lang="ru-RU" sz="2000" b="0" baseline="0">
              <a:latin typeface="Times New Roman" panose="02020603050405020304" pitchFamily="18" charset="0"/>
              <a:cs typeface="Times New Roman" panose="02020603050405020304" pitchFamily="18" charset="0"/>
            </a:rPr>
            <a:t> в парах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CB26F6-2EC7-4609-B5A9-CBA8030320AA}" type="parTrans" cxnId="{147F9AA2-F134-4034-9EB5-C24F26166DD7}">
      <dgm:prSet/>
      <dgm:spPr/>
      <dgm:t>
        <a:bodyPr/>
        <a:lstStyle/>
        <a:p>
          <a:endParaRPr lang="ru-RU"/>
        </a:p>
      </dgm:t>
    </dgm:pt>
    <dgm:pt modelId="{898A2EFB-A7C2-4966-B717-0ADD6D1BD70F}" type="sibTrans" cxnId="{147F9AA2-F134-4034-9EB5-C24F26166DD7}">
      <dgm:prSet/>
      <dgm:spPr/>
      <dgm:t>
        <a:bodyPr/>
        <a:lstStyle/>
        <a:p>
          <a:endParaRPr lang="ru-RU"/>
        </a:p>
      </dgm:t>
    </dgm:pt>
    <dgm:pt modelId="{12EBA0FE-D9C9-4E4D-837A-AF2315A0DB3B}" type="pres">
      <dgm:prSet presAssocID="{91CE6956-A780-4D0D-ABAF-E24E90C4DA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53A590-201E-4539-A8FC-0A414585E6EB}" type="pres">
      <dgm:prSet presAssocID="{457F79D4-C315-487E-A0CE-D61ED060A47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AD856-25B0-4E1C-9D28-4FF31A82295B}" type="pres">
      <dgm:prSet presAssocID="{9F7048A7-3D4A-406A-8B73-B2AED95F0553}" presName="sibTrans" presStyleCnt="0"/>
      <dgm:spPr/>
    </dgm:pt>
    <dgm:pt modelId="{473DAFB3-949D-4B25-BF34-672B4304C6D8}" type="pres">
      <dgm:prSet presAssocID="{7FD3212F-E16C-46AD-AE5F-825CCF3F2AC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8D84E-D0E0-4BB9-813E-25DA4A36D0E4}" type="pres">
      <dgm:prSet presAssocID="{006978E1-5AA1-48EF-A4AD-C4DDAA1E6B09}" presName="sibTrans" presStyleCnt="0"/>
      <dgm:spPr/>
    </dgm:pt>
    <dgm:pt modelId="{09C0BDDE-0ECC-42AE-BD00-4AAB5075A550}" type="pres">
      <dgm:prSet presAssocID="{F9F02897-7A02-470B-A6A2-8F1DE8CDF1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146E6-2473-4C83-9C5E-7B85B211A774}" type="pres">
      <dgm:prSet presAssocID="{898A2EFB-A7C2-4966-B717-0ADD6D1BD70F}" presName="sibTrans" presStyleCnt="0"/>
      <dgm:spPr/>
    </dgm:pt>
    <dgm:pt modelId="{27F1AA27-7737-4440-B773-1EC43395A9A7}" type="pres">
      <dgm:prSet presAssocID="{955C401C-6525-4305-A944-A6F3216695F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C41B8D-E0A3-4196-95F4-7FB34FF2694D}" srcId="{91CE6956-A780-4D0D-ABAF-E24E90C4DA92}" destId="{7FD3212F-E16C-46AD-AE5F-825CCF3F2ACB}" srcOrd="1" destOrd="0" parTransId="{46D68889-BD22-4734-BBE1-0FB2E5EA8C64}" sibTransId="{006978E1-5AA1-48EF-A4AD-C4DDAA1E6B09}"/>
    <dgm:cxn modelId="{77D15F1C-7E11-40F2-9533-13BB749B59B4}" type="presOf" srcId="{457F79D4-C315-487E-A0CE-D61ED060A471}" destId="{0C53A590-201E-4539-A8FC-0A414585E6EB}" srcOrd="0" destOrd="0" presId="urn:microsoft.com/office/officeart/2005/8/layout/hList6"/>
    <dgm:cxn modelId="{E7E17DDD-472D-4026-8F23-DA06ADFEEB71}" srcId="{91CE6956-A780-4D0D-ABAF-E24E90C4DA92}" destId="{955C401C-6525-4305-A944-A6F3216695F1}" srcOrd="3" destOrd="0" parTransId="{989FFFE7-BB82-4740-B9C7-80B60FB5E96C}" sibTransId="{CDFD7042-3CF0-4DC8-A76A-32C42DD27513}"/>
    <dgm:cxn modelId="{A7054B39-C2DC-49A5-8428-CB24AB6522BC}" type="presOf" srcId="{91CE6956-A780-4D0D-ABAF-E24E90C4DA92}" destId="{12EBA0FE-D9C9-4E4D-837A-AF2315A0DB3B}" srcOrd="0" destOrd="0" presId="urn:microsoft.com/office/officeart/2005/8/layout/hList6"/>
    <dgm:cxn modelId="{147F9AA2-F134-4034-9EB5-C24F26166DD7}" srcId="{91CE6956-A780-4D0D-ABAF-E24E90C4DA92}" destId="{F9F02897-7A02-470B-A6A2-8F1DE8CDF140}" srcOrd="2" destOrd="0" parTransId="{EACB26F6-2EC7-4609-B5A9-CBA8030320AA}" sibTransId="{898A2EFB-A7C2-4966-B717-0ADD6D1BD70F}"/>
    <dgm:cxn modelId="{B8444750-9642-4389-B5A8-81FE016E04ED}" type="presOf" srcId="{7FD3212F-E16C-46AD-AE5F-825CCF3F2ACB}" destId="{473DAFB3-949D-4B25-BF34-672B4304C6D8}" srcOrd="0" destOrd="0" presId="urn:microsoft.com/office/officeart/2005/8/layout/hList6"/>
    <dgm:cxn modelId="{EE7059C7-9B3D-45A0-B12F-F2359EA43630}" type="presOf" srcId="{955C401C-6525-4305-A944-A6F3216695F1}" destId="{27F1AA27-7737-4440-B773-1EC43395A9A7}" srcOrd="0" destOrd="0" presId="urn:microsoft.com/office/officeart/2005/8/layout/hList6"/>
    <dgm:cxn modelId="{7B8220A3-5A9A-426A-9B9E-BE5878B73557}" srcId="{91CE6956-A780-4D0D-ABAF-E24E90C4DA92}" destId="{457F79D4-C315-487E-A0CE-D61ED060A471}" srcOrd="0" destOrd="0" parTransId="{785DCCF6-E28E-4683-8363-7D06D78422F3}" sibTransId="{9F7048A7-3D4A-406A-8B73-B2AED95F0553}"/>
    <dgm:cxn modelId="{4D922C67-45EB-4E0D-BF7E-040D8C2FBBE5}" type="presOf" srcId="{F9F02897-7A02-470B-A6A2-8F1DE8CDF140}" destId="{09C0BDDE-0ECC-42AE-BD00-4AAB5075A550}" srcOrd="0" destOrd="0" presId="urn:microsoft.com/office/officeart/2005/8/layout/hList6"/>
    <dgm:cxn modelId="{F5210122-A277-4286-8B44-BDFE10E07BD8}" type="presParOf" srcId="{12EBA0FE-D9C9-4E4D-837A-AF2315A0DB3B}" destId="{0C53A590-201E-4539-A8FC-0A414585E6EB}" srcOrd="0" destOrd="0" presId="urn:microsoft.com/office/officeart/2005/8/layout/hList6"/>
    <dgm:cxn modelId="{DA5BD105-02E6-4B36-8E29-930E441E1906}" type="presParOf" srcId="{12EBA0FE-D9C9-4E4D-837A-AF2315A0DB3B}" destId="{04FAD856-25B0-4E1C-9D28-4FF31A82295B}" srcOrd="1" destOrd="0" presId="urn:microsoft.com/office/officeart/2005/8/layout/hList6"/>
    <dgm:cxn modelId="{3F63FCBF-1E25-4EA1-9002-2BEBA2949D3A}" type="presParOf" srcId="{12EBA0FE-D9C9-4E4D-837A-AF2315A0DB3B}" destId="{473DAFB3-949D-4B25-BF34-672B4304C6D8}" srcOrd="2" destOrd="0" presId="urn:microsoft.com/office/officeart/2005/8/layout/hList6"/>
    <dgm:cxn modelId="{6B1CCB81-A115-4A6B-80F6-4B63D7C9F2AC}" type="presParOf" srcId="{12EBA0FE-D9C9-4E4D-837A-AF2315A0DB3B}" destId="{D5E8D84E-D0E0-4BB9-813E-25DA4A36D0E4}" srcOrd="3" destOrd="0" presId="urn:microsoft.com/office/officeart/2005/8/layout/hList6"/>
    <dgm:cxn modelId="{D300CAD8-E298-4F2E-BF1E-559D1C38C885}" type="presParOf" srcId="{12EBA0FE-D9C9-4E4D-837A-AF2315A0DB3B}" destId="{09C0BDDE-0ECC-42AE-BD00-4AAB5075A550}" srcOrd="4" destOrd="0" presId="urn:microsoft.com/office/officeart/2005/8/layout/hList6"/>
    <dgm:cxn modelId="{BC09CEC6-D578-433A-B5ED-5030541CC0C4}" type="presParOf" srcId="{12EBA0FE-D9C9-4E4D-837A-AF2315A0DB3B}" destId="{D1C146E6-2473-4C83-9C5E-7B85B211A774}" srcOrd="5" destOrd="0" presId="urn:microsoft.com/office/officeart/2005/8/layout/hList6"/>
    <dgm:cxn modelId="{9C9B8736-F2E5-4F76-9465-75A76E2D7161}" type="presParOf" srcId="{12EBA0FE-D9C9-4E4D-837A-AF2315A0DB3B}" destId="{27F1AA27-7737-4440-B773-1EC43395A9A7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7B6331-449E-4DDE-9DD9-0437C01BE7BC}" type="doc">
      <dgm:prSet loTypeId="urn:microsoft.com/office/officeart/2005/8/layout/hList6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68810A-F173-4E4D-B2BE-8C76E4BB6FE6}">
      <dgm:prSet/>
      <dgm:spPr/>
      <dgm:t>
        <a:bodyPr vert="vert270"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 момент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B80DC-9B3C-478F-8B79-103BEDC87CA7}" type="parTrans" cxnId="{45E00B23-DADA-464E-8D43-7D2B92BAFF96}">
      <dgm:prSet/>
      <dgm:spPr/>
      <dgm:t>
        <a:bodyPr/>
        <a:lstStyle/>
        <a:p>
          <a:endParaRPr lang="ru-RU"/>
        </a:p>
      </dgm:t>
    </dgm:pt>
    <dgm:pt modelId="{A5F709F2-5973-43FA-94ED-AA9DDA9752F2}" type="sibTrans" cxnId="{45E00B23-DADA-464E-8D43-7D2B92BAFF96}">
      <dgm:prSet/>
      <dgm:spPr/>
      <dgm:t>
        <a:bodyPr/>
        <a:lstStyle/>
        <a:p>
          <a:endParaRPr lang="ru-RU"/>
        </a:p>
      </dgm:t>
    </dgm:pt>
    <dgm:pt modelId="{50EDDCEC-F6A6-4B07-A565-1324A1A36A99}">
      <dgm:prSet/>
      <dgm:spPr/>
      <dgm:t>
        <a:bodyPr vert="vert270"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</a:t>
          </a:r>
        </a:p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к основному этапу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312205-E080-470A-B309-A1356CDFCC96}" type="parTrans" cxnId="{31FAC71D-C997-4EC1-BDCB-B346667444AA}">
      <dgm:prSet/>
      <dgm:spPr/>
      <dgm:t>
        <a:bodyPr/>
        <a:lstStyle/>
        <a:p>
          <a:endParaRPr lang="ru-RU"/>
        </a:p>
      </dgm:t>
    </dgm:pt>
    <dgm:pt modelId="{48DA5E43-B41E-4108-A71A-B2F8667D44C3}" type="sibTrans" cxnId="{31FAC71D-C997-4EC1-BDCB-B346667444AA}">
      <dgm:prSet/>
      <dgm:spPr/>
      <dgm:t>
        <a:bodyPr/>
        <a:lstStyle/>
        <a:p>
          <a:endParaRPr lang="ru-RU"/>
        </a:p>
      </dgm:t>
    </dgm:pt>
    <dgm:pt modelId="{FE7EFED2-39F3-4867-9786-705819C0BBDE}">
      <dgm:prSet/>
      <dgm:spPr/>
      <dgm:t>
        <a:bodyPr vert="vert270"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Усвоение новых знаний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41F7C9-A209-4A66-B0BA-7A4C7C40744C}" type="parTrans" cxnId="{D11231BE-BFC1-4CFB-A4BF-58C11E2D50B6}">
      <dgm:prSet/>
      <dgm:spPr/>
      <dgm:t>
        <a:bodyPr/>
        <a:lstStyle/>
        <a:p>
          <a:endParaRPr lang="ru-RU"/>
        </a:p>
      </dgm:t>
    </dgm:pt>
    <dgm:pt modelId="{AC19CDFC-8610-4385-896B-4F5B4D9ED270}" type="sibTrans" cxnId="{D11231BE-BFC1-4CFB-A4BF-58C11E2D50B6}">
      <dgm:prSet/>
      <dgm:spPr/>
      <dgm:t>
        <a:bodyPr/>
        <a:lstStyle/>
        <a:p>
          <a:endParaRPr lang="ru-RU"/>
        </a:p>
      </dgm:t>
    </dgm:pt>
    <dgm:pt modelId="{E9FADF72-34F7-46DD-BB13-EAE7F2B3D361}">
      <dgm:prSet/>
      <dgm:spPr/>
      <dgm:t>
        <a:bodyPr vert="vert270"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Первичная проверка понимания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F481CD-AD7C-4849-A587-E21E4656A0DC}" type="parTrans" cxnId="{ADEA8EED-0B9B-46C4-8381-0F4B27CFB260}">
      <dgm:prSet/>
      <dgm:spPr/>
      <dgm:t>
        <a:bodyPr/>
        <a:lstStyle/>
        <a:p>
          <a:endParaRPr lang="ru-RU"/>
        </a:p>
      </dgm:t>
    </dgm:pt>
    <dgm:pt modelId="{67F02187-0F4E-4377-8438-D2774480F556}" type="sibTrans" cxnId="{ADEA8EED-0B9B-46C4-8381-0F4B27CFB260}">
      <dgm:prSet/>
      <dgm:spPr/>
      <dgm:t>
        <a:bodyPr/>
        <a:lstStyle/>
        <a:p>
          <a:endParaRPr lang="ru-RU"/>
        </a:p>
      </dgm:t>
    </dgm:pt>
    <dgm:pt modelId="{C2B53420-AE24-4DF5-9AE0-F61C2AFFA7D7}">
      <dgm:prSet/>
      <dgm:spPr/>
      <dgm:t>
        <a:bodyPr vert="vert270"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Закрепление знаний и способов действий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967674-9938-41AA-81DE-94C4290FB76B}" type="parTrans" cxnId="{21C34D65-151B-4C86-A449-964823ED9D09}">
      <dgm:prSet/>
      <dgm:spPr/>
      <dgm:t>
        <a:bodyPr/>
        <a:lstStyle/>
        <a:p>
          <a:endParaRPr lang="ru-RU"/>
        </a:p>
      </dgm:t>
    </dgm:pt>
    <dgm:pt modelId="{ADB20AED-EA38-495D-B26E-BC3695D93032}" type="sibTrans" cxnId="{21C34D65-151B-4C86-A449-964823ED9D09}">
      <dgm:prSet/>
      <dgm:spPr/>
      <dgm:t>
        <a:bodyPr/>
        <a:lstStyle/>
        <a:p>
          <a:endParaRPr lang="ru-RU"/>
        </a:p>
      </dgm:t>
    </dgm:pt>
    <dgm:pt modelId="{E6A40F51-2DB5-4F18-AA96-336144E6B11D}">
      <dgm:prSet/>
      <dgm:spPr/>
      <dgm:t>
        <a:bodyPr vert="vert270"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Подведение итогов.  Рефлексия.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AA0CAC-7DDC-427C-BC90-69F6E0F586C0}" type="parTrans" cxnId="{993CD5EC-D5F7-465A-8AC4-A5D5364E02A1}">
      <dgm:prSet/>
      <dgm:spPr/>
      <dgm:t>
        <a:bodyPr/>
        <a:lstStyle/>
        <a:p>
          <a:endParaRPr lang="ru-RU"/>
        </a:p>
      </dgm:t>
    </dgm:pt>
    <dgm:pt modelId="{42A5DDB0-E192-49CC-8FC3-B217C169D61E}" type="sibTrans" cxnId="{993CD5EC-D5F7-465A-8AC4-A5D5364E02A1}">
      <dgm:prSet/>
      <dgm:spPr/>
      <dgm:t>
        <a:bodyPr/>
        <a:lstStyle/>
        <a:p>
          <a:endParaRPr lang="ru-RU"/>
        </a:p>
      </dgm:t>
    </dgm:pt>
    <dgm:pt modelId="{834A3AA0-24BC-4A5B-AD0B-52E69E3674CC}" type="pres">
      <dgm:prSet presAssocID="{EF7B6331-449E-4DDE-9DD9-0437C01BE7B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CCE085-53CC-43A7-BAD6-8EADF6BD5292}" type="pres">
      <dgm:prSet presAssocID="{1F68810A-F173-4E4D-B2BE-8C76E4BB6FE6}" presName="node" presStyleLbl="node1" presStyleIdx="0" presStyleCnt="6" custScaleX="47495" custLinFactNeighborX="33886" custLinFactNeighborY="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0C294-DDB3-4E90-AFA9-FFBA82EC1822}" type="pres">
      <dgm:prSet presAssocID="{A5F709F2-5973-43FA-94ED-AA9DDA9752F2}" presName="sibTrans" presStyleCnt="0"/>
      <dgm:spPr/>
    </dgm:pt>
    <dgm:pt modelId="{7BA69B56-F7B4-45FD-8C4F-31A611EB5F1A}" type="pres">
      <dgm:prSet presAssocID="{50EDDCEC-F6A6-4B07-A565-1324A1A36A99}" presName="node" presStyleLbl="node1" presStyleIdx="1" presStyleCnt="6" custScaleX="52710" custLinFactNeighborX="34522" custLinFactNeighborY="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78BE3-A200-44E7-A1D9-0A5865633611}" type="pres">
      <dgm:prSet presAssocID="{48DA5E43-B41E-4108-A71A-B2F8667D44C3}" presName="sibTrans" presStyleCnt="0"/>
      <dgm:spPr/>
    </dgm:pt>
    <dgm:pt modelId="{502EFE6D-F08A-4ADE-B946-FE8EF09734C0}" type="pres">
      <dgm:prSet presAssocID="{FE7EFED2-39F3-4867-9786-705819C0BBDE}" presName="node" presStyleLbl="node1" presStyleIdx="2" presStyleCnt="6" custScaleX="58181" custLinFactNeighborX="12101" custLinFactNeighborY="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8FC22-4AA4-44EF-A20B-C48B77F0250C}" type="pres">
      <dgm:prSet presAssocID="{AC19CDFC-8610-4385-896B-4F5B4D9ED270}" presName="sibTrans" presStyleCnt="0"/>
      <dgm:spPr/>
    </dgm:pt>
    <dgm:pt modelId="{E5627CBA-B15C-4F74-AE61-C4F40DB29231}" type="pres">
      <dgm:prSet presAssocID="{E9FADF72-34F7-46DD-BB13-EAE7F2B3D361}" presName="node" presStyleLbl="node1" presStyleIdx="3" presStyleCnt="6" custScaleX="51248" custLinFactNeighborX="-40185" custLinFactNeighborY="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47E9A-4F49-4913-8E5E-3C78399DE97A}" type="pres">
      <dgm:prSet presAssocID="{67F02187-0F4E-4377-8438-D2774480F556}" presName="sibTrans" presStyleCnt="0"/>
      <dgm:spPr/>
    </dgm:pt>
    <dgm:pt modelId="{40E0051B-9DB2-438C-8830-FCB65C19A152}" type="pres">
      <dgm:prSet presAssocID="{C2B53420-AE24-4DF5-9AE0-F61C2AFFA7D7}" presName="node" presStyleLbl="node1" presStyleIdx="4" presStyleCnt="6" custScaleX="49908" custLinFactNeighborX="-40617" custLinFactNeighborY="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7FADF-0213-49B0-A389-3239551F9BBB}" type="pres">
      <dgm:prSet presAssocID="{ADB20AED-EA38-495D-B26E-BC3695D93032}" presName="sibTrans" presStyleCnt="0"/>
      <dgm:spPr/>
    </dgm:pt>
    <dgm:pt modelId="{DC1A7361-8A02-4DDD-A0B3-AF1E7F21F6C9}" type="pres">
      <dgm:prSet presAssocID="{E6A40F51-2DB5-4F18-AA96-336144E6B11D}" presName="node" presStyleLbl="node1" presStyleIdx="5" presStyleCnt="6" custScaleX="48771" custLinFactNeighborX="-2548" custLinFactNeighborY="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03C5DD-C9F6-4D8A-B367-7308C0792477}" type="presOf" srcId="{FE7EFED2-39F3-4867-9786-705819C0BBDE}" destId="{502EFE6D-F08A-4ADE-B946-FE8EF09734C0}" srcOrd="0" destOrd="0" presId="urn:microsoft.com/office/officeart/2005/8/layout/hList6"/>
    <dgm:cxn modelId="{2EB590EF-495A-43F4-BF2C-5B7E24FEB63A}" type="presOf" srcId="{E9FADF72-34F7-46DD-BB13-EAE7F2B3D361}" destId="{E5627CBA-B15C-4F74-AE61-C4F40DB29231}" srcOrd="0" destOrd="0" presId="urn:microsoft.com/office/officeart/2005/8/layout/hList6"/>
    <dgm:cxn modelId="{D11231BE-BFC1-4CFB-A4BF-58C11E2D50B6}" srcId="{EF7B6331-449E-4DDE-9DD9-0437C01BE7BC}" destId="{FE7EFED2-39F3-4867-9786-705819C0BBDE}" srcOrd="2" destOrd="0" parTransId="{5D41F7C9-A209-4A66-B0BA-7A4C7C40744C}" sibTransId="{AC19CDFC-8610-4385-896B-4F5B4D9ED270}"/>
    <dgm:cxn modelId="{993CD5EC-D5F7-465A-8AC4-A5D5364E02A1}" srcId="{EF7B6331-449E-4DDE-9DD9-0437C01BE7BC}" destId="{E6A40F51-2DB5-4F18-AA96-336144E6B11D}" srcOrd="5" destOrd="0" parTransId="{B4AA0CAC-7DDC-427C-BC90-69F6E0F586C0}" sibTransId="{42A5DDB0-E192-49CC-8FC3-B217C169D61E}"/>
    <dgm:cxn modelId="{21C34D65-151B-4C86-A449-964823ED9D09}" srcId="{EF7B6331-449E-4DDE-9DD9-0437C01BE7BC}" destId="{C2B53420-AE24-4DF5-9AE0-F61C2AFFA7D7}" srcOrd="4" destOrd="0" parTransId="{A1967674-9938-41AA-81DE-94C4290FB76B}" sibTransId="{ADB20AED-EA38-495D-B26E-BC3695D93032}"/>
    <dgm:cxn modelId="{ADEA8EED-0B9B-46C4-8381-0F4B27CFB260}" srcId="{EF7B6331-449E-4DDE-9DD9-0437C01BE7BC}" destId="{E9FADF72-34F7-46DD-BB13-EAE7F2B3D361}" srcOrd="3" destOrd="0" parTransId="{E5F481CD-AD7C-4849-A587-E21E4656A0DC}" sibTransId="{67F02187-0F4E-4377-8438-D2774480F556}"/>
    <dgm:cxn modelId="{3417D5B2-449C-4A18-887F-4E8C78D46585}" type="presOf" srcId="{50EDDCEC-F6A6-4B07-A565-1324A1A36A99}" destId="{7BA69B56-F7B4-45FD-8C4F-31A611EB5F1A}" srcOrd="0" destOrd="0" presId="urn:microsoft.com/office/officeart/2005/8/layout/hList6"/>
    <dgm:cxn modelId="{31FAC71D-C997-4EC1-BDCB-B346667444AA}" srcId="{EF7B6331-449E-4DDE-9DD9-0437C01BE7BC}" destId="{50EDDCEC-F6A6-4B07-A565-1324A1A36A99}" srcOrd="1" destOrd="0" parTransId="{F1312205-E080-470A-B309-A1356CDFCC96}" sibTransId="{48DA5E43-B41E-4108-A71A-B2F8667D44C3}"/>
    <dgm:cxn modelId="{45E00B23-DADA-464E-8D43-7D2B92BAFF96}" srcId="{EF7B6331-449E-4DDE-9DD9-0437C01BE7BC}" destId="{1F68810A-F173-4E4D-B2BE-8C76E4BB6FE6}" srcOrd="0" destOrd="0" parTransId="{52AB80DC-9B3C-478F-8B79-103BEDC87CA7}" sibTransId="{A5F709F2-5973-43FA-94ED-AA9DDA9752F2}"/>
    <dgm:cxn modelId="{5374B4DA-8486-4525-8E85-296439F85CC3}" type="presOf" srcId="{E6A40F51-2DB5-4F18-AA96-336144E6B11D}" destId="{DC1A7361-8A02-4DDD-A0B3-AF1E7F21F6C9}" srcOrd="0" destOrd="0" presId="urn:microsoft.com/office/officeart/2005/8/layout/hList6"/>
    <dgm:cxn modelId="{2C4AFB3A-B7A9-4D52-B00A-A8C58194E393}" type="presOf" srcId="{EF7B6331-449E-4DDE-9DD9-0437C01BE7BC}" destId="{834A3AA0-24BC-4A5B-AD0B-52E69E3674CC}" srcOrd="0" destOrd="0" presId="urn:microsoft.com/office/officeart/2005/8/layout/hList6"/>
    <dgm:cxn modelId="{D183C50E-8189-4416-A3A9-B75705EF8343}" type="presOf" srcId="{C2B53420-AE24-4DF5-9AE0-F61C2AFFA7D7}" destId="{40E0051B-9DB2-438C-8830-FCB65C19A152}" srcOrd="0" destOrd="0" presId="urn:microsoft.com/office/officeart/2005/8/layout/hList6"/>
    <dgm:cxn modelId="{B4F14073-C8C0-4A4F-8605-9884A37C1469}" type="presOf" srcId="{1F68810A-F173-4E4D-B2BE-8C76E4BB6FE6}" destId="{08CCE085-53CC-43A7-BAD6-8EADF6BD5292}" srcOrd="0" destOrd="0" presId="urn:microsoft.com/office/officeart/2005/8/layout/hList6"/>
    <dgm:cxn modelId="{E24F2029-44E3-4ABF-BD2D-B4F8BBEFB40B}" type="presParOf" srcId="{834A3AA0-24BC-4A5B-AD0B-52E69E3674CC}" destId="{08CCE085-53CC-43A7-BAD6-8EADF6BD5292}" srcOrd="0" destOrd="0" presId="urn:microsoft.com/office/officeart/2005/8/layout/hList6"/>
    <dgm:cxn modelId="{58C65012-4A26-4005-9914-12828171002A}" type="presParOf" srcId="{834A3AA0-24BC-4A5B-AD0B-52E69E3674CC}" destId="{2C30C294-DDB3-4E90-AFA9-FFBA82EC1822}" srcOrd="1" destOrd="0" presId="urn:microsoft.com/office/officeart/2005/8/layout/hList6"/>
    <dgm:cxn modelId="{839CD0E8-CB18-4458-9CCE-7A6BF2F0468E}" type="presParOf" srcId="{834A3AA0-24BC-4A5B-AD0B-52E69E3674CC}" destId="{7BA69B56-F7B4-45FD-8C4F-31A611EB5F1A}" srcOrd="2" destOrd="0" presId="urn:microsoft.com/office/officeart/2005/8/layout/hList6"/>
    <dgm:cxn modelId="{C05AEB74-26FC-4BE7-916E-BCB5F330C684}" type="presParOf" srcId="{834A3AA0-24BC-4A5B-AD0B-52E69E3674CC}" destId="{1FC78BE3-A200-44E7-A1D9-0A5865633611}" srcOrd="3" destOrd="0" presId="urn:microsoft.com/office/officeart/2005/8/layout/hList6"/>
    <dgm:cxn modelId="{F833E39E-55FA-4AC7-8FD7-DDB9E1283A43}" type="presParOf" srcId="{834A3AA0-24BC-4A5B-AD0B-52E69E3674CC}" destId="{502EFE6D-F08A-4ADE-B946-FE8EF09734C0}" srcOrd="4" destOrd="0" presId="urn:microsoft.com/office/officeart/2005/8/layout/hList6"/>
    <dgm:cxn modelId="{7067A134-61ED-46D3-8543-6BBE186878C8}" type="presParOf" srcId="{834A3AA0-24BC-4A5B-AD0B-52E69E3674CC}" destId="{BBE8FC22-4AA4-44EF-A20B-C48B77F0250C}" srcOrd="5" destOrd="0" presId="urn:microsoft.com/office/officeart/2005/8/layout/hList6"/>
    <dgm:cxn modelId="{051879DA-C564-460F-9DB6-453FCBB8181A}" type="presParOf" srcId="{834A3AA0-24BC-4A5B-AD0B-52E69E3674CC}" destId="{E5627CBA-B15C-4F74-AE61-C4F40DB29231}" srcOrd="6" destOrd="0" presId="urn:microsoft.com/office/officeart/2005/8/layout/hList6"/>
    <dgm:cxn modelId="{823C4448-C0A1-4090-9E2D-B2F45CC7C878}" type="presParOf" srcId="{834A3AA0-24BC-4A5B-AD0B-52E69E3674CC}" destId="{63E47E9A-4F49-4913-8E5E-3C78399DE97A}" srcOrd="7" destOrd="0" presId="urn:microsoft.com/office/officeart/2005/8/layout/hList6"/>
    <dgm:cxn modelId="{B0CCC639-69E6-4148-AF92-3193E30936D4}" type="presParOf" srcId="{834A3AA0-24BC-4A5B-AD0B-52E69E3674CC}" destId="{40E0051B-9DB2-438C-8830-FCB65C19A152}" srcOrd="8" destOrd="0" presId="urn:microsoft.com/office/officeart/2005/8/layout/hList6"/>
    <dgm:cxn modelId="{1F24F4A0-EE35-4543-B888-85156CB8F724}" type="presParOf" srcId="{834A3AA0-24BC-4A5B-AD0B-52E69E3674CC}" destId="{58E7FADF-0213-49B0-A389-3239551F9BBB}" srcOrd="9" destOrd="0" presId="urn:microsoft.com/office/officeart/2005/8/layout/hList6"/>
    <dgm:cxn modelId="{D6C25A19-EE6A-4433-A630-BCD0C27FC159}" type="presParOf" srcId="{834A3AA0-24BC-4A5B-AD0B-52E69E3674CC}" destId="{DC1A7361-8A02-4DDD-A0B3-AF1E7F21F6C9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53A590-201E-4539-A8FC-0A414585E6EB}">
      <dsp:nvSpPr>
        <dsp:cNvPr id="0" name=""/>
        <dsp:cNvSpPr/>
      </dsp:nvSpPr>
      <dsp:spPr>
        <a:xfrm rot="16200000">
          <a:off x="-934677" y="935950"/>
          <a:ext cx="3121000" cy="12490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Фронтальная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934677" y="935950"/>
        <a:ext cx="3121000" cy="1249099"/>
      </dsp:txXfrm>
    </dsp:sp>
    <dsp:sp modelId="{473DAFB3-949D-4B25-BF34-672B4304C6D8}">
      <dsp:nvSpPr>
        <dsp:cNvPr id="0" name=""/>
        <dsp:cNvSpPr/>
      </dsp:nvSpPr>
      <dsp:spPr>
        <a:xfrm rot="16200000">
          <a:off x="408104" y="935950"/>
          <a:ext cx="3121000" cy="12490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Групповая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408104" y="935950"/>
        <a:ext cx="3121000" cy="1249099"/>
      </dsp:txXfrm>
    </dsp:sp>
    <dsp:sp modelId="{09C0BDDE-0ECC-42AE-BD00-4AAB5075A550}">
      <dsp:nvSpPr>
        <dsp:cNvPr id="0" name=""/>
        <dsp:cNvSpPr/>
      </dsp:nvSpPr>
      <dsp:spPr>
        <a:xfrm rot="16200000">
          <a:off x="1750887" y="935950"/>
          <a:ext cx="3121000" cy="12490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Работа</a:t>
          </a:r>
          <a:r>
            <a:rPr lang="ru-RU" sz="2000" b="0" kern="1200" baseline="0">
              <a:latin typeface="Times New Roman" panose="02020603050405020304" pitchFamily="18" charset="0"/>
              <a:cs typeface="Times New Roman" panose="02020603050405020304" pitchFamily="18" charset="0"/>
            </a:rPr>
            <a:t> в парах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750887" y="935950"/>
        <a:ext cx="3121000" cy="1249099"/>
      </dsp:txXfrm>
    </dsp:sp>
    <dsp:sp modelId="{27F1AA27-7737-4440-B773-1EC43395A9A7}">
      <dsp:nvSpPr>
        <dsp:cNvPr id="0" name=""/>
        <dsp:cNvSpPr/>
      </dsp:nvSpPr>
      <dsp:spPr>
        <a:xfrm rot="16200000">
          <a:off x="3093669" y="935950"/>
          <a:ext cx="3121000" cy="12490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Индивидуальная</a:t>
          </a:r>
        </a:p>
      </dsp:txBody>
      <dsp:txXfrm rot="16200000">
        <a:off x="3093669" y="935950"/>
        <a:ext cx="3121000" cy="12490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CCE085-53CC-43A7-BAD6-8EADF6BD5292}">
      <dsp:nvSpPr>
        <dsp:cNvPr id="0" name=""/>
        <dsp:cNvSpPr/>
      </dsp:nvSpPr>
      <dsp:spPr>
        <a:xfrm rot="16200000">
          <a:off x="-1309318" y="1355551"/>
          <a:ext cx="3553098" cy="84199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0" rIns="11476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 момент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1309318" y="1355551"/>
        <a:ext cx="3553098" cy="841994"/>
      </dsp:txXfrm>
    </dsp:sp>
    <dsp:sp modelId="{7BA69B56-F7B4-45FD-8C4F-31A611EB5F1A}">
      <dsp:nvSpPr>
        <dsp:cNvPr id="0" name=""/>
        <dsp:cNvSpPr/>
      </dsp:nvSpPr>
      <dsp:spPr>
        <a:xfrm rot="16200000">
          <a:off x="-287291" y="1309325"/>
          <a:ext cx="3553098" cy="9344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0" rIns="11476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к основному этапу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287291" y="1309325"/>
        <a:ext cx="3553098" cy="934446"/>
      </dsp:txXfrm>
    </dsp:sp>
    <dsp:sp modelId="{502EFE6D-F08A-4ADE-B946-FE8EF09734C0}">
      <dsp:nvSpPr>
        <dsp:cNvPr id="0" name=""/>
        <dsp:cNvSpPr/>
      </dsp:nvSpPr>
      <dsp:spPr>
        <a:xfrm rot="16200000">
          <a:off x="798798" y="1260830"/>
          <a:ext cx="3553098" cy="10314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0" rIns="11476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Усвоение новых знаний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798798" y="1260830"/>
        <a:ext cx="3553098" cy="1031436"/>
      </dsp:txXfrm>
    </dsp:sp>
    <dsp:sp modelId="{E5627CBA-B15C-4F74-AE61-C4F40DB29231}">
      <dsp:nvSpPr>
        <dsp:cNvPr id="0" name=""/>
        <dsp:cNvSpPr/>
      </dsp:nvSpPr>
      <dsp:spPr>
        <a:xfrm rot="16200000">
          <a:off x="1832221" y="1322285"/>
          <a:ext cx="3553098" cy="90852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0" rIns="11476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Первичная проверка понимания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1832221" y="1322285"/>
        <a:ext cx="3553098" cy="908527"/>
      </dsp:txXfrm>
    </dsp:sp>
    <dsp:sp modelId="{40E0051B-9DB2-438C-8830-FCB65C19A152}">
      <dsp:nvSpPr>
        <dsp:cNvPr id="0" name=""/>
        <dsp:cNvSpPr/>
      </dsp:nvSpPr>
      <dsp:spPr>
        <a:xfrm rot="16200000">
          <a:off x="2861257" y="1334162"/>
          <a:ext cx="3553098" cy="8847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0" rIns="11476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Закрепление знаний и способов действий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2861257" y="1334162"/>
        <a:ext cx="3553098" cy="884772"/>
      </dsp:txXfrm>
    </dsp:sp>
    <dsp:sp modelId="{DC1A7361-8A02-4DDD-A0B3-AF1E7F21F6C9}">
      <dsp:nvSpPr>
        <dsp:cNvPr id="0" name=""/>
        <dsp:cNvSpPr/>
      </dsp:nvSpPr>
      <dsp:spPr>
        <a:xfrm rot="16200000">
          <a:off x="3919529" y="1344241"/>
          <a:ext cx="3553098" cy="86461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14300" tIns="0" rIns="11476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Подведение итогов.  Рефлексия.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3919529" y="1344241"/>
        <a:ext cx="3553098" cy="864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4B5A-0698-42A1-AB1F-68C3BE5D2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6624E3C-0DCB-43C1-A06C-A40C45A94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B38873-04BA-4AD6-A723-F2BC96E7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72CCE9-9E31-4C62-8932-087040A1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C63B0A-6513-4581-8D42-060806CA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151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91D154-F13E-4947-83C3-85C4933F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E54CE4A-1AE5-48E5-9C3D-410C64AE4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7A435C-7CE9-411D-915E-2ACF8C99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094C50-4DBD-4C30-BE98-7AD21271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588099-EA4D-4E18-A2DE-147A491F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757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AFB27A9-30B1-4302-9D91-C39163D06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58FED00-39ED-41CD-95F1-995F82268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9C2822-5C62-4164-B341-D5FA6053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FA5503-E285-4504-87CD-2A804747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1F2A7D-F844-4724-BB59-8DE3FF9D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519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845DE0-F946-4BAF-B790-996619DAE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97EC5A-5124-472F-AF15-D224DE876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330E9B-9A74-4A1D-B643-2FE78CED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EBFE05-2CE5-4444-8319-989026EC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078185-E374-40EB-8E58-E0F89A05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945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BDEA28-D272-4136-B961-2C4DDA0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50F1C1-9558-41E8-A8AC-421BEFAF5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0498830-AB68-4B06-AF0F-C5106D37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BC23FC-528A-4B2F-935F-12ECC9A7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F66A6B-1639-42AB-8770-5954D2E4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93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EE300D-E480-4768-9AC4-8597C5F10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9C7001-527E-40A5-9CFF-6BD319B2B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CE47E08-91CC-4B57-8457-E64EC9F2A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99D9CE-07C3-4C0F-B1BA-411F9E41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CE5A4BC-AE46-40D4-9313-1F3BF154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4D51590-EDD7-4DA1-A6C9-41A6AA37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07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5A8DC6-3B33-4047-8211-664C7EA4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63CCB41-46CE-4EA4-A33B-2544C99D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B47C8C-BE71-4CC2-AF96-5221D96DB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BCD257B-9F0D-4B16-828A-A3D0088BA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DDBEFF4-4893-43A3-AA2F-258CB8CA9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5FD7E93-5978-4577-A9DF-0A38F0A20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AA46F63-834F-4ACD-9AAC-C090253E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879B05B-7DF8-489D-A9D8-1B4E7F6F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3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CC0E18-8D2A-4DEF-ADEC-B43F7C61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5F0A80F-D779-4E0B-897B-6AE6964B6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BD08092-F527-49F2-900A-73C86C9B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72764EA-8751-402B-AB25-A6885593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504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CF9B5E6-FCF0-43B9-94DE-FBD0F660B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B9C7286-862A-43D8-B5F3-140BB7A3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13AE5-C90F-4035-BD69-D8342B6B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21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DC33B4-C8B4-4570-8F43-88ED64EA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C0CB0E-8A4E-4375-B156-EE5B6933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B266FE-95A8-4FBE-8FF6-E315E19B4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751A2BD-7966-4C78-8A1F-8CF00736B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A98F527-A206-423E-8278-B26362EF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7A3E6F-962A-4F71-A219-E80D92F3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88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B8EB40-7E34-4C80-8381-262391D7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C05BA01-248D-4E29-AED1-C784B5018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070E420-0739-48C6-90EB-4770EEAF1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7C56819-6AE4-42EC-9623-F31310FB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3F63AEC-2305-47B9-B4EB-2EA58B39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EBEBDF-73D3-4DA9-AA5F-FC54FFA8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624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AA80EB-F2CD-442D-9566-F41564085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0822AC7-7DBA-42E6-84E8-D10F203EB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E2C918-0518-496B-A14D-06B44C261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8DD28-E8AC-4EEE-BEC2-7B50195FD50A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8BD002-CE8D-4E0B-90C1-B899C2D58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D93449-9CB9-401A-BFD9-F8A188FF0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E358F-F9DA-4413-B84F-0239AB301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076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6.png"/><Relationship Id="rId3" Type="http://schemas.microsoft.com/office/2007/relationships/hdphoto" Target="../media/hdphoto7.wdp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microsoft.com/office/2007/relationships/hdphoto" Target="../media/hdphoto28.wdp"/><Relationship Id="rId5" Type="http://schemas.microsoft.com/office/2007/relationships/hdphoto" Target="../media/hdphoto26.wdp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32.png"/><Relationship Id="rId14" Type="http://schemas.microsoft.com/office/2007/relationships/hdphoto" Target="../media/hdphoto2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7.wdp"/><Relationship Id="rId7" Type="http://schemas.microsoft.com/office/2007/relationships/hdphoto" Target="../media/hdphoto31.wdp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32.wdp"/><Relationship Id="rId5" Type="http://schemas.microsoft.com/office/2007/relationships/hdphoto" Target="../media/hdphoto30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7.wdp"/><Relationship Id="rId7" Type="http://schemas.microsoft.com/office/2007/relationships/hdphoto" Target="../media/hdphoto2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33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7.wdp"/><Relationship Id="rId7" Type="http://schemas.microsoft.com/office/2007/relationships/hdphoto" Target="../media/hdphoto3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33.wdp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7.wdp"/><Relationship Id="rId7" Type="http://schemas.microsoft.com/office/2007/relationships/hdphoto" Target="../media/hdphoto3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35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7.wdp"/><Relationship Id="rId7" Type="http://schemas.microsoft.com/office/2007/relationships/hdphoto" Target="../media/hdphoto3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36.wdp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6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6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microsoft.com/office/2007/relationships/hdphoto" Target="../media/hdphoto7.wdp"/><Relationship Id="rId21" Type="http://schemas.microsoft.com/office/2007/relationships/hdphoto" Target="../media/hdphoto13.wdp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17" Type="http://schemas.microsoft.com/office/2007/relationships/hdphoto" Target="../media/hdphoto3.wdp"/><Relationship Id="rId25" Type="http://schemas.openxmlformats.org/officeDocument/2006/relationships/image" Target="../media/image20.jpe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24" Type="http://schemas.openxmlformats.org/officeDocument/2006/relationships/image" Target="../media/image19.jpeg"/><Relationship Id="rId5" Type="http://schemas.microsoft.com/office/2007/relationships/hdphoto" Target="../media/hdphoto8.wdp"/><Relationship Id="rId15" Type="http://schemas.microsoft.com/office/2007/relationships/hdphoto" Target="../media/hdphoto6.wdp"/><Relationship Id="rId23" Type="http://schemas.microsoft.com/office/2007/relationships/hdphoto" Target="../media/hdphoto14.wdp"/><Relationship Id="rId28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microsoft.com/office/2007/relationships/hdphoto" Target="../media/hdphoto12.wdp"/><Relationship Id="rId31" Type="http://schemas.microsoft.com/office/2007/relationships/hdphoto" Target="../media/hdphoto17.wdp"/><Relationship Id="rId4" Type="http://schemas.openxmlformats.org/officeDocument/2006/relationships/image" Target="../media/image8.png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8.png"/><Relationship Id="rId27" Type="http://schemas.microsoft.com/office/2007/relationships/hdphoto" Target="../media/hdphoto15.wdp"/><Relationship Id="rId30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7.wdp"/><Relationship Id="rId7" Type="http://schemas.microsoft.com/office/2007/relationships/hdphoto" Target="../media/hdphoto1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hdphoto" Target="../media/hdphoto7.wdp"/><Relationship Id="rId7" Type="http://schemas.microsoft.com/office/2007/relationships/hdphoto" Target="../media/hdphoto20.wdp"/><Relationship Id="rId12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diagramColors" Target="../diagrams/colors1.xml"/><Relationship Id="rId5" Type="http://schemas.microsoft.com/office/2007/relationships/hdphoto" Target="../media/hdphoto8.wdp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microsoft.com/office/2007/relationships/hdphoto" Target="../media/hdphoto7.wdp"/><Relationship Id="rId7" Type="http://schemas.microsoft.com/office/2007/relationships/hdphoto" Target="../media/hdphoto20.wdp"/><Relationship Id="rId12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diagramColors" Target="../diagrams/colors2.xml"/><Relationship Id="rId5" Type="http://schemas.microsoft.com/office/2007/relationships/hdphoto" Target="../media/hdphoto8.wdp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microsoft.com/office/2007/relationships/hdphoto" Target="../media/hdphoto7.wdp"/><Relationship Id="rId7" Type="http://schemas.microsoft.com/office/2007/relationships/hdphoto" Target="../media/hdphoto2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21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7.wdp"/><Relationship Id="rId7" Type="http://schemas.microsoft.com/office/2007/relationships/hdphoto" Target="../media/hdphoto2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3.wdp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microsoft.com/office/2007/relationships/hdphoto" Target="../media/hdphoto7.wdp"/><Relationship Id="rId7" Type="http://schemas.microsoft.com/office/2007/relationships/hdphoto" Target="../media/hdphoto2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3.wdp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1876F77-B9E1-4353-8D32-5CB2112E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ement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5C4EDA-73A0-45A2-86A3-DD616EDAAE03}"/>
              </a:ext>
            </a:extLst>
          </p:cNvPr>
          <p:cNvSpPr txBox="1"/>
          <p:nvPr/>
        </p:nvSpPr>
        <p:spPr>
          <a:xfrm>
            <a:off x="645952" y="570716"/>
            <a:ext cx="11375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МАОУ Тоболовская СОШ –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С(К)ОУ «Карасульская специальная (коррекционная) школа – интернат»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6D1BD7-25F3-47F2-B388-BF39DC78701F}"/>
              </a:ext>
            </a:extLst>
          </p:cNvPr>
          <p:cNvSpPr txBox="1"/>
          <p:nvPr/>
        </p:nvSpPr>
        <p:spPr>
          <a:xfrm>
            <a:off x="6096000" y="3478986"/>
            <a:ext cx="61533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«Обувь разная нужна,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обувь всякая важна»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1E5AEC5-00DC-4A6A-944A-10095BB97DA5}"/>
              </a:ext>
            </a:extLst>
          </p:cNvPr>
          <p:cNvSpPr/>
          <p:nvPr/>
        </p:nvSpPr>
        <p:spPr>
          <a:xfrm>
            <a:off x="7268073" y="2713755"/>
            <a:ext cx="34708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Стендовое занятие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93F73D-40FB-4B12-B570-5A377C1CF1AC}"/>
              </a:ext>
            </a:extLst>
          </p:cNvPr>
          <p:cNvSpPr txBox="1"/>
          <p:nvPr/>
        </p:nvSpPr>
        <p:spPr>
          <a:xfrm>
            <a:off x="4996526" y="5780269"/>
            <a:ext cx="32633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п. Октябрьский</a:t>
            </a:r>
          </a:p>
          <a:p>
            <a:pPr lvl="0"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2021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157944-A3F1-4937-AB9B-685288621878}"/>
              </a:ext>
            </a:extLst>
          </p:cNvPr>
          <p:cNvSpPr txBox="1"/>
          <p:nvPr/>
        </p:nvSpPr>
        <p:spPr>
          <a:xfrm>
            <a:off x="6308521" y="4967810"/>
            <a:ext cx="6191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Хохолкова И.В.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4AD4C94C-999A-484B-AF2E-6AC151FD9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0926" b="72963" l="36042" r="80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69" t="23130" r="19511" b="27615"/>
          <a:stretch/>
        </p:blipFill>
        <p:spPr bwMode="auto">
          <a:xfrm>
            <a:off x="3141628" y="3080425"/>
            <a:ext cx="2236667" cy="130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4E1B502-1F14-4A23-A3EC-70DBA7104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286" b="9642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17" r="32977"/>
          <a:stretch/>
        </p:blipFill>
        <p:spPr bwMode="auto">
          <a:xfrm>
            <a:off x="4527372" y="4298749"/>
            <a:ext cx="534139" cy="1113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FB3CADB-1F86-4296-8013-2F51FFCB51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200" b="90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00" b="9000"/>
          <a:stretch/>
        </p:blipFill>
        <p:spPr bwMode="auto">
          <a:xfrm rot="20573477">
            <a:off x="3845202" y="5434967"/>
            <a:ext cx="689104" cy="560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BCBBDE9-62EF-4414-A967-2B68C192B3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4236" b="79258" l="1747" r="98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18" b="22707"/>
          <a:stretch/>
        </p:blipFill>
        <p:spPr bwMode="auto">
          <a:xfrm>
            <a:off x="2894203" y="4388477"/>
            <a:ext cx="1180626" cy="682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124F6C7-5742-4CB4-A55A-701933BFA4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8667" b="88000" l="6333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 r="6666" b="13778"/>
          <a:stretch/>
        </p:blipFill>
        <p:spPr bwMode="auto">
          <a:xfrm>
            <a:off x="3553871" y="5005581"/>
            <a:ext cx="699795" cy="549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8454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567869-ACF5-43DC-8032-351CB4520D14}"/>
              </a:ext>
            </a:extLst>
          </p:cNvPr>
          <p:cNvSpPr txBox="1"/>
          <p:nvPr/>
        </p:nvSpPr>
        <p:spPr>
          <a:xfrm>
            <a:off x="1795244" y="201227"/>
            <a:ext cx="89846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 для глаз:</a:t>
            </a:r>
            <a:endParaRPr lang="ru-RU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1" name="Picture 4" descr="https://ds05.infourok.ru/uploads/ex/0615/001157ac-684205ba/hello_html_c624cf3.png">
            <a:extLst>
              <a:ext uri="{FF2B5EF4-FFF2-40B4-BE49-F238E27FC236}">
                <a16:creationId xmlns:a16="http://schemas.microsoft.com/office/drawing/2014/main" xmlns="" id="{BA50CA98-8C06-4D9A-B4D5-B429A8E4A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78" r="16798"/>
          <a:stretch/>
        </p:blipFill>
        <p:spPr bwMode="auto">
          <a:xfrm>
            <a:off x="391206" y="4232327"/>
            <a:ext cx="135176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36C26B3B-9429-4DE3-8058-87C0140D576C}"/>
              </a:ext>
            </a:extLst>
          </p:cNvPr>
          <p:cNvSpPr/>
          <p:nvPr/>
        </p:nvSpPr>
        <p:spPr>
          <a:xfrm>
            <a:off x="2801923" y="1314922"/>
            <a:ext cx="7675927" cy="4993599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F70FD2-303C-4A64-B5D2-FF742CBE0388}"/>
              </a:ext>
            </a:extLst>
          </p:cNvPr>
          <p:cNvSpPr txBox="1"/>
          <p:nvPr/>
        </p:nvSpPr>
        <p:spPr>
          <a:xfrm>
            <a:off x="2919369" y="1425760"/>
            <a:ext cx="74745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Игра: «Найди отгадку»</a:t>
            </a:r>
          </a:p>
          <a:p>
            <a:pPr algn="ctr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развивает слуховое восприятие, умение рифмовать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407276-1260-4E58-9402-603943E43BC7}"/>
              </a:ext>
            </a:extLst>
          </p:cNvPr>
          <p:cNvSpPr txBox="1"/>
          <p:nvPr/>
        </p:nvSpPr>
        <p:spPr>
          <a:xfrm rot="1271233">
            <a:off x="3554797" y="2881986"/>
            <a:ext cx="2795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же летом на ногах?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Летом жарко в сапогах!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рады были ножки, обую…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F021C1-1C2E-4D39-A1F2-6CFEF886034A}"/>
              </a:ext>
            </a:extLst>
          </p:cNvPr>
          <p:cNvSpPr txBox="1"/>
          <p:nvPr/>
        </p:nvSpPr>
        <p:spPr>
          <a:xfrm rot="1300533">
            <a:off x="6729207" y="2786646"/>
            <a:ext cx="36984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Удобная обувь для спорта и игр,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ней каждый становится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ыстрым, как тигр.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обуваем на тренировки 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называем, конечно…</a:t>
            </a:r>
            <a:endParaRPr lang="ru-RU" sz="1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9C8CFE-B4AA-41B5-B126-C32803BE76F9}"/>
              </a:ext>
            </a:extLst>
          </p:cNvPr>
          <p:cNvSpPr txBox="1"/>
          <p:nvPr/>
        </p:nvSpPr>
        <p:spPr>
          <a:xfrm rot="20061488">
            <a:off x="3458809" y="4744814"/>
            <a:ext cx="2214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Выпал снег, </a:t>
            </a: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замёрзли ножки,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нам обуть…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78AC456-D278-4BC5-B39F-DE44BD97BFE3}"/>
              </a:ext>
            </a:extLst>
          </p:cNvPr>
          <p:cNvSpPr txBox="1"/>
          <p:nvPr/>
        </p:nvSpPr>
        <p:spPr>
          <a:xfrm>
            <a:off x="7013334" y="4788803"/>
            <a:ext cx="33806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Хоть и скользкие дорожки,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зимой хожу в сапожках,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когда был маленький,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Обувал я…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xmlns="" id="{F96E1913-40E1-49EA-9638-D575BCAB8E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1357" y="4474791"/>
            <a:ext cx="731688" cy="7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xmlns="" id="{7152B0CF-3773-4B08-A8B5-1A548A6738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2901" y="3959537"/>
            <a:ext cx="731688" cy="7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xmlns="" id="{E07F0D98-64A5-4DAA-B015-7853ED649A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3674" y="2176939"/>
            <a:ext cx="731688" cy="7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xmlns="" id="{071A4F6F-8F90-466A-9314-5840EA4236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980" y="2205302"/>
            <a:ext cx="731688" cy="7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xmlns="" id="{0FF3DBED-5DE9-44A3-9E21-8E9F45301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8435" y="5627102"/>
            <a:ext cx="731688" cy="7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906A459-72C7-4157-9432-7B6BC3D6AD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707" y="1248070"/>
            <a:ext cx="731688" cy="7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xmlns="" id="{D4597C60-5019-4EA2-BCD7-D7DC1DEC0D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6914" y="995467"/>
            <a:ext cx="731688" cy="7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354D130E-6419-4C64-8B3A-6AF6F751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981" y="3189676"/>
            <a:ext cx="5056409" cy="13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914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BCF8C8-243D-44F8-A3D1-50DC0DA08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75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97" y="5087223"/>
            <a:ext cx="1511446" cy="15114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71BB00-FF28-48DE-BF65-E9D84271FB21}"/>
              </a:ext>
            </a:extLst>
          </p:cNvPr>
          <p:cNvSpPr txBox="1"/>
          <p:nvPr/>
        </p:nvSpPr>
        <p:spPr>
          <a:xfrm>
            <a:off x="303402" y="76554"/>
            <a:ext cx="115851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новых знаний:</a:t>
            </a:r>
          </a:p>
          <a:p>
            <a:pPr algn="ctr"/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Обеспечение восприятия первичного запоминания знаний</a:t>
            </a:r>
          </a:p>
          <a:p>
            <a:pPr algn="ctr"/>
            <a:r>
              <a:rPr lang="ru-RU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Приём: «Подумаем вместе»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BD1885E-15A5-4B66-8919-C7867EA65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14714" y="2497847"/>
            <a:ext cx="2464578" cy="435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B61BC95-97DD-44DA-BC7F-25F9122AE8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724" l="9961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43"/>
          <a:stretch/>
        </p:blipFill>
        <p:spPr bwMode="auto">
          <a:xfrm>
            <a:off x="14161316" y="4115478"/>
            <a:ext cx="2771373" cy="1622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F4D42C6-BE7B-4574-A01E-4207F3E96C3B}"/>
              </a:ext>
            </a:extLst>
          </p:cNvPr>
          <p:cNvSpPr/>
          <p:nvPr/>
        </p:nvSpPr>
        <p:spPr>
          <a:xfrm>
            <a:off x="2122714" y="27432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BEFDB9F8-02A9-4216-8FA6-299CF7B42432}"/>
              </a:ext>
            </a:extLst>
          </p:cNvPr>
          <p:cNvSpPr/>
          <p:nvPr/>
        </p:nvSpPr>
        <p:spPr>
          <a:xfrm>
            <a:off x="2529555" y="1907434"/>
            <a:ext cx="7699761" cy="4425000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69B71032-7050-4FC2-A5B9-1E0F0A4B7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398" y="3583825"/>
            <a:ext cx="4264352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31FCAE4D-9C66-4C4A-AAD2-4FDD4914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0649" y="1991527"/>
            <a:ext cx="7588667" cy="4340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AE31740-7FFB-431B-A614-14EDFD9257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0800" b="100000" l="59167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5" t="19501" r="22543" b="-1540"/>
          <a:stretch/>
        </p:blipFill>
        <p:spPr bwMode="auto">
          <a:xfrm>
            <a:off x="3785517" y="3429000"/>
            <a:ext cx="927562" cy="2103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42103E4-7ED0-4B2E-B5D3-81565A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724" l="9961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43"/>
          <a:stretch/>
        </p:blipFill>
        <p:spPr bwMode="auto">
          <a:xfrm>
            <a:off x="8398507" y="4059242"/>
            <a:ext cx="2835964" cy="2349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14CF27F-3C3B-4D85-B100-A795B380450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5572" b="95015" l="9971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75" b="3581"/>
          <a:stretch/>
        </p:blipFill>
        <p:spPr bwMode="auto">
          <a:xfrm>
            <a:off x="7639225" y="5866283"/>
            <a:ext cx="1365166" cy="73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6363B8C-1CBC-437B-A6F0-17CB9A229AB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28" t="1789" r="13347"/>
          <a:stretch/>
        </p:blipFill>
        <p:spPr>
          <a:xfrm>
            <a:off x="6514707" y="5866284"/>
            <a:ext cx="1133116" cy="73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89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8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8EE31735-5AF7-41B7-AE75-06E7CE02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71" y="578840"/>
            <a:ext cx="8288323" cy="60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C3D253A-4E64-499B-BD05-1F8E5FB99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7832" y="654968"/>
            <a:ext cx="2416029" cy="11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Летящая чайка">
            <a:extLst>
              <a:ext uri="{FF2B5EF4-FFF2-40B4-BE49-F238E27FC236}">
                <a16:creationId xmlns:a16="http://schemas.microsoft.com/office/drawing/2014/main" xmlns="" id="{3D09FF14-9EEA-4727-A221-4762E5B93E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7545" y="552900"/>
            <a:ext cx="1428750" cy="13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Летящая чайка">
            <a:extLst>
              <a:ext uri="{FF2B5EF4-FFF2-40B4-BE49-F238E27FC236}">
                <a16:creationId xmlns:a16="http://schemas.microsoft.com/office/drawing/2014/main" xmlns="" id="{D8AE8122-836F-45BF-A27F-8D8232B5F1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173" y="226502"/>
            <a:ext cx="1428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xmlns="" id="{57AE50D9-59DB-4670-8CB3-903161BC6487}"/>
              </a:ext>
            </a:extLst>
          </p:cNvPr>
          <p:cNvSpPr/>
          <p:nvPr/>
        </p:nvSpPr>
        <p:spPr>
          <a:xfrm>
            <a:off x="7441920" y="2692867"/>
            <a:ext cx="4001548" cy="2664632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8CE74E7-B82D-4BF9-9B3D-14E0BBB2F620}"/>
              </a:ext>
            </a:extLst>
          </p:cNvPr>
          <p:cNvSpPr/>
          <p:nvPr/>
        </p:nvSpPr>
        <p:spPr>
          <a:xfrm>
            <a:off x="7441920" y="3168498"/>
            <a:ext cx="4057649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Заклинание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Река времени нас подхвати,</a:t>
            </a:r>
          </a:p>
          <a:p>
            <a:pPr algn="ctr"/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старину перенеси…</a:t>
            </a:r>
          </a:p>
        </p:txBody>
      </p:sp>
    </p:spTree>
    <p:extLst>
      <p:ext uri="{BB962C8B-B14F-4D97-AF65-F5344CB8AC3E}">
        <p14:creationId xmlns:p14="http://schemas.microsoft.com/office/powerpoint/2010/main" xmlns="" val="159989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7AFC5D5-BE6D-4504-A678-ECE3F72A6313}"/>
              </a:ext>
            </a:extLst>
          </p:cNvPr>
          <p:cNvSpPr/>
          <p:nvPr/>
        </p:nvSpPr>
        <p:spPr>
          <a:xfrm>
            <a:off x="2073915" y="2197918"/>
            <a:ext cx="7919207" cy="2969702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6D08E4-5A96-4CBC-887B-A576EAACD632}"/>
              </a:ext>
            </a:extLst>
          </p:cNvPr>
          <p:cNvSpPr txBox="1"/>
          <p:nvPr/>
        </p:nvSpPr>
        <p:spPr>
          <a:xfrm>
            <a:off x="918069" y="213917"/>
            <a:ext cx="10230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новых знаний:</a:t>
            </a:r>
          </a:p>
          <a:p>
            <a:pPr algn="ctr"/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Обеспечение восприятия первичного запоминания знаний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BBC4915-D512-4DC7-8146-60D1E3327131}"/>
              </a:ext>
            </a:extLst>
          </p:cNvPr>
          <p:cNvSpPr/>
          <p:nvPr/>
        </p:nvSpPr>
        <p:spPr>
          <a:xfrm>
            <a:off x="3144198" y="2728006"/>
            <a:ext cx="59036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Видеоролик:</a:t>
            </a:r>
          </a:p>
          <a:p>
            <a:pPr algn="ctr"/>
            <a:r>
              <a:rPr lang="ru-RU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лаптей»</a:t>
            </a:r>
            <a:endParaRPr lang="ru-RU" sz="5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3F150244-C36B-495F-B828-5FDE82E3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311" y="3104089"/>
            <a:ext cx="3045207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7FC77F9-FA7C-4875-9312-B586DB90D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8085" y="3684883"/>
            <a:ext cx="1702003" cy="2807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82156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9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2A9934-32EA-4B29-8C0D-2AD649B50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064" b="98747" l="30278" r="878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68" t="6160" r="15337"/>
          <a:stretch/>
        </p:blipFill>
        <p:spPr bwMode="auto">
          <a:xfrm>
            <a:off x="225832" y="2827216"/>
            <a:ext cx="1371083" cy="3172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CEFE48-10B4-46C9-86FC-B09016545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911" b="99363" l="1437" r="98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238" y="3096077"/>
            <a:ext cx="1669497" cy="317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58C442D-E1E6-4B27-B36D-7229899824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1250" b="80625" l="0" r="99531"/>
                    </a14:imgEffect>
                  </a14:imgLayer>
                </a14:imgProps>
              </a:ext>
            </a:extLst>
          </a:blip>
          <a:srcRect l="-3614" t="22289" r="602" b="18072"/>
          <a:stretch>
            <a:fillRect/>
          </a:stretch>
        </p:blipFill>
        <p:spPr bwMode="auto">
          <a:xfrm>
            <a:off x="2500751" y="5798804"/>
            <a:ext cx="928527" cy="633663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747296-3B28-4E39-A6F8-B026230DE6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62" b="92308" l="9451" r="925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1769" y="4406069"/>
            <a:ext cx="1364631" cy="2026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82B14A-F5AE-45F8-83D7-3C5C708446D9}"/>
              </a:ext>
            </a:extLst>
          </p:cNvPr>
          <p:cNvSpPr txBox="1"/>
          <p:nvPr/>
        </p:nvSpPr>
        <p:spPr>
          <a:xfrm>
            <a:off x="3085494" y="248221"/>
            <a:ext cx="615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E10051E8-D4CF-493F-B657-39C5FCC212C1}"/>
              </a:ext>
            </a:extLst>
          </p:cNvPr>
          <p:cNvSpPr/>
          <p:nvPr/>
        </p:nvSpPr>
        <p:spPr>
          <a:xfrm>
            <a:off x="1239482" y="383588"/>
            <a:ext cx="4453715" cy="2127415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Приём: «Вопрос – ответ»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плел лапти?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чего плели лапти?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Где используются, и чем являются лапти  в современном мире?</a:t>
            </a:r>
          </a:p>
        </p:txBody>
      </p:sp>
      <p:pic>
        <p:nvPicPr>
          <p:cNvPr id="1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44845F61-70C3-4C51-A8BC-76601189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5183" y="890411"/>
            <a:ext cx="2380398" cy="10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6A59046B-11DE-4E39-941E-87109C8C797C}"/>
              </a:ext>
            </a:extLst>
          </p:cNvPr>
          <p:cNvSpPr/>
          <p:nvPr/>
        </p:nvSpPr>
        <p:spPr>
          <a:xfrm>
            <a:off x="6153613" y="1801839"/>
            <a:ext cx="4338156" cy="42544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881E99-8EFF-4AD5-9B9C-0A0C13286B11}"/>
              </a:ext>
            </a:extLst>
          </p:cNvPr>
          <p:cNvSpPr txBox="1"/>
          <p:nvPr/>
        </p:nvSpPr>
        <p:spPr>
          <a:xfrm>
            <a:off x="6367777" y="1757672"/>
            <a:ext cx="3891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0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соревнование: 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«Лопаточки мои»</a:t>
            </a:r>
          </a:p>
          <a:p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Апробирование старинной обуви</a:t>
            </a:r>
          </a:p>
        </p:txBody>
      </p:sp>
      <p:pic>
        <p:nvPicPr>
          <p:cNvPr id="1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263BE6DF-1830-4192-9F4E-0949EBE7C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3301" y="3447276"/>
            <a:ext cx="4438192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CB8BA5-596C-4BAC-90F0-3A5CB106DDC0}"/>
              </a:ext>
            </a:extLst>
          </p:cNvPr>
          <p:cNvSpPr txBox="1"/>
          <p:nvPr/>
        </p:nvSpPr>
        <p:spPr>
          <a:xfrm>
            <a:off x="6302855" y="3280394"/>
            <a:ext cx="4045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«Взгляни на пару лыковых лаптей,</a:t>
            </a:r>
            <a:b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достойны взгляда между прочим.</a:t>
            </a:r>
            <a:b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 век среди затейливых вещей</a:t>
            </a:r>
            <a:b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обуви бесхитростней и проще. </a:t>
            </a:r>
          </a:p>
          <a:p>
            <a:pPr algn="ctr"/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 не смотри на лапти с высока,</a:t>
            </a:r>
          </a:p>
          <a:p>
            <a:pPr algn="ctr"/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Прервав с досадой умную беседу.</a:t>
            </a:r>
          </a:p>
          <a:p>
            <a:pPr algn="ctr"/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Такие лапти многие века </a:t>
            </a:r>
          </a:p>
          <a:p>
            <a:pPr algn="ctr"/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Носили наши бабушки и деды»</a:t>
            </a:r>
          </a:p>
        </p:txBody>
      </p:sp>
    </p:spTree>
    <p:extLst>
      <p:ext uri="{BB962C8B-B14F-4D97-AF65-F5344CB8AC3E}">
        <p14:creationId xmlns:p14="http://schemas.microsoft.com/office/powerpoint/2010/main" xmlns="" val="237095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7B443-6BB9-4D69-B89A-ABFC4876FAD8}"/>
              </a:ext>
            </a:extLst>
          </p:cNvPr>
          <p:cNvSpPr/>
          <p:nvPr/>
        </p:nvSpPr>
        <p:spPr>
          <a:xfrm>
            <a:off x="151002" y="102252"/>
            <a:ext cx="11696939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Физкультминутка: </a:t>
            </a:r>
          </a:p>
          <a:p>
            <a:pPr algn="ctr"/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«Русский перепляс»</a:t>
            </a:r>
          </a:p>
          <a:p>
            <a:pPr algn="ctr"/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музыкальное сопровождение: «Ах, лапти мои!»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FD8842-D660-41D4-A71D-5D2F79699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5653" y="3638725"/>
            <a:ext cx="1722288" cy="285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877A14F-A603-45F7-BB61-37F45C913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62" b="92308" l="9451" r="925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369" y="4314425"/>
            <a:ext cx="1533835" cy="21911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BF01947F-1F2A-4BE5-89BB-735E1B73A272}"/>
              </a:ext>
            </a:extLst>
          </p:cNvPr>
          <p:cNvSpPr/>
          <p:nvPr/>
        </p:nvSpPr>
        <p:spPr>
          <a:xfrm>
            <a:off x="2420394" y="2325735"/>
            <a:ext cx="7482951" cy="285415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5E577A-87F7-4D80-954D-098DC3723A4D}"/>
              </a:ext>
            </a:extLst>
          </p:cNvPr>
          <p:cNvSpPr txBox="1"/>
          <p:nvPr/>
        </p:nvSpPr>
        <p:spPr>
          <a:xfrm>
            <a:off x="2758163" y="2593663"/>
            <a:ext cx="7145182" cy="209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752475" algn="l"/>
              </a:tabLst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Релаксация детей, снятие чувства тревожности.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457200" algn="l"/>
                <a:tab pos="752475" algn="l"/>
              </a:tabLst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таковы - вы будете по кругу под музыку передавать лапоток.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457200" algn="l"/>
                <a:tab pos="752475" algn="l"/>
              </a:tabLst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 перестает играть, у кого в этот момент окажется                          в руках лапоть, тот в кругу танцует. </a:t>
            </a:r>
          </a:p>
        </p:txBody>
      </p:sp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EB1EF5DB-5B2F-4C5E-93A8-A258AFA9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297" y="3022293"/>
            <a:ext cx="3364407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6968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8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8EE31735-5AF7-41B7-AE75-06E7CE02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71" y="578840"/>
            <a:ext cx="8288323" cy="60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C3D253A-4E64-499B-BD05-1F8E5FB99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7832" y="654968"/>
            <a:ext cx="2416029" cy="11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Летящая чайка">
            <a:extLst>
              <a:ext uri="{FF2B5EF4-FFF2-40B4-BE49-F238E27FC236}">
                <a16:creationId xmlns:a16="http://schemas.microsoft.com/office/drawing/2014/main" xmlns="" id="{3D09FF14-9EEA-4727-A221-4762E5B93E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7545" y="552900"/>
            <a:ext cx="1428750" cy="13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Летящая чайка">
            <a:extLst>
              <a:ext uri="{FF2B5EF4-FFF2-40B4-BE49-F238E27FC236}">
                <a16:creationId xmlns:a16="http://schemas.microsoft.com/office/drawing/2014/main" xmlns="" id="{D8AE8122-836F-45BF-A27F-8D8232B5F1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173" y="226502"/>
            <a:ext cx="1428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xmlns="" id="{57AE50D9-59DB-4670-8CB3-903161BC6487}"/>
              </a:ext>
            </a:extLst>
          </p:cNvPr>
          <p:cNvSpPr/>
          <p:nvPr/>
        </p:nvSpPr>
        <p:spPr>
          <a:xfrm>
            <a:off x="7248089" y="2692867"/>
            <a:ext cx="4515772" cy="2664632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8CE74E7-B82D-4BF9-9B3D-14E0BBB2F620}"/>
              </a:ext>
            </a:extLst>
          </p:cNvPr>
          <p:cNvSpPr/>
          <p:nvPr/>
        </p:nvSpPr>
        <p:spPr>
          <a:xfrm>
            <a:off x="7364976" y="3168498"/>
            <a:ext cx="421153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Заклинание</a:t>
            </a:r>
          </a:p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Река времени нас подхвати,</a:t>
            </a:r>
          </a:p>
          <a:p>
            <a:pPr algn="ctr"/>
            <a:r>
              <a:rPr lang="ru-RU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современность всех верни!</a:t>
            </a:r>
          </a:p>
        </p:txBody>
      </p:sp>
    </p:spTree>
    <p:extLst>
      <p:ext uri="{BB962C8B-B14F-4D97-AF65-F5344CB8AC3E}">
        <p14:creationId xmlns:p14="http://schemas.microsoft.com/office/powerpoint/2010/main" xmlns="" val="2674532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22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7B443-6BB9-4D69-B89A-ABFC4876FAD8}"/>
              </a:ext>
            </a:extLst>
          </p:cNvPr>
          <p:cNvSpPr/>
          <p:nvPr/>
        </p:nvSpPr>
        <p:spPr>
          <a:xfrm>
            <a:off x="151002" y="102252"/>
            <a:ext cx="11696939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Первичная проверка понимания:</a:t>
            </a:r>
          </a:p>
          <a:p>
            <a:pPr algn="ctr"/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Задача: Установление правильности и осознанности усвоения </a:t>
            </a:r>
          </a:p>
          <a:p>
            <a:pPr algn="ctr"/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учебного материала </a:t>
            </a:r>
          </a:p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A43999-5561-485F-A58F-B63F3911C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500" b="96625" l="8375" r="8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5" t="3848" r="17744"/>
          <a:stretch/>
        </p:blipFill>
        <p:spPr bwMode="auto">
          <a:xfrm>
            <a:off x="10259737" y="4741689"/>
            <a:ext cx="1615540" cy="1947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7A05A82-76E9-49BD-AEB0-503B746B12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75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92" y="5398449"/>
            <a:ext cx="1465613" cy="1408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FBA2D108-AE3C-4273-9AFC-5B9FC457CFBA}"/>
              </a:ext>
            </a:extLst>
          </p:cNvPr>
          <p:cNvSpPr/>
          <p:nvPr/>
        </p:nvSpPr>
        <p:spPr>
          <a:xfrm>
            <a:off x="922012" y="1815525"/>
            <a:ext cx="5306939" cy="3737133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596EC9B3-3260-413C-A2CC-C6D2772BC40F}"/>
              </a:ext>
            </a:extLst>
          </p:cNvPr>
          <p:cNvSpPr/>
          <p:nvPr/>
        </p:nvSpPr>
        <p:spPr>
          <a:xfrm>
            <a:off x="7145048" y="1921829"/>
            <a:ext cx="4203138" cy="2735629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E60E16-B10A-44CD-B69D-87AC6573D0EE}"/>
              </a:ext>
            </a:extLst>
          </p:cNvPr>
          <p:cNvSpPr txBox="1"/>
          <p:nvPr/>
        </p:nvSpPr>
        <p:spPr>
          <a:xfrm>
            <a:off x="1115799" y="1864369"/>
            <a:ext cx="5185435" cy="335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  <a:tabLst>
                <a:tab pos="752475" algn="l"/>
              </a:tabLst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Игра: «Подбирай, называй, запоминай!»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752475" algn="l"/>
              </a:tabLs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Подобрать как можно больше слов – действий.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§"/>
              <a:tabLst>
                <a:tab pos="752475" algn="l"/>
              </a:tabLs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Обувь на фабрике (что делают?) </a:t>
            </a: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§"/>
              <a:tabLst>
                <a:tab pos="752475" algn="l"/>
              </a:tabLs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Покупая в магазине обувь, покупатель                (что делает?)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752475" algn="l"/>
              </a:tabLs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Ухаживая за обувью, человек (что делает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                                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752475" algn="l"/>
              </a:tabLs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называется уход за обувью каждый день?  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E8F697-A38E-4E3D-9F2E-DF34394505D6}"/>
              </a:ext>
            </a:extLst>
          </p:cNvPr>
          <p:cNvSpPr txBox="1"/>
          <p:nvPr/>
        </p:nvSpPr>
        <p:spPr>
          <a:xfrm>
            <a:off x="7343064" y="1921829"/>
            <a:ext cx="400512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Кластер: </a:t>
            </a:r>
          </a:p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«Предметы ухода за обувью»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предложенных предметов выберите   те, которые необходимы по уходу за обувью (крем, щётка, губка, порошок, бумага, мел, ластик, мягкая тряпочка, подсолнечное масло.)</a:t>
            </a:r>
          </a:p>
        </p:txBody>
      </p:sp>
      <p:pic>
        <p:nvPicPr>
          <p:cNvPr id="15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7BE0CA3E-EDD4-446F-A4DE-AE10BE7F4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3619" y="3073478"/>
            <a:ext cx="3536163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5809384C-3250-4837-BF2F-4BB2E945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3458" y="2842974"/>
            <a:ext cx="2952179" cy="110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9630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7B443-6BB9-4D69-B89A-ABFC4876FAD8}"/>
              </a:ext>
            </a:extLst>
          </p:cNvPr>
          <p:cNvSpPr/>
          <p:nvPr/>
        </p:nvSpPr>
        <p:spPr>
          <a:xfrm>
            <a:off x="151002" y="102252"/>
            <a:ext cx="116969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Первичная проверка понимания: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Задача: Установление правильности и осознанности усвоения учебного материала </a:t>
            </a:r>
          </a:p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A43999-5561-485F-A58F-B63F3911C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500" b="96625" l="8375" r="8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5" t="3848" r="17744"/>
          <a:stretch/>
        </p:blipFill>
        <p:spPr bwMode="auto">
          <a:xfrm>
            <a:off x="371840" y="4358918"/>
            <a:ext cx="1975691" cy="2295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8E3EEB-DC8E-4822-92D2-C8A4076DB424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0647" l="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601"/>
          <a:stretch/>
        </p:blipFill>
        <p:spPr bwMode="auto">
          <a:xfrm>
            <a:off x="10393959" y="3429000"/>
            <a:ext cx="1350628" cy="2870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9BB2B1A-B218-43D1-BF47-503ACACE69B5}"/>
              </a:ext>
            </a:extLst>
          </p:cNvPr>
          <p:cNvSpPr/>
          <p:nvPr/>
        </p:nvSpPr>
        <p:spPr>
          <a:xfrm>
            <a:off x="3783434" y="2204276"/>
            <a:ext cx="5217089" cy="3695205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91B151-96CA-4F28-B880-1AEB13862586}"/>
              </a:ext>
            </a:extLst>
          </p:cNvPr>
          <p:cNvSpPr txBox="1"/>
          <p:nvPr/>
        </p:nvSpPr>
        <p:spPr>
          <a:xfrm>
            <a:off x="3478138" y="2335065"/>
            <a:ext cx="578521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– Артём Б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Развитие логического мышления</a:t>
            </a:r>
            <a:endParaRPr kumimoji="0" lang="ru-RU" sz="2000" b="1" u="none" strike="noStrike" normalizeH="0" baseline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Упражнение: «Исправь меня»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Сапожнику принесли в ремонт                                                    (повторять фразу полностью).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Туфли БЕЗ (подошва )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Сапоги БЕЗ (молния)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Тапки БЕЗ (пятка)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Сандалии БЕЗ (ремешок)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Ботинки БЕЗ (язык)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000" b="1" u="none" strike="noStrike" normalizeH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Кроссовки БЕЗ (шнурок)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8BF4C8C8-3048-4EFD-A387-FB184FB37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4235" y="3457569"/>
            <a:ext cx="4152554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0145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7B443-6BB9-4D69-B89A-ABFC4876FAD8}"/>
              </a:ext>
            </a:extLst>
          </p:cNvPr>
          <p:cNvSpPr/>
          <p:nvPr/>
        </p:nvSpPr>
        <p:spPr>
          <a:xfrm>
            <a:off x="226502" y="102252"/>
            <a:ext cx="116187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знаний и способов действий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anose="02040502050405020303" pitchFamily="18" charset="0"/>
              </a:rPr>
              <a:t>Задача: Обеспечение усвоения новых знаний и способов действий на уровне применения в изменённой ситуации.</a:t>
            </a:r>
          </a:p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35148F-17BF-43ED-B644-8B74A4AC9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19" b="988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8255" y="5186247"/>
            <a:ext cx="2117000" cy="151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7C71CE-CEFE-4629-834C-0E99369FE6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165" b="98669" l="56262" r="94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23" r="5067"/>
          <a:stretch/>
        </p:blipFill>
        <p:spPr bwMode="auto">
          <a:xfrm>
            <a:off x="226502" y="5033395"/>
            <a:ext cx="1744911" cy="1670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F0231D9A-D93C-4CF5-AA3C-D276C71C5377}"/>
              </a:ext>
            </a:extLst>
          </p:cNvPr>
          <p:cNvSpPr/>
          <p:nvPr/>
        </p:nvSpPr>
        <p:spPr>
          <a:xfrm>
            <a:off x="2393858" y="1958237"/>
            <a:ext cx="7029705" cy="442549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3DA673-9220-4410-8E45-D5173A3A19F6}"/>
              </a:ext>
            </a:extLst>
          </p:cNvPr>
          <p:cNvSpPr txBox="1"/>
          <p:nvPr/>
        </p:nvSpPr>
        <p:spPr>
          <a:xfrm>
            <a:off x="2740603" y="2044084"/>
            <a:ext cx="687024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Выводиться слайд с правилами  ухода за обувью</a:t>
            </a:r>
          </a:p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(обсуждение, показ воспитателя)</a:t>
            </a:r>
          </a:p>
          <a:p>
            <a:pPr algn="ctr"/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Очистить от грязи и пыли.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Нанести крем.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Почистить обувь щеткой.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Отполировать губкой ли бархоткой (шерстяной тряпкой).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 безопасности.</a:t>
            </a:r>
            <a:endParaRPr lang="ru-RU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Работаем аккуратно, чтобы обувной крем не попал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одежду, в глаза, рот.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работы убрать инвентарь, вымыть руки.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25838F7A-2F7E-4CC7-A852-083E562A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757" y="3596938"/>
            <a:ext cx="4777531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453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0B26AED-CB7D-4D41-B253-314D539D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ABC2A1-BD85-4B1C-8DAF-E8243D35F00A}"/>
              </a:ext>
            </a:extLst>
          </p:cNvPr>
          <p:cNvSpPr/>
          <p:nvPr/>
        </p:nvSpPr>
        <p:spPr>
          <a:xfrm>
            <a:off x="4389351" y="194188"/>
            <a:ext cx="39725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занятия:</a:t>
            </a:r>
          </a:p>
        </p:txBody>
      </p:sp>
      <p:sp>
        <p:nvSpPr>
          <p:cNvPr id="4" name="Выноска: двойная изогнутая линия без границы 3">
            <a:extLst>
              <a:ext uri="{FF2B5EF4-FFF2-40B4-BE49-F238E27FC236}">
                <a16:creationId xmlns:a16="http://schemas.microsoft.com/office/drawing/2014/main" xmlns="" id="{7A7C6BEE-A974-4570-84FF-E744111E7E80}"/>
              </a:ext>
            </a:extLst>
          </p:cNvPr>
          <p:cNvSpPr/>
          <p:nvPr/>
        </p:nvSpPr>
        <p:spPr>
          <a:xfrm>
            <a:off x="2792796" y="1283150"/>
            <a:ext cx="7125016" cy="4468170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00673"/>
              <a:gd name="adj8" fmla="val -5323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b="1" i="1" cap="none" spc="0" dirty="0">
              <a:ln w="7620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D2B97C-0870-46E8-805D-9BE14C911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4" t="15240" r="13759" b="11271"/>
          <a:stretch/>
        </p:blipFill>
        <p:spPr bwMode="auto">
          <a:xfrm>
            <a:off x="1415536" y="3822520"/>
            <a:ext cx="1903289" cy="2642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27ECCB-E8F6-4115-B7DC-3974E18E9C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2548" y="5047913"/>
            <a:ext cx="1416146" cy="120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C821BA-6D52-4056-8226-D51C2B10A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22" b="100000" l="435" r="994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6267">
            <a:off x="10215567" y="5003487"/>
            <a:ext cx="1308273" cy="134754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C6B828-768F-4FAC-AF60-C2045CEB2877}"/>
              </a:ext>
            </a:extLst>
          </p:cNvPr>
          <p:cNvSpPr/>
          <p:nvPr/>
        </p:nvSpPr>
        <p:spPr>
          <a:xfrm>
            <a:off x="2860646" y="1533466"/>
            <a:ext cx="7029975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игровой, доступной форме  п</a:t>
            </a:r>
            <a:r>
              <a:rPr lang="ru-RU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с историей возникновения обуви,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расширить знания воспитанников о видах обуви.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kumimoji="0" lang="ru-RU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ормировать умение правильно ухаживать за обувью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D3DA75B-3E8D-48B4-A6F2-B6A250B5AB37}"/>
              </a:ext>
            </a:extLst>
          </p:cNvPr>
          <p:cNvSpPr/>
          <p:nvPr/>
        </p:nvSpPr>
        <p:spPr>
          <a:xfrm>
            <a:off x="2806391" y="2816616"/>
            <a:ext cx="7097825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 – развивающая: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познавательную активность детей, 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развитию устной речи, логического мышления, воображения, умения обобщать полученные знания и делать выводы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2C784FE-3D2A-437A-8126-8232DCF61B7E}"/>
              </a:ext>
            </a:extLst>
          </p:cNvPr>
          <p:cNvSpPr/>
          <p:nvPr/>
        </p:nvSpPr>
        <p:spPr>
          <a:xfrm>
            <a:off x="2860646" y="4154166"/>
            <a:ext cx="702997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 – воспитательная: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сплочению коллектива </a:t>
            </a:r>
            <a:r>
              <a:rPr lang="ru-RU" sz="180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игровых технологий.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Создать условия, обеспечивающие формированию </a:t>
            </a:r>
            <a:r>
              <a:rPr lang="ru-RU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партнерских взаимоотношений и соблюдения правил техники безопасности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  <a:endParaRPr lang="ru-RU" b="1" i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799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7B443-6BB9-4D69-B89A-ABFC4876FAD8}"/>
              </a:ext>
            </a:extLst>
          </p:cNvPr>
          <p:cNvSpPr/>
          <p:nvPr/>
        </p:nvSpPr>
        <p:spPr>
          <a:xfrm>
            <a:off x="226502" y="102252"/>
            <a:ext cx="1161875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знаний и способов действий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Задача: Обеспечение усвоения новых знаний и способов действий на уровне применения в изменённой ситуации.</a:t>
            </a:r>
          </a:p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7C71CE-CEFE-4629-834C-0E99369FE6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165" b="98669" l="56262" r="94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23" r="5067"/>
          <a:stretch/>
        </p:blipFill>
        <p:spPr bwMode="auto">
          <a:xfrm>
            <a:off x="226502" y="5033395"/>
            <a:ext cx="1744911" cy="1670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BF962E-8E7C-415C-9880-04D5414E7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98" b="96131" l="3385" r="96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9009" y="4597167"/>
            <a:ext cx="1887523" cy="1963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97B85BD-38CA-4357-AD48-458D8ADD9880}"/>
              </a:ext>
            </a:extLst>
          </p:cNvPr>
          <p:cNvSpPr/>
          <p:nvPr/>
        </p:nvSpPr>
        <p:spPr>
          <a:xfrm>
            <a:off x="10586906" y="4924339"/>
            <a:ext cx="515922" cy="8305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0743482D-A36E-434E-BA89-ADC9519DD261}"/>
              </a:ext>
            </a:extLst>
          </p:cNvPr>
          <p:cNvSpPr/>
          <p:nvPr/>
        </p:nvSpPr>
        <p:spPr>
          <a:xfrm>
            <a:off x="2283202" y="2260833"/>
            <a:ext cx="7699697" cy="3494016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3DA673-9220-4410-8E45-D5173A3A19F6}"/>
              </a:ext>
            </a:extLst>
          </p:cNvPr>
          <p:cNvSpPr txBox="1"/>
          <p:nvPr/>
        </p:nvSpPr>
        <p:spPr>
          <a:xfrm>
            <a:off x="2283203" y="2475658"/>
            <a:ext cx="7625593" cy="3131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Мастерская: «Всё делаем сами, своими руками» </a:t>
            </a:r>
            <a:endParaRPr lang="ru-RU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Формирование  экономико-бытовых знаний,                                                         бережливого отношения к вещам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Почистить обувь, соблюдая все этапы чистки.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Художественная  мастерская</a:t>
            </a:r>
          </a:p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(работа в парах)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675"/>
              </a:spcAf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Задание: Раскрасить обувь,  превратить в нарядную, красивую, необычную. </a:t>
            </a:r>
          </a:p>
        </p:txBody>
      </p:sp>
      <p:pic>
        <p:nvPicPr>
          <p:cNvPr id="1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9B0ADD19-D41F-4A16-AFB2-5B98E7DC5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400" y="3473202"/>
            <a:ext cx="3951218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737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7B443-6BB9-4D69-B89A-ABFC4876FAD8}"/>
              </a:ext>
            </a:extLst>
          </p:cNvPr>
          <p:cNvSpPr/>
          <p:nvPr/>
        </p:nvSpPr>
        <p:spPr>
          <a:xfrm>
            <a:off x="176168" y="36470"/>
            <a:ext cx="116187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занятия.  Рефлексия.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D54508E3-8580-498E-B00E-C7BBB34C6AFA}"/>
              </a:ext>
            </a:extLst>
          </p:cNvPr>
          <p:cNvSpPr/>
          <p:nvPr/>
        </p:nvSpPr>
        <p:spPr>
          <a:xfrm>
            <a:off x="1239692" y="1370082"/>
            <a:ext cx="4255097" cy="4761817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9F8A24CE-E4B8-4259-8235-59EAA60FB458}"/>
              </a:ext>
            </a:extLst>
          </p:cNvPr>
          <p:cNvSpPr/>
          <p:nvPr/>
        </p:nvSpPr>
        <p:spPr>
          <a:xfrm>
            <a:off x="7191222" y="1894175"/>
            <a:ext cx="3957747" cy="3870003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Художественная рефлексия: «Зимний пейзаж»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Воспитанникам предлагается две картины с изображением зимнего пейзажа. Одна картина проникнута грустным, печальным настроением, другая – радостным, веселым. Дети выбирают ту  картину,</a:t>
            </a:r>
          </a:p>
          <a:p>
            <a:pPr marL="285750" indent="-285750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</a:t>
            </a: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оторая  соответствует их настроению. 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EA825C-1774-491F-B169-93565AA87D15}"/>
              </a:ext>
            </a:extLst>
          </p:cNvPr>
          <p:cNvSpPr txBox="1"/>
          <p:nvPr/>
        </p:nvSpPr>
        <p:spPr>
          <a:xfrm>
            <a:off x="1605552" y="1512921"/>
            <a:ext cx="3758268" cy="4761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75"/>
              </a:spcAft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Приём: «Снежный ком»</a:t>
            </a:r>
            <a:endParaRPr lang="ru-RU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Назовите тему занятия?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для вас было самым важным (интересным)?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довольны результатами своей работы?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Тяжело ли было выполнять задания?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понравилось (не понравилось)?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эти знания пригодятся в жизни?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Кого бы ты хотел (а) поблагодарить за работу на занятии?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F83AA235-3AE3-4CA7-A1D7-B7961C6B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38089" y="3103860"/>
            <a:ext cx="4823217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83927784-013D-4C65-A10D-E3B5EC85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2956" y="3358519"/>
            <a:ext cx="4113464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3775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A7B443-6BB9-4D69-B89A-ABFC4876FAD8}"/>
              </a:ext>
            </a:extLst>
          </p:cNvPr>
          <p:cNvSpPr/>
          <p:nvPr/>
        </p:nvSpPr>
        <p:spPr>
          <a:xfrm>
            <a:off x="2269049" y="67275"/>
            <a:ext cx="71054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02148E-DC19-4202-B8BE-43C9D6389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2000" r="23600" b="9400"/>
          <a:stretch/>
        </p:blipFill>
        <p:spPr bwMode="auto">
          <a:xfrm>
            <a:off x="10731603" y="4731391"/>
            <a:ext cx="1042044" cy="1813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8194F2DA-78A4-45E7-ADCF-7ECF95241B81}"/>
              </a:ext>
            </a:extLst>
          </p:cNvPr>
          <p:cNvSpPr/>
          <p:nvPr/>
        </p:nvSpPr>
        <p:spPr>
          <a:xfrm>
            <a:off x="1627463" y="1111095"/>
            <a:ext cx="8937074" cy="5113535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4BCA70-5C55-4AF3-8F31-404C4825058B}"/>
              </a:ext>
            </a:extLst>
          </p:cNvPr>
          <p:cNvSpPr txBox="1"/>
          <p:nvPr/>
        </p:nvSpPr>
        <p:spPr>
          <a:xfrm>
            <a:off x="1920721" y="1222805"/>
            <a:ext cx="872734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 –бытовые знания, умения и навыки </a:t>
            </a:r>
          </a:p>
          <a:p>
            <a:pPr lvl="0"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формировала используя следующие приёмы и методы:</a:t>
            </a:r>
          </a:p>
          <a:p>
            <a:pPr lvl="0" algn="ctr"/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Беседа, приём: «Вопрос – ответ», «Подумаем вместе», загадки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Игры, игровые  упражнения с элементами путешествия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и самостоятельного апробирования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ИКТ,  дидактического (наглядного) материала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Решение проблемных ситуаций,  игра – соревнование «Лопаточки мои»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Самостоятельная практическая деятельность</a:t>
            </a:r>
          </a:p>
        </p:txBody>
      </p:sp>
      <p:pic>
        <p:nvPicPr>
          <p:cNvPr id="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11B833CE-C950-4D00-A2B3-A208FED9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26658" y="2965251"/>
            <a:ext cx="4941176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playcast.ru/uploads/2015/02/09/12029203.gif">
            <a:extLst>
              <a:ext uri="{FF2B5EF4-FFF2-40B4-BE49-F238E27FC236}">
                <a16:creationId xmlns:a16="http://schemas.microsoft.com/office/drawing/2014/main" xmlns="" id="{6EC2DE4C-8016-4F51-A2F2-993A81EAD1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140" y="5496497"/>
            <a:ext cx="1533506" cy="966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711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0B26AED-CB7D-4D41-B253-314D539D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: двойная изогнутая линия без границы 3">
            <a:extLst>
              <a:ext uri="{FF2B5EF4-FFF2-40B4-BE49-F238E27FC236}">
                <a16:creationId xmlns:a16="http://schemas.microsoft.com/office/drawing/2014/main" xmlns="" id="{7A7C6BEE-A974-4570-84FF-E744111E7E80}"/>
              </a:ext>
            </a:extLst>
          </p:cNvPr>
          <p:cNvSpPr/>
          <p:nvPr/>
        </p:nvSpPr>
        <p:spPr>
          <a:xfrm>
            <a:off x="3008938" y="1489047"/>
            <a:ext cx="6428677" cy="3452970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00666"/>
              <a:gd name="adj8" fmla="val -4363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D2B97C-0870-46E8-805D-9BE14C911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4" t="15240" r="13759" b="11271"/>
          <a:stretch/>
        </p:blipFill>
        <p:spPr bwMode="auto">
          <a:xfrm>
            <a:off x="1731383" y="3658774"/>
            <a:ext cx="1773338" cy="2642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518550-D791-4096-90A2-FDDACF20049C}"/>
              </a:ext>
            </a:extLst>
          </p:cNvPr>
          <p:cNvSpPr txBox="1"/>
          <p:nvPr/>
        </p:nvSpPr>
        <p:spPr>
          <a:xfrm>
            <a:off x="3111703" y="282858"/>
            <a:ext cx="6153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6D0370A-8589-4E79-8DC5-0C361DDA6F6F}"/>
              </a:ext>
            </a:extLst>
          </p:cNvPr>
          <p:cNvSpPr/>
          <p:nvPr/>
        </p:nvSpPr>
        <p:spPr>
          <a:xfrm>
            <a:off x="3504721" y="1784686"/>
            <a:ext cx="586837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Мультимедийное оборудование: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Экран, ноутбук, проектор, колонки, флешка, презентация, видео ролик.</a:t>
            </a:r>
          </a:p>
          <a:p>
            <a:pPr algn="ctr"/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картинки, карточки с игровыми упражнениями,</a:t>
            </a:r>
            <a:r>
              <a:rPr lang="ru-RU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мяч, лапти, домовенок Кузя, сувенирные лапти, предметы и средства для ухода </a:t>
            </a:r>
          </a:p>
          <a:p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обувью, фартуки, 6 полотенец, таз с водой,                                                                           раскраски, цветные карандаши, фломастеры.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5621C41-52DC-4AC8-A138-29E6718E7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516" b="89937" l="28800" r="737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3" r="20620"/>
          <a:stretch/>
        </p:blipFill>
        <p:spPr bwMode="auto">
          <a:xfrm rot="20313433" flipH="1">
            <a:off x="8952260" y="4314809"/>
            <a:ext cx="1139571" cy="1579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E0689D2B-6CB0-4BB4-9EFA-B17436F66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0926" b="72963" l="36042" r="80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69" t="23130" r="19511" b="27615"/>
          <a:stretch/>
        </p:blipFill>
        <p:spPr bwMode="auto">
          <a:xfrm>
            <a:off x="9371778" y="5422391"/>
            <a:ext cx="1248361" cy="8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FCE3EFC-28FC-4864-830D-27E1CFA63D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200" b="90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00" b="9000"/>
          <a:stretch/>
        </p:blipFill>
        <p:spPr bwMode="auto">
          <a:xfrm rot="20661279">
            <a:off x="10422787" y="6055318"/>
            <a:ext cx="604646" cy="491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605BF5A-A496-47E3-B030-72DB9ECCED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200" b="90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00" b="9000"/>
          <a:stretch/>
        </p:blipFill>
        <p:spPr bwMode="auto">
          <a:xfrm rot="20661279">
            <a:off x="10515069" y="5817028"/>
            <a:ext cx="604646" cy="491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0515B5A-18A5-474A-BF73-FFBFC2D461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4236" b="79258" l="1747" r="98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18" b="22707"/>
          <a:stretch/>
        </p:blipFill>
        <p:spPr bwMode="auto">
          <a:xfrm>
            <a:off x="10128524" y="4999060"/>
            <a:ext cx="983229" cy="537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B0498BC-33C0-4A79-8B72-CCE4FD22AD2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8667" b="88000" l="6333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 r="6666" b="13778"/>
          <a:stretch/>
        </p:blipFill>
        <p:spPr bwMode="auto">
          <a:xfrm>
            <a:off x="10898200" y="5455860"/>
            <a:ext cx="737869" cy="400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BBE9D86-DF88-4FA9-97E0-47FD1577F10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2286" b="9642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17" r="32977"/>
          <a:stretch/>
        </p:blipFill>
        <p:spPr bwMode="auto">
          <a:xfrm>
            <a:off x="11426255" y="5220418"/>
            <a:ext cx="432558" cy="12397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6423B49-24FF-4574-A5ED-60E4631CBDD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7719" b="87018" l="2655" r="943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59" r="3624" b="13373"/>
          <a:stretch/>
        </p:blipFill>
        <p:spPr bwMode="auto">
          <a:xfrm>
            <a:off x="4104828" y="5104701"/>
            <a:ext cx="1802649" cy="1267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4675CCA-E13B-42F8-AE05-1010057EDD4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8500" b="83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" t="8899" r="417" b="17079"/>
          <a:stretch/>
        </p:blipFill>
        <p:spPr bwMode="auto">
          <a:xfrm flipH="1">
            <a:off x="5501423" y="6048817"/>
            <a:ext cx="588380" cy="583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BC2D106-8125-430D-8927-E0A2EF36359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100000" l="0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7356" y="6008422"/>
            <a:ext cx="689071" cy="5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3531427-74C4-4CB7-82D9-62C63B2EB1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94123">
            <a:off x="6183098" y="5558549"/>
            <a:ext cx="1272241" cy="899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FDB504E-3DF8-44B9-825F-B4521DE30CBA}"/>
              </a:ext>
            </a:extLst>
          </p:cNvPr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3232" y="5580811"/>
            <a:ext cx="1182973" cy="975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  <a:lumOff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7B641FB-FA78-4D9C-9719-EE8AA577328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43766">
            <a:off x="9232919" y="3796284"/>
            <a:ext cx="1152324" cy="13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9BBDCCB-F974-4E93-9AFD-CBDC9FA02FBB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2000" r="23600" b="9400"/>
          <a:stretch/>
        </p:blipFill>
        <p:spPr bwMode="auto">
          <a:xfrm>
            <a:off x="10743613" y="3742001"/>
            <a:ext cx="898921" cy="1374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EF6D9013-F4E6-4159-BE75-D9B8CCDA4CA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backgroundRemoval t="21250" b="80625" l="0" r="99531"/>
                    </a14:imgEffect>
                  </a14:imgLayer>
                </a14:imgProps>
              </a:ext>
            </a:extLst>
          </a:blip>
          <a:srcRect l="-3614" t="22289" r="602" b="18072"/>
          <a:stretch>
            <a:fillRect/>
          </a:stretch>
        </p:blipFill>
        <p:spPr bwMode="auto">
          <a:xfrm>
            <a:off x="8211279" y="5715058"/>
            <a:ext cx="1397562" cy="809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26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0B26AED-CB7D-4D41-B253-314D539D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ABC2A1-BD85-4B1C-8DAF-E8243D35F00A}"/>
              </a:ext>
            </a:extLst>
          </p:cNvPr>
          <p:cNvSpPr/>
          <p:nvPr/>
        </p:nvSpPr>
        <p:spPr>
          <a:xfrm>
            <a:off x="4044668" y="371794"/>
            <a:ext cx="51596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приёмы:</a:t>
            </a:r>
          </a:p>
        </p:txBody>
      </p:sp>
      <p:sp>
        <p:nvSpPr>
          <p:cNvPr id="4" name="Выноска: двойная изогнутая линия без границы 3">
            <a:extLst>
              <a:ext uri="{FF2B5EF4-FFF2-40B4-BE49-F238E27FC236}">
                <a16:creationId xmlns:a16="http://schemas.microsoft.com/office/drawing/2014/main" xmlns="" id="{7A7C6BEE-A974-4570-84FF-E744111E7E80}"/>
              </a:ext>
            </a:extLst>
          </p:cNvPr>
          <p:cNvSpPr/>
          <p:nvPr/>
        </p:nvSpPr>
        <p:spPr>
          <a:xfrm>
            <a:off x="2709592" y="1435693"/>
            <a:ext cx="8058107" cy="4293988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00168"/>
              <a:gd name="adj8" fmla="val -6181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D2B97C-0870-46E8-805D-9BE14C911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4" t="15240" r="13759" b="11271"/>
          <a:stretch/>
        </p:blipFill>
        <p:spPr bwMode="auto">
          <a:xfrm>
            <a:off x="1294262" y="3959854"/>
            <a:ext cx="1903289" cy="2642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6CFB9D-8D9B-4ADF-B210-D9CB7E9CE2E6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44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7738" y="5108895"/>
            <a:ext cx="890397" cy="1460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C39463A-E4E0-4D33-B4B9-DAE4E497367D}"/>
              </a:ext>
            </a:extLst>
          </p:cNvPr>
          <p:cNvSpPr/>
          <p:nvPr/>
        </p:nvSpPr>
        <p:spPr>
          <a:xfrm>
            <a:off x="3042303" y="1666918"/>
            <a:ext cx="7725397" cy="3662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Игровой метод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игры, игровые  упражнения с элементами путешествия и самостоятельного апробирования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Наглядный метод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использование ИКТ, д/материал – иллюстрированные карточки с игровыми заданиями, плакат – кластер, лапти, домовенок Кузя, сувенирные лапти, предметы для ухода за обувью, фартуки, таз с водой, 6 полотенец, раскраски, цветные карандаши.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Словесный метод </a:t>
            </a:r>
            <a:r>
              <a:rPr lang="ru-RU" sz="20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беседа, приём: «Вопрос – ответ», «Подумаем вместе», загадки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Практический метод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Самостоятельная практическая деятельность</a:t>
            </a:r>
            <a:endParaRPr lang="ru-RU" sz="2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23F190A-0DE6-4BDD-8B9D-8BB888BAD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333" r="9911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305885" y="6229262"/>
            <a:ext cx="591853" cy="340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52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0B26AED-CB7D-4D41-B253-314D539D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ABC2A1-BD85-4B1C-8DAF-E8243D35F00A}"/>
              </a:ext>
            </a:extLst>
          </p:cNvPr>
          <p:cNvSpPr/>
          <p:nvPr/>
        </p:nvSpPr>
        <p:spPr>
          <a:xfrm>
            <a:off x="3917040" y="257691"/>
            <a:ext cx="43579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</a:t>
            </a:r>
          </a:p>
        </p:txBody>
      </p:sp>
      <p:sp>
        <p:nvSpPr>
          <p:cNvPr id="4" name="Выноска: двойная изогнутая линия без границы 3">
            <a:extLst>
              <a:ext uri="{FF2B5EF4-FFF2-40B4-BE49-F238E27FC236}">
                <a16:creationId xmlns:a16="http://schemas.microsoft.com/office/drawing/2014/main" xmlns="" id="{7A7C6BEE-A974-4570-84FF-E744111E7E80}"/>
              </a:ext>
            </a:extLst>
          </p:cNvPr>
          <p:cNvSpPr/>
          <p:nvPr/>
        </p:nvSpPr>
        <p:spPr>
          <a:xfrm>
            <a:off x="3615916" y="1461781"/>
            <a:ext cx="4960168" cy="3529670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00202"/>
              <a:gd name="adj8" fmla="val -9521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D2B97C-0870-46E8-805D-9BE14C911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4" t="15240" r="13759" b="11271"/>
          <a:stretch/>
        </p:blipFill>
        <p:spPr bwMode="auto">
          <a:xfrm>
            <a:off x="1443949" y="3532519"/>
            <a:ext cx="1903289" cy="2642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10" descr="https://ds05.infourok.ru/uploads/ex/137c/00160c7b-9707de7d/hello_html_745967cf.jpg">
            <a:extLst>
              <a:ext uri="{FF2B5EF4-FFF2-40B4-BE49-F238E27FC236}">
                <a16:creationId xmlns:a16="http://schemas.microsoft.com/office/drawing/2014/main" xmlns="" id="{33DCDFE3-6470-47CB-893A-F8B8612B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4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9365" y="4322188"/>
            <a:ext cx="2267918" cy="207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232C0099-257E-4E21-9028-64A35D2B9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126151707"/>
              </p:ext>
            </p:extLst>
          </p:nvPr>
        </p:nvGraphicFramePr>
        <p:xfrm>
          <a:off x="3347238" y="1835026"/>
          <a:ext cx="5279992" cy="312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129149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0B26AED-CB7D-4D41-B253-314D539D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ABC2A1-BD85-4B1C-8DAF-E8243D35F00A}"/>
              </a:ext>
            </a:extLst>
          </p:cNvPr>
          <p:cNvSpPr/>
          <p:nvPr/>
        </p:nvSpPr>
        <p:spPr>
          <a:xfrm>
            <a:off x="3422415" y="269226"/>
            <a:ext cx="5593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занятия: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: двойная изогнутая линия без границы 3">
            <a:extLst>
              <a:ext uri="{FF2B5EF4-FFF2-40B4-BE49-F238E27FC236}">
                <a16:creationId xmlns:a16="http://schemas.microsoft.com/office/drawing/2014/main" xmlns="" id="{7A7C6BEE-A974-4570-84FF-E744111E7E80}"/>
              </a:ext>
            </a:extLst>
          </p:cNvPr>
          <p:cNvSpPr/>
          <p:nvPr/>
        </p:nvSpPr>
        <p:spPr>
          <a:xfrm>
            <a:off x="3418223" y="1361295"/>
            <a:ext cx="5869468" cy="3615655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00202"/>
              <a:gd name="adj8" fmla="val -9521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D2B97C-0870-46E8-805D-9BE14C911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4" t="15240" r="13759" b="11271"/>
          <a:stretch/>
        </p:blipFill>
        <p:spPr bwMode="auto">
          <a:xfrm>
            <a:off x="1443949" y="3532519"/>
            <a:ext cx="1903289" cy="2642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10" descr="https://ds05.infourok.ru/uploads/ex/137c/00160c7b-9707de7d/hello_html_745967cf.jpg">
            <a:extLst>
              <a:ext uri="{FF2B5EF4-FFF2-40B4-BE49-F238E27FC236}">
                <a16:creationId xmlns:a16="http://schemas.microsoft.com/office/drawing/2014/main" xmlns="" id="{33DCDFE3-6470-47CB-893A-F8B8612B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4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8450" y="4641812"/>
            <a:ext cx="1918833" cy="175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346466581"/>
              </p:ext>
            </p:extLst>
          </p:nvPr>
        </p:nvGraphicFramePr>
        <p:xfrm>
          <a:off x="3286481" y="1430505"/>
          <a:ext cx="6132952" cy="3553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142859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0B26AED-CB7D-4D41-B253-314D539D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ABC2A1-BD85-4B1C-8DAF-E8243D35F00A}"/>
              </a:ext>
            </a:extLst>
          </p:cNvPr>
          <p:cNvSpPr/>
          <p:nvPr/>
        </p:nvSpPr>
        <p:spPr>
          <a:xfrm>
            <a:off x="2639366" y="205329"/>
            <a:ext cx="73479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момент:</a:t>
            </a:r>
          </a:p>
          <a:p>
            <a:pPr algn="ctr"/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Подготовка воспитанников к работе на занятии.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959BA49-45E9-4AB1-90C7-EA65171F8B12}"/>
              </a:ext>
            </a:extLst>
          </p:cNvPr>
          <p:cNvSpPr/>
          <p:nvPr/>
        </p:nvSpPr>
        <p:spPr>
          <a:xfrm>
            <a:off x="2220365" y="1761220"/>
            <a:ext cx="740690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8694F27-B2C6-4FCD-839A-42A8C33A5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196" l="3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9175" y="5189647"/>
            <a:ext cx="1285412" cy="14292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2177B62A-9AB5-42D2-A8EA-13737374DF93}"/>
              </a:ext>
            </a:extLst>
          </p:cNvPr>
          <p:cNvSpPr/>
          <p:nvPr/>
        </p:nvSpPr>
        <p:spPr>
          <a:xfrm>
            <a:off x="7860844" y="2372138"/>
            <a:ext cx="3650055" cy="2494896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Приветствие  детей</a:t>
            </a: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«Добрый день, и добрый час,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рада видеть вас сейчас!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руки друзья возьмёмся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 друг  другу улыбнёмся!»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2FF7AD7-D32C-440C-8998-5A2A39B8EAB7}"/>
              </a:ext>
            </a:extLst>
          </p:cNvPr>
          <p:cNvSpPr/>
          <p:nvPr/>
        </p:nvSpPr>
        <p:spPr>
          <a:xfrm>
            <a:off x="860939" y="1849506"/>
            <a:ext cx="5089198" cy="4514714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68D7B1D-A55C-46D1-AED4-7E68E58B8365}"/>
              </a:ext>
            </a:extLst>
          </p:cNvPr>
          <p:cNvSpPr/>
          <p:nvPr/>
        </p:nvSpPr>
        <p:spPr>
          <a:xfrm>
            <a:off x="947011" y="1996882"/>
            <a:ext cx="4814152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музыкальное сопровождение проводится игра: «Снеговики»</a:t>
            </a:r>
          </a:p>
          <a:p>
            <a:pPr algn="ct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Релаксация детей, снятие чувства тревожности. </a:t>
            </a:r>
          </a:p>
          <a:p>
            <a:pPr algn="ctr"/>
            <a:endParaRPr lang="ru-RU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спитанники представляют, что каждый из них снеговики. У всех снеговиков есть голова, туловище, две торчащие в стороны руки. Стоят они на крепких ножках.</a:t>
            </a:r>
          </a:p>
          <a:p>
            <a:pPr algn="ct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Прекрасный день, тихо на землю ложится пушистый снежок,  ласково светит солнце!</a:t>
            </a:r>
          </a:p>
          <a:p>
            <a:pPr algn="ct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солнышко начинает припекать!</a:t>
            </a:r>
          </a:p>
          <a:p>
            <a:pPr algn="ct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Снеговики начинают постепенно таять.</a:t>
            </a:r>
          </a:p>
          <a:p>
            <a:pPr algn="ct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изображают как тают снеговики</a:t>
            </a:r>
          </a:p>
          <a:p>
            <a:pPr algn="ct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Тает голова, затем одна рука, другая.</a:t>
            </a:r>
          </a:p>
          <a:p>
            <a:pPr algn="ctr"/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тает туловище, и снеговики превращаются в лужицу, растёкшуюся по земле.</a:t>
            </a:r>
          </a:p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14E6539-F150-4C47-BCA5-55F032D82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905" l="4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0618" y="3807489"/>
            <a:ext cx="2115801" cy="201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6F242767-C9D8-4ADF-ADC0-A701F63325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1881" y="653956"/>
            <a:ext cx="469137" cy="46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EC8A1790-8E0D-46CC-87F6-0E0BF7D46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990" y="820395"/>
            <a:ext cx="907435" cy="9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xmlns="" id="{356BD950-CEA8-43D3-B634-3B993B401E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8625" y="1492168"/>
            <a:ext cx="907435" cy="9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xmlns="" id="{281DD18A-B8A6-41D3-824E-33F13D2E7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0159" y="958916"/>
            <a:ext cx="907435" cy="9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733909A1-5B85-4D55-B088-B60D370E14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0442" y="1373625"/>
            <a:ext cx="907435" cy="9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543C63EA-1723-4725-AE81-FF7A1C3DEA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3633" y="5259935"/>
            <a:ext cx="907435" cy="9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02142DD0-EBB2-4FEC-8BA7-CF2BB29781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1190" y="3165869"/>
            <a:ext cx="907435" cy="9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1C61CAC-180C-4374-BADF-7D2809BF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1218" y="5464110"/>
            <a:ext cx="2366771" cy="79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2164C9F5-298A-48F5-9A6F-2E691C29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88167" y="3522604"/>
            <a:ext cx="4677063" cy="107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38A9EE25-B25F-437D-8336-7D0E0294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5322" y="3267554"/>
            <a:ext cx="2958177" cy="8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268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032490-82CA-4A5D-9B6B-ECE116AF9AD9}"/>
              </a:ext>
            </a:extLst>
          </p:cNvPr>
          <p:cNvSpPr txBox="1"/>
          <p:nvPr/>
        </p:nvSpPr>
        <p:spPr>
          <a:xfrm>
            <a:off x="2522949" y="235223"/>
            <a:ext cx="75233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 algn="ctr"/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(целеполагание)</a:t>
            </a:r>
          </a:p>
        </p:txBody>
      </p:sp>
      <p:pic>
        <p:nvPicPr>
          <p:cNvPr id="8" name="Picture 14" descr="https://st2.depositphotos.com/2419757/12461/v/950/depositphotos_124616660-stock-illustration-two-pupil-sitting-at-a.jpg">
            <a:extLst>
              <a:ext uri="{FF2B5EF4-FFF2-40B4-BE49-F238E27FC236}">
                <a16:creationId xmlns:a16="http://schemas.microsoft.com/office/drawing/2014/main" xmlns="" id="{FD0EC99B-5BF7-45C0-B659-C956896C3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40" t="10465" r="12309" b="15427"/>
          <a:stretch/>
        </p:blipFill>
        <p:spPr bwMode="auto">
          <a:xfrm>
            <a:off x="289661" y="5234637"/>
            <a:ext cx="1379049" cy="13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354AB75-9832-4B05-9D61-83A95297B7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6759" b="96472" l="2231" r="99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6" t="16779" r="1989" b="5287"/>
          <a:stretch/>
        </p:blipFill>
        <p:spPr bwMode="auto">
          <a:xfrm>
            <a:off x="10033233" y="4814331"/>
            <a:ext cx="1845002" cy="1294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0105BC5-578A-43F1-B4C4-F8113C0D53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94123">
            <a:off x="10353886" y="5961396"/>
            <a:ext cx="829267" cy="586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10ACB85-3886-4699-96D4-C7FBDFD8202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38676">
            <a:off x="11002209" y="6001266"/>
            <a:ext cx="735040" cy="57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266E43D5-9483-4EED-AAD3-4FBE7E601207}"/>
              </a:ext>
            </a:extLst>
          </p:cNvPr>
          <p:cNvSpPr/>
          <p:nvPr/>
        </p:nvSpPr>
        <p:spPr>
          <a:xfrm>
            <a:off x="2516886" y="1646121"/>
            <a:ext cx="7108266" cy="4462340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1C3857-09B0-4CB3-AA7D-84F759C65997}"/>
              </a:ext>
            </a:extLst>
          </p:cNvPr>
          <p:cNvSpPr txBox="1"/>
          <p:nvPr/>
        </p:nvSpPr>
        <p:spPr>
          <a:xfrm>
            <a:off x="2988421" y="1861892"/>
            <a:ext cx="6592377" cy="389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группах</a:t>
            </a:r>
          </a:p>
          <a:p>
            <a:pPr algn="ctr"/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на коррекцию мыслительной деятельности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1группа  - «Собери картинку» </a:t>
            </a:r>
            <a:b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Соберите разрезные картинки и скажите, что на них изображено? 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группа - «5 - лишний»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«Рассмотрите картинки, назовите, что на них изображено и определите, какое изображение лишнее. 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Оставшиеся, изображения назовите, одним словом».  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мне скажет, кто подскажет,</a:t>
            </a:r>
            <a:r>
              <a:rPr lang="ru-RU" sz="18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чем пойдет речь на занятии?   (ответы детей)</a:t>
            </a:r>
            <a:endParaRPr lang="ru-RU" sz="1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8E9FBC1D-3ECB-470C-B00B-FFA31B8C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240" y="3260859"/>
            <a:ext cx="4264352" cy="12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732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A8CB8AB5-6783-482F-9855-6DFBC203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A3A768-305F-445C-BC96-1316E3C9CD4D}"/>
              </a:ext>
            </a:extLst>
          </p:cNvPr>
          <p:cNvSpPr txBox="1"/>
          <p:nvPr/>
        </p:nvSpPr>
        <p:spPr>
          <a:xfrm>
            <a:off x="2539767" y="857"/>
            <a:ext cx="8105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 algn="ctr"/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(актуализация опорных знаний)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4" descr="https://st2.depositphotos.com/2419757/12461/v/950/depositphotos_124616660-stock-illustration-two-pupil-sitting-at-a.jpg">
            <a:extLst>
              <a:ext uri="{FF2B5EF4-FFF2-40B4-BE49-F238E27FC236}">
                <a16:creationId xmlns:a16="http://schemas.microsoft.com/office/drawing/2014/main" xmlns="" id="{9605758A-3BC3-4DD7-BF6C-7F29389FA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40" t="10465" r="12309" b="15427"/>
          <a:stretch/>
        </p:blipFill>
        <p:spPr bwMode="auto">
          <a:xfrm>
            <a:off x="167322" y="5253858"/>
            <a:ext cx="1379049" cy="13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DD744E5-022E-464E-8EFB-D100B8F412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019" b="99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70" t="6814" r="16463"/>
          <a:stretch/>
        </p:blipFill>
        <p:spPr bwMode="auto">
          <a:xfrm>
            <a:off x="10645629" y="4922882"/>
            <a:ext cx="1107508" cy="1696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C2C77CA-9734-4F7F-B3BC-C61D50AB77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0877">
            <a:off x="10283648" y="372991"/>
            <a:ext cx="1573840" cy="1056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40783B7-2A8E-4C4A-8010-6C1534A9290A}"/>
              </a:ext>
            </a:extLst>
          </p:cNvPr>
          <p:cNvSpPr/>
          <p:nvPr/>
        </p:nvSpPr>
        <p:spPr>
          <a:xfrm>
            <a:off x="7356807" y="1831826"/>
            <a:ext cx="3842536" cy="3091056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7B0449-FD9E-4C83-BBAB-ACC470730D4F}"/>
              </a:ext>
            </a:extLst>
          </p:cNvPr>
          <p:cNvSpPr txBox="1"/>
          <p:nvPr/>
        </p:nvSpPr>
        <p:spPr>
          <a:xfrm>
            <a:off x="7658771" y="1971362"/>
            <a:ext cx="3397919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</a:p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“Образуй словечко” </a:t>
            </a:r>
          </a:p>
          <a:p>
            <a:pPr algn="ctr"/>
            <a:r>
              <a:rPr lang="ru-RU" sz="1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формирование словообразования существительных </a:t>
            </a:r>
            <a:endParaRPr lang="ru-RU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Обувь для мужчин – мужская </a:t>
            </a:r>
          </a:p>
          <a:p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Обувь для детей – детская </a:t>
            </a:r>
          </a:p>
          <a:p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Обувь для ношения дома – домашняя т.д.</a:t>
            </a:r>
          </a:p>
        </p:txBody>
      </p:sp>
      <p:pic>
        <p:nvPicPr>
          <p:cNvPr id="1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05414B49-A5B4-4DA6-B15A-F53C9A5ED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9777" y="2924660"/>
            <a:ext cx="3550895" cy="11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FB5EA9C0-090A-4407-AC71-75E88FFC250F}"/>
              </a:ext>
            </a:extLst>
          </p:cNvPr>
          <p:cNvSpPr/>
          <p:nvPr/>
        </p:nvSpPr>
        <p:spPr>
          <a:xfrm>
            <a:off x="2063691" y="1359017"/>
            <a:ext cx="4378715" cy="5066950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86E300-C058-4A3F-8BFA-633199458AB5}"/>
              </a:ext>
            </a:extLst>
          </p:cNvPr>
          <p:cNvSpPr txBox="1"/>
          <p:nvPr/>
        </p:nvSpPr>
        <p:spPr>
          <a:xfrm>
            <a:off x="2376949" y="1445668"/>
            <a:ext cx="39596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Приём: «Вопрос – ответ»</a:t>
            </a:r>
          </a:p>
          <a:p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 такое обувь? 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для чего нам нужна обувь?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Можем ли мы носить постоянно одну и ту же обувь?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Кто из вас знает, что обозначает слово СЕЗОН?</a:t>
            </a:r>
          </a:p>
          <a:p>
            <a:pPr algn="ctr"/>
            <a:r>
              <a:rPr lang="ru-RU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Выводиться на слайд – </a:t>
            </a:r>
          </a:p>
          <a:p>
            <a:pPr algn="ctr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словарная работа - Сезон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Сколько времен года существует?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Значит, обувь бывает какая?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обувь носим осенью и весной она какая? </a:t>
            </a:r>
          </a:p>
          <a:p>
            <a:pPr algn="ctr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Выводиться на слайд – </a:t>
            </a:r>
          </a:p>
          <a:p>
            <a:pPr algn="ctr"/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словарная работа - демисезонная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691C36E6-BE4C-40ED-9CFF-4B78F15D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5404" y="3244315"/>
            <a:ext cx="5056409" cy="13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9362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1133</Words>
  <Application>Microsoft Office PowerPoint</Application>
  <PresentationFormat>Произвольный</PresentationFormat>
  <Paragraphs>214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88</cp:revision>
  <cp:lastPrinted>2021-12-26T16:59:43Z</cp:lastPrinted>
  <dcterms:created xsi:type="dcterms:W3CDTF">2021-12-10T03:21:42Z</dcterms:created>
  <dcterms:modified xsi:type="dcterms:W3CDTF">2024-03-07T08:14:13Z</dcterms:modified>
</cp:coreProperties>
</file>