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60" r:id="rId4"/>
    <p:sldId id="261" r:id="rId5"/>
    <p:sldId id="262" r:id="rId6"/>
    <p:sldId id="280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81" r:id="rId15"/>
    <p:sldId id="271" r:id="rId16"/>
    <p:sldId id="272" r:id="rId17"/>
    <p:sldId id="274" r:id="rId18"/>
    <p:sldId id="275" r:id="rId19"/>
    <p:sldId id="287" r:id="rId20"/>
    <p:sldId id="278" r:id="rId21"/>
    <p:sldId id="279" r:id="rId22"/>
    <p:sldId id="283" r:id="rId23"/>
    <p:sldId id="286" r:id="rId24"/>
    <p:sldId id="289" r:id="rId25"/>
    <p:sldId id="290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600"/>
    <a:srgbClr val="A40000"/>
    <a:srgbClr val="001A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01E8752-B815-45D4-9945-80B5EC5F0EF6}" type="datetimeFigureOut">
              <a:rPr lang="ru-RU"/>
              <a:pPr>
                <a:defRPr/>
              </a:pPr>
              <a:t>02.11.2023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DA3978F-8F5E-48A2-8A5E-3AAC304781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6681C7F-A7B0-40D4-BA9F-9728EBD9FC6B}" type="slidenum">
              <a:rPr lang="ru-RU">
                <a:latin typeface="Arial" pitchFamily="34" charset="0"/>
              </a:rPr>
              <a:pPr/>
              <a:t>14</a:t>
            </a:fld>
            <a:endParaRPr lang="ru-RU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10777"/>
            <a:ext cx="7772400" cy="147002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>
              <a:defRPr sz="4800" b="1" cap="none" spc="5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166552"/>
            <a:ext cx="6400800" cy="1752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ctr">
              <a:buNone/>
              <a:defRPr b="1" cap="none" spc="50">
                <a:ln w="11430"/>
                <a:solidFill>
                  <a:srgbClr val="002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3D393-A5E0-40D1-B2B5-02E73AF8289D}" type="datetimeFigureOut">
              <a:rPr lang="ru-RU"/>
              <a:pPr>
                <a:defRPr/>
              </a:pPr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DD7E0-54F9-4F91-B56E-710D7FC9BE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амка 6"/>
          <p:cNvSpPr/>
          <p:nvPr userDrawn="1"/>
        </p:nvSpPr>
        <p:spPr>
          <a:xfrm>
            <a:off x="0" y="0"/>
            <a:ext cx="9144000" cy="6876000"/>
          </a:xfrm>
          <a:prstGeom prst="frame">
            <a:avLst>
              <a:gd name="adj1" fmla="val 3921"/>
            </a:avLst>
          </a:prstGeom>
          <a:gradFill flip="none" rotWithShape="1">
            <a:gsLst>
              <a:gs pos="23000">
                <a:schemeClr val="bg1"/>
              </a:gs>
              <a:gs pos="55000">
                <a:srgbClr val="0070C0"/>
              </a:gs>
              <a:gs pos="0">
                <a:srgbClr val="C00000"/>
              </a:gs>
              <a:gs pos="75000">
                <a:srgbClr val="0070C0"/>
              </a:gs>
              <a:gs pos="100000">
                <a:srgbClr val="C00000"/>
              </a:gs>
              <a:gs pos="85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618E4-7292-47BC-8E22-0E0BBB2170B7}" type="datetimeFigureOut">
              <a:rPr lang="ru-RU"/>
              <a:pPr>
                <a:defRPr/>
              </a:pPr>
              <a:t>02.11.2023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C147D-E272-4329-A408-1D5A4E23A2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E9F87-2ABB-4DAA-9AB0-990B2FB10697}" type="datetimeFigureOut">
              <a:rPr lang="ru-RU"/>
              <a:pPr>
                <a:defRPr/>
              </a:pPr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DD0E3-63F6-4966-BE83-9178D7F203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0814C-8D28-4FF0-B84B-22172E5FDA42}" type="datetimeFigureOut">
              <a:rPr lang="ru-RU"/>
              <a:pPr>
                <a:defRPr/>
              </a:pPr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21B8F-209F-4128-B87B-BFAEC647F7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6"/>
          <p:cNvSpPr/>
          <p:nvPr userDrawn="1"/>
        </p:nvSpPr>
        <p:spPr>
          <a:xfrm>
            <a:off x="0" y="0"/>
            <a:ext cx="9144000" cy="6876000"/>
          </a:xfrm>
          <a:prstGeom prst="frame">
            <a:avLst>
              <a:gd name="adj1" fmla="val 3921"/>
            </a:avLst>
          </a:prstGeom>
          <a:gradFill flip="none" rotWithShape="1">
            <a:gsLst>
              <a:gs pos="23000">
                <a:schemeClr val="bg1"/>
              </a:gs>
              <a:gs pos="55000">
                <a:srgbClr val="0070C0"/>
              </a:gs>
              <a:gs pos="0">
                <a:srgbClr val="C00000"/>
              </a:gs>
              <a:gs pos="75000">
                <a:srgbClr val="0070C0"/>
              </a:gs>
              <a:gs pos="100000">
                <a:srgbClr val="C00000"/>
              </a:gs>
              <a:gs pos="85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pic>
        <p:nvPicPr>
          <p:cNvPr id="5" name="Picture 3" descr="C:\Users\Solaris\Downloads\UK.png"/>
          <p:cNvPicPr>
            <a:picLocks noChangeAspect="1" noChangeArrowheads="1"/>
          </p:cNvPicPr>
          <p:nvPr userDrawn="1"/>
        </p:nvPicPr>
        <p:blipFill>
          <a:blip r:embed="rId2" cstate="print"/>
          <a:srcRect b="7382"/>
          <a:stretch>
            <a:fillRect/>
          </a:stretch>
        </p:blipFill>
        <p:spPr bwMode="auto">
          <a:xfrm>
            <a:off x="0" y="5524500"/>
            <a:ext cx="1439863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E1399-15DC-4BD6-B537-B91D5FB9EA9E}" type="datetimeFigureOut">
              <a:rPr lang="ru-RU"/>
              <a:pPr>
                <a:defRPr/>
              </a:pPr>
              <a:t>02.11.2023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E22DA-2ED6-44DE-865F-1D57D24D2C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6"/>
          <p:cNvSpPr/>
          <p:nvPr userDrawn="1"/>
        </p:nvSpPr>
        <p:spPr>
          <a:xfrm flipH="1">
            <a:off x="0" y="0"/>
            <a:ext cx="9144000" cy="6876000"/>
          </a:xfrm>
          <a:prstGeom prst="frame">
            <a:avLst>
              <a:gd name="adj1" fmla="val 3921"/>
            </a:avLst>
          </a:prstGeom>
          <a:gradFill flip="none" rotWithShape="1">
            <a:gsLst>
              <a:gs pos="23000">
                <a:schemeClr val="bg1"/>
              </a:gs>
              <a:gs pos="55000">
                <a:srgbClr val="0070C0"/>
              </a:gs>
              <a:gs pos="0">
                <a:srgbClr val="C00000"/>
              </a:gs>
              <a:gs pos="75000">
                <a:srgbClr val="0070C0"/>
              </a:gs>
              <a:gs pos="100000">
                <a:srgbClr val="C00000"/>
              </a:gs>
              <a:gs pos="85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pic>
        <p:nvPicPr>
          <p:cNvPr id="5" name="Picture 2" descr="C:\Users\Solaris\Downloads\Rossiya-Russia.png"/>
          <p:cNvPicPr>
            <a:picLocks noChangeAspect="1" noChangeArrowheads="1"/>
          </p:cNvPicPr>
          <p:nvPr userDrawn="1"/>
        </p:nvPicPr>
        <p:blipFill>
          <a:blip r:embed="rId2" cstate="print"/>
          <a:srcRect b="7382"/>
          <a:stretch>
            <a:fillRect/>
          </a:stretch>
        </p:blipFill>
        <p:spPr bwMode="auto">
          <a:xfrm>
            <a:off x="0" y="5524500"/>
            <a:ext cx="1439863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60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4EBD3-E9C8-4A42-BC75-02C6B8AE816C}" type="datetimeFigureOut">
              <a:rPr lang="ru-RU"/>
              <a:pPr>
                <a:defRPr/>
              </a:pPr>
              <a:t>02.11.2023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0DFCF-9913-43B3-A5CB-8B11257518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6"/>
          <p:cNvSpPr/>
          <p:nvPr userDrawn="1"/>
        </p:nvSpPr>
        <p:spPr>
          <a:xfrm>
            <a:off x="0" y="0"/>
            <a:ext cx="9144000" cy="6876000"/>
          </a:xfrm>
          <a:prstGeom prst="frame">
            <a:avLst>
              <a:gd name="adj1" fmla="val 3921"/>
            </a:avLst>
          </a:prstGeom>
          <a:gradFill flip="none" rotWithShape="1">
            <a:gsLst>
              <a:gs pos="23000">
                <a:schemeClr val="bg1"/>
              </a:gs>
              <a:gs pos="55000">
                <a:srgbClr val="0070C0"/>
              </a:gs>
              <a:gs pos="0">
                <a:srgbClr val="C00000"/>
              </a:gs>
              <a:gs pos="75000">
                <a:srgbClr val="0070C0"/>
              </a:gs>
              <a:gs pos="100000">
                <a:srgbClr val="C00000"/>
              </a:gs>
              <a:gs pos="85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1C3B6-BF5C-4E5C-A32E-3AF399AF4971}" type="datetimeFigureOut">
              <a:rPr lang="ru-RU"/>
              <a:pPr>
                <a:defRPr/>
              </a:pPr>
              <a:t>02.11.2023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9EDE5-D1CE-4CF6-AE15-3A41461519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7AE46-20FF-4BFA-9B23-52B6000AE893}" type="datetimeFigureOut">
              <a:rPr lang="ru-RU"/>
              <a:pPr>
                <a:defRPr/>
              </a:pPr>
              <a:t>02.11.2023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C9D67-1469-497A-9A42-6E2E604743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4DB6C-23AB-4F05-ACF5-CB9E9F13271E}" type="datetimeFigureOut">
              <a:rPr lang="ru-RU"/>
              <a:pPr>
                <a:defRPr/>
              </a:pPr>
              <a:t>02.11.2023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DC6A8-8FBE-4B9A-AC70-555A680C6C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D8189-9A0E-4246-ACF6-76BD04CC3B54}" type="datetimeFigureOut">
              <a:rPr lang="ru-RU"/>
              <a:pPr>
                <a:defRPr/>
              </a:pPr>
              <a:t>02.11.2023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EDC29-AAB2-4953-B80B-BF2F4B4DA6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6"/>
          <p:cNvSpPr/>
          <p:nvPr userDrawn="1"/>
        </p:nvSpPr>
        <p:spPr>
          <a:xfrm>
            <a:off x="0" y="0"/>
            <a:ext cx="9144000" cy="6876000"/>
          </a:xfrm>
          <a:prstGeom prst="frame">
            <a:avLst>
              <a:gd name="adj1" fmla="val 3921"/>
            </a:avLst>
          </a:prstGeom>
          <a:gradFill flip="none" rotWithShape="1">
            <a:gsLst>
              <a:gs pos="23000">
                <a:schemeClr val="bg1"/>
              </a:gs>
              <a:gs pos="55000">
                <a:srgbClr val="0070C0"/>
              </a:gs>
              <a:gs pos="0">
                <a:srgbClr val="C00000"/>
              </a:gs>
              <a:gs pos="75000">
                <a:srgbClr val="0070C0"/>
              </a:gs>
              <a:gs pos="100000">
                <a:srgbClr val="C00000"/>
              </a:gs>
              <a:gs pos="85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53F5A-E6E5-4169-A81C-F83E32EE6493}" type="datetimeFigureOut">
              <a:rPr lang="ru-RU"/>
              <a:pPr>
                <a:defRPr/>
              </a:pPr>
              <a:t>02.11.2023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B5EB1-1B2B-4175-B99A-9ADB1CB0A6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EEF0C-6692-4414-B56F-B00B6D02B1D3}" type="datetimeFigureOut">
              <a:rPr lang="ru-RU"/>
              <a:pPr>
                <a:defRPr/>
              </a:pPr>
              <a:t>02.11.2023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91E6D-3D5A-486A-A5C6-CAFD5F0DB0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tx2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FA6FF7-B112-4759-9A47-4AA318E4D572}" type="datetimeFigureOut">
              <a:rPr lang="ru-RU"/>
              <a:pPr>
                <a:defRPr/>
              </a:pPr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51EF01-F9C1-4150-8987-86B54E6125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67" r:id="rId5"/>
    <p:sldLayoutId id="2147483668" r:id="rId6"/>
    <p:sldLayoutId id="2147483669" r:id="rId7"/>
    <p:sldLayoutId id="2147483677" r:id="rId8"/>
    <p:sldLayoutId id="2147483670" r:id="rId9"/>
    <p:sldLayoutId id="2147483678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26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2600"/>
          </a:solidFill>
          <a:latin typeface="Constant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2600"/>
          </a:solidFill>
          <a:latin typeface="Constant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2600"/>
          </a:solidFill>
          <a:latin typeface="Constant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2600"/>
          </a:solidFill>
          <a:latin typeface="Constant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rgbClr val="0026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0026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0026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0026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rgbClr val="0026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rwiki.ru/wiki/index.php" TargetMode="External"/><Relationship Id="rId2" Type="http://schemas.openxmlformats.org/officeDocument/2006/relationships/hyperlink" Target="http://www.debono.ru/article/sixhats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«Современные интерактивные</a:t>
            </a:r>
            <a:br>
              <a:rPr lang="ru-RU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педагогические технологии обучения</a:t>
            </a:r>
            <a:br>
              <a:rPr lang="ru-RU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на уроках английского языка »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660066"/>
                </a:solidFill>
              </a:rPr>
              <a:t>Технология </a:t>
            </a:r>
            <a:br>
              <a:rPr lang="ru-RU" b="1" smtClean="0">
                <a:solidFill>
                  <a:srgbClr val="660066"/>
                </a:solidFill>
              </a:rPr>
            </a:br>
            <a:r>
              <a:rPr lang="ru-RU" b="1" smtClean="0">
                <a:solidFill>
                  <a:srgbClr val="660066"/>
                </a:solidFill>
              </a:rPr>
              <a:t>«Групповой рассказ»</a:t>
            </a:r>
            <a:endParaRPr lang="ru-RU" smtClean="0"/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ru-RU" sz="2400" smtClean="0"/>
              <a:t>    реализуется двумя способами. Во время первого способа, каждый учащийся добавляет одно предложение к уже начатому рассказу. По определенному сигналу (через минуту) лист с незаконченным рассказом передается дальше по кругу. Второй способ хорошо подходит для отработки темы «Вопросительные слова». Учитель задает вопросы в определенном порядке, каждый участник процесса пишет ответ, складывает лист бумаги так, чтобы никто его не видел и передает соседу. Движение происходит по кругу. Таким образом, в конце получаются сразу несколько неожиданных рассказов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FF0000"/>
                </a:solidFill>
              </a:rPr>
              <a:t>Технология «Брейн-ринг»</a:t>
            </a:r>
            <a:endParaRPr lang="ru-RU" smtClean="0"/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ru-RU" sz="2200" smtClean="0"/>
              <a:t>     очень хорошо подходит для уроков- обобщения изученного материала. Содержательное наполнение раундов может быть абсолютно разнообразным, и охватывать такие разделы как лексику, грамматику, чтение, аудирования и письмо. Данная технология требует серьезной подготовительной работы, которая включает в себя: выбор темы, составление задания, создание презентации, продумывание вопросов на внимание, заготовка бланков ответов, дипломов. В начале игры происходит выбор жюри, деление учащихся на команды. Каждый раунд длится 3 минуты, после чего, ответы сдаются в жюри в письменном виде. Правильность ответов проверяется и обсуждается после каждого раунда, а затем задается серия вопросов на внимание, что тоже приносит дополнительные очки командам.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002060"/>
                </a:solidFill>
              </a:rPr>
              <a:t>Технология «Ролевая игра»</a:t>
            </a:r>
            <a:r>
              <a:rPr lang="ru-RU" smtClean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457200" y="1403350"/>
            <a:ext cx="8229600" cy="4659313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ru-RU" b="1" smtClean="0"/>
              <a:t>   </a:t>
            </a:r>
            <a:r>
              <a:rPr lang="ru-RU" sz="2400" smtClean="0"/>
              <a:t>Ролевая игра – это речевая, игровая и учебная деятельности одновременно. С точки зрения учащихся, ролевая игра – это игровая деятельность, в процессе которой они выступают в разных ролях.</a:t>
            </a:r>
          </a:p>
          <a:p>
            <a:pPr eaLnBrk="1" hangingPunct="1">
              <a:buFont typeface="Arial" pitchFamily="34" charset="0"/>
              <a:buNone/>
            </a:pPr>
            <a:r>
              <a:rPr lang="ru-RU" sz="2400" smtClean="0"/>
              <a:t>   Существует огромное количество форм ролевых игр на уроках английского языка: презентации, клубы по интересам, интервью, заочные путешествия, круглые столы, пресс-конференции, экскурсии, сказки, репортажи и т.д.Как показывают результаты обучения, применение ролевой игры на уроках иностранного языка способствует положительным изменениям в речи учащихся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smtClean="0">
                <a:solidFill>
                  <a:srgbClr val="FF0000"/>
                </a:solidFill>
                <a:latin typeface="Comic Sans MS" pitchFamily="66" charset="0"/>
              </a:rPr>
              <a:t>Cluster - Method –</a:t>
            </a:r>
            <a:r>
              <a:rPr lang="ru-RU" sz="2800" b="1" smtClean="0"/>
              <a:t> графический </a:t>
            </a:r>
            <a:br>
              <a:rPr lang="ru-RU" sz="2800" b="1" smtClean="0"/>
            </a:br>
            <a:r>
              <a:rPr lang="ru-RU" sz="2800" b="1" smtClean="0"/>
              <a:t>приём систематизации материала</a:t>
            </a:r>
            <a:endParaRPr lang="ru-RU" sz="28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5775" y="1435100"/>
            <a:ext cx="8229600" cy="4352925"/>
          </a:xfrm>
        </p:spPr>
        <p:txBody>
          <a:bodyPr/>
          <a:lstStyle/>
          <a:p>
            <a:pPr marL="571500" indent="-571500" algn="just" eaLnBrk="1" hangingPunct="1">
              <a:lnSpc>
                <a:spcPct val="120000"/>
              </a:lnSpc>
              <a:buFont typeface="Arial" charset="0"/>
              <a:buNone/>
              <a:defRPr/>
            </a:pPr>
            <a:r>
              <a:rPr lang="ru-RU" sz="2400" dirty="0" smtClean="0"/>
              <a:t>Мысли не громоздятся, а “гроздятся”, </a:t>
            </a:r>
          </a:p>
          <a:p>
            <a:pPr marL="571500" indent="-571500" algn="just" eaLnBrk="1" hangingPunct="1">
              <a:lnSpc>
                <a:spcPct val="120000"/>
              </a:lnSpc>
              <a:buFont typeface="Arial" charset="0"/>
              <a:buNone/>
              <a:defRPr/>
            </a:pPr>
            <a:r>
              <a:rPr lang="ru-RU" sz="2400" dirty="0" smtClean="0"/>
              <a:t>т. е. располагаются в определённом порядке.</a:t>
            </a:r>
          </a:p>
          <a:p>
            <a:pPr marL="571500" indent="-5715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200" b="1" dirty="0" smtClean="0">
                <a:latin typeface="Comic Sans MS" pitchFamily="66" charset="0"/>
              </a:rPr>
              <a:t>  </a:t>
            </a:r>
            <a:r>
              <a:rPr lang="ru-RU" sz="2200" b="1" dirty="0" smtClean="0">
                <a:solidFill>
                  <a:schemeClr val="accent2"/>
                </a:solidFill>
                <a:latin typeface="Comic Sans MS" pitchFamily="66" charset="0"/>
              </a:rPr>
              <a:t>Технология составления кластера:</a:t>
            </a:r>
            <a:endParaRPr lang="ru-RU" sz="2200" dirty="0" smtClean="0">
              <a:solidFill>
                <a:schemeClr val="accent2"/>
              </a:solidFill>
              <a:latin typeface="Comic Sans MS" pitchFamily="66" charset="0"/>
            </a:endParaRPr>
          </a:p>
          <a:p>
            <a:pPr marL="571500" indent="-571500" eaLnBrk="1" hangingPunct="1">
              <a:lnSpc>
                <a:spcPct val="120000"/>
              </a:lnSpc>
              <a:buFont typeface="+mj-lt"/>
              <a:buAutoNum type="arabicPeriod"/>
              <a:defRPr/>
            </a:pPr>
            <a:r>
              <a:rPr lang="ru-RU" sz="2200" dirty="0" smtClean="0"/>
              <a:t>Ключевое слово или понятие; </a:t>
            </a:r>
          </a:p>
          <a:p>
            <a:pPr marL="571500" indent="-571500" eaLnBrk="1" hangingPunct="1">
              <a:lnSpc>
                <a:spcPct val="120000"/>
              </a:lnSpc>
              <a:buFont typeface="+mj-lt"/>
              <a:buAutoNum type="arabicPeriod"/>
              <a:defRPr/>
            </a:pPr>
            <a:r>
              <a:rPr lang="ru-RU" sz="2200" dirty="0" smtClean="0"/>
              <a:t>Запись слов вокруг ключевого слова. Они обводятся и соединяются с основным словом; </a:t>
            </a:r>
          </a:p>
          <a:p>
            <a:pPr marL="571500" indent="-571500" eaLnBrk="1" hangingPunct="1">
              <a:lnSpc>
                <a:spcPct val="120000"/>
              </a:lnSpc>
              <a:buFont typeface="+mj-lt"/>
              <a:buAutoNum type="arabicPeriod"/>
              <a:defRPr/>
            </a:pPr>
            <a:r>
              <a:rPr lang="ru-RU" sz="2200" dirty="0" smtClean="0"/>
              <a:t>Каждое новое слово образует собой новое ядро, которое вызывает дальнейшие ассоциации. Таким образом, создаются ассоциативные цепочки; </a:t>
            </a:r>
          </a:p>
          <a:p>
            <a:pPr marL="571500" indent="-571500" eaLnBrk="1" hangingPunct="1">
              <a:lnSpc>
                <a:spcPct val="120000"/>
              </a:lnSpc>
              <a:buFont typeface="+mj-lt"/>
              <a:buAutoNum type="arabicPeriod"/>
              <a:defRPr/>
            </a:pPr>
            <a:r>
              <a:rPr lang="ru-RU" sz="2200" dirty="0" smtClean="0"/>
              <a:t>Взаимосвязанные понятия соединяются линиями. </a:t>
            </a:r>
          </a:p>
          <a:p>
            <a:pPr marL="571500" indent="-571500" eaLnBrk="1" hangingPunct="1">
              <a:lnSpc>
                <a:spcPct val="120000"/>
              </a:lnSpc>
              <a:buFont typeface="Arial" charset="0"/>
              <a:buNone/>
              <a:defRPr/>
            </a:pPr>
            <a:r>
              <a:rPr lang="ru-RU" sz="1800" dirty="0" smtClean="0"/>
              <a:t>         </a:t>
            </a:r>
            <a:endParaRPr lang="ru-RU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 smtClean="0">
                <a:latin typeface="Comic Sans MS" pitchFamily="66" charset="0"/>
              </a:rPr>
              <a:t>Технология составления кластера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357563" y="3143250"/>
            <a:ext cx="2571750" cy="14287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3600" b="1" dirty="0"/>
              <a:t>A house</a:t>
            </a:r>
            <a:endParaRPr lang="ru-RU" sz="3600" b="1" dirty="0"/>
          </a:p>
        </p:txBody>
      </p:sp>
      <p:sp>
        <p:nvSpPr>
          <p:cNvPr id="8" name="Овал 7"/>
          <p:cNvSpPr/>
          <p:nvPr/>
        </p:nvSpPr>
        <p:spPr>
          <a:xfrm>
            <a:off x="1000125" y="2143125"/>
            <a:ext cx="2571750" cy="9286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</a:t>
            </a:r>
            <a:r>
              <a:rPr lang="en-US" sz="2400" b="1" dirty="0"/>
              <a:t>a living room</a:t>
            </a:r>
            <a:endParaRPr lang="ru-RU" b="1" dirty="0"/>
          </a:p>
        </p:txBody>
      </p:sp>
      <p:sp>
        <p:nvSpPr>
          <p:cNvPr id="9" name="Овал 8"/>
          <p:cNvSpPr/>
          <p:nvPr/>
        </p:nvSpPr>
        <p:spPr>
          <a:xfrm>
            <a:off x="2071688" y="5643563"/>
            <a:ext cx="1357312" cy="928687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 lamp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571500" y="1143000"/>
            <a:ext cx="1357313" cy="9286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 sofa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0" y="2857500"/>
            <a:ext cx="1357313" cy="9286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 TV set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1143000" y="4429125"/>
            <a:ext cx="2571750" cy="9286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/>
              <a:t>A bedroom</a:t>
            </a:r>
            <a:endParaRPr lang="ru-RU" sz="2400" b="1" dirty="0"/>
          </a:p>
        </p:txBody>
      </p:sp>
      <p:sp>
        <p:nvSpPr>
          <p:cNvPr id="13" name="Овал 12"/>
          <p:cNvSpPr/>
          <p:nvPr/>
        </p:nvSpPr>
        <p:spPr>
          <a:xfrm>
            <a:off x="5786438" y="4429125"/>
            <a:ext cx="2571750" cy="9286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/>
              <a:t>A kitchen</a:t>
            </a:r>
            <a:endParaRPr lang="ru-RU" sz="2800" b="1" dirty="0"/>
          </a:p>
        </p:txBody>
      </p:sp>
      <p:sp>
        <p:nvSpPr>
          <p:cNvPr id="14" name="Овал 13"/>
          <p:cNvSpPr/>
          <p:nvPr/>
        </p:nvSpPr>
        <p:spPr>
          <a:xfrm>
            <a:off x="5715000" y="2071688"/>
            <a:ext cx="2571750" cy="9286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/>
              <a:t>A hall</a:t>
            </a:r>
            <a:endParaRPr lang="ru-RU" sz="2800" b="1" dirty="0"/>
          </a:p>
        </p:txBody>
      </p:sp>
      <p:sp>
        <p:nvSpPr>
          <p:cNvPr id="15" name="Овал 14"/>
          <p:cNvSpPr/>
          <p:nvPr/>
        </p:nvSpPr>
        <p:spPr>
          <a:xfrm>
            <a:off x="357188" y="5357813"/>
            <a:ext cx="1357312" cy="928687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 bed</a:t>
            </a:r>
            <a:endParaRPr lang="ru-RU" dirty="0"/>
          </a:p>
        </p:txBody>
      </p:sp>
      <p:cxnSp>
        <p:nvCxnSpPr>
          <p:cNvPr id="21" name="Прямая со стрелкой 20"/>
          <p:cNvCxnSpPr>
            <a:stCxn id="4" idx="7"/>
          </p:cNvCxnSpPr>
          <p:nvPr/>
        </p:nvCxnSpPr>
        <p:spPr>
          <a:xfrm rot="5400000" flipH="1" flipV="1">
            <a:off x="5815012" y="2738438"/>
            <a:ext cx="352425" cy="8763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643563" y="4286250"/>
            <a:ext cx="642937" cy="214313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4" idx="3"/>
          </p:cNvCxnSpPr>
          <p:nvPr/>
        </p:nvCxnSpPr>
        <p:spPr>
          <a:xfrm rot="5400000">
            <a:off x="3333750" y="4029075"/>
            <a:ext cx="66675" cy="733425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10800000">
            <a:off x="3071813" y="3000375"/>
            <a:ext cx="857250" cy="214313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10800000" flipV="1">
            <a:off x="1643063" y="5357813"/>
            <a:ext cx="357187" cy="28575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endCxn id="9" idx="0"/>
          </p:cNvCxnSpPr>
          <p:nvPr/>
        </p:nvCxnSpPr>
        <p:spPr>
          <a:xfrm rot="5400000">
            <a:off x="2589212" y="5375276"/>
            <a:ext cx="428625" cy="10795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endCxn id="11" idx="6"/>
          </p:cNvCxnSpPr>
          <p:nvPr/>
        </p:nvCxnSpPr>
        <p:spPr>
          <a:xfrm rot="10800000" flipV="1">
            <a:off x="1357313" y="3071813"/>
            <a:ext cx="428625" cy="249237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8" idx="0"/>
          </p:cNvCxnSpPr>
          <p:nvPr/>
        </p:nvCxnSpPr>
        <p:spPr>
          <a:xfrm rot="16200000" flipV="1">
            <a:off x="1785938" y="1643063"/>
            <a:ext cx="357187" cy="642937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>
                <a:solidFill>
                  <a:schemeClr val="accent2"/>
                </a:solidFill>
              </a:rPr>
              <a:t>Возможности использования: </a:t>
            </a:r>
            <a:r>
              <a:rPr lang="ru-RU" b="1" smtClean="0">
                <a:solidFill>
                  <a:schemeClr val="accent2"/>
                </a:solidFill>
              </a:rPr>
              <a:t/>
            </a:r>
            <a:br>
              <a:rPr lang="ru-RU" b="1" smtClean="0">
                <a:solidFill>
                  <a:schemeClr val="accent2"/>
                </a:solidFill>
              </a:rPr>
            </a:br>
            <a:endParaRPr lang="ru-RU" smtClean="0"/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ü"/>
            </a:pPr>
            <a:r>
              <a:rPr lang="ru-RU" smtClean="0"/>
              <a:t>При систематизации, повторении материала;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mtClean="0"/>
              <a:t>При работе с текстом;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mtClean="0"/>
              <a:t>При повторении в начале урока;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mtClean="0"/>
              <a:t>При введении в тему;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mtClean="0"/>
              <a:t>При сборе необходимого языкового материала;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mtClean="0"/>
              <a:t>При контроле.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Мозговой штурм</a:t>
            </a:r>
            <a:endParaRPr lang="ru-RU" smtClean="0">
              <a:solidFill>
                <a:srgbClr val="002060"/>
              </a:solidFill>
            </a:endParaRPr>
          </a:p>
        </p:txBody>
      </p:sp>
      <p:sp>
        <p:nvSpPr>
          <p:cNvPr id="23555" name="Содержимое 3"/>
          <p:cNvSpPr>
            <a:spLocks noGrp="1"/>
          </p:cNvSpPr>
          <p:nvPr>
            <p:ph sz="half" idx="1"/>
          </p:nvPr>
        </p:nvSpPr>
        <p:spPr>
          <a:xfrm>
            <a:off x="266700" y="1600200"/>
            <a:ext cx="4229100" cy="4525963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ru-RU" smtClean="0">
                <a:solidFill>
                  <a:srgbClr val="000000"/>
                </a:solidFill>
              </a:rPr>
              <a:t>  Дети называют слова по теме, которые учитель (или ученики) записывают в две колонки. Затем учащийся называют обобщающие слова: "</a:t>
            </a:r>
            <a:r>
              <a:rPr lang="en-US" smtClean="0">
                <a:solidFill>
                  <a:srgbClr val="000000"/>
                </a:solidFill>
              </a:rPr>
              <a:t>rooms", "furniture</a:t>
            </a:r>
            <a:endParaRPr lang="ru-RU" smtClean="0"/>
          </a:p>
        </p:txBody>
      </p:sp>
      <p:pic>
        <p:nvPicPr>
          <p:cNvPr id="2355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67313" y="1600200"/>
            <a:ext cx="3589337" cy="48275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95275"/>
            <a:ext cx="8229600" cy="1122363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002060"/>
                </a:solidFill>
              </a:rPr>
              <a:t>Инсерт — что это такое?</a:t>
            </a:r>
            <a:r>
              <a:rPr lang="ru-RU" b="1" smtClean="0"/>
              <a:t/>
            </a:r>
            <a:br>
              <a:rPr lang="ru-RU" b="1" smtClean="0"/>
            </a:br>
            <a:endParaRPr lang="ru-RU" smtClean="0"/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>
          <a:xfrm>
            <a:off x="442913" y="1220788"/>
            <a:ext cx="8229600" cy="4525962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ru-RU" sz="2400" smtClean="0"/>
              <a:t>Название приема представляет собой аббревиатуру:</a:t>
            </a:r>
          </a:p>
          <a:p>
            <a:pPr eaLnBrk="1" hangingPunct="1">
              <a:buFont typeface="Arial" pitchFamily="34" charset="0"/>
              <a:buNone/>
            </a:pPr>
            <a:r>
              <a:rPr lang="ru-RU" sz="2400" smtClean="0"/>
              <a:t>I — interactive (интерактивная).</a:t>
            </a:r>
          </a:p>
          <a:p>
            <a:pPr eaLnBrk="1" hangingPunct="1">
              <a:buFont typeface="Arial" pitchFamily="34" charset="0"/>
              <a:buNone/>
            </a:pPr>
            <a:r>
              <a:rPr lang="ru-RU" sz="2400" smtClean="0"/>
              <a:t>N — noting (познавательная).</a:t>
            </a:r>
          </a:p>
          <a:p>
            <a:pPr eaLnBrk="1" hangingPunct="1">
              <a:buFont typeface="Arial" pitchFamily="34" charset="0"/>
              <a:buNone/>
            </a:pPr>
            <a:r>
              <a:rPr lang="ru-RU" sz="2400" smtClean="0"/>
              <a:t>S — system  for (система).</a:t>
            </a:r>
          </a:p>
          <a:p>
            <a:pPr eaLnBrk="1" hangingPunct="1">
              <a:buFont typeface="Arial" pitchFamily="34" charset="0"/>
              <a:buNone/>
            </a:pPr>
            <a:r>
              <a:rPr lang="ru-RU" sz="2400" smtClean="0"/>
              <a:t>E — effective (для эффективного).</a:t>
            </a:r>
          </a:p>
          <a:p>
            <a:pPr eaLnBrk="1" hangingPunct="1">
              <a:buFont typeface="Arial" pitchFamily="34" charset="0"/>
              <a:buNone/>
            </a:pPr>
            <a:r>
              <a:rPr lang="ru-RU" sz="2400" smtClean="0"/>
              <a:t>R — reading (чтения).</a:t>
            </a:r>
          </a:p>
          <a:p>
            <a:pPr eaLnBrk="1" hangingPunct="1">
              <a:buFont typeface="Arial" pitchFamily="34" charset="0"/>
              <a:buNone/>
            </a:pPr>
            <a:r>
              <a:rPr lang="ru-RU" sz="2400" smtClean="0"/>
              <a:t>T — thinking (и размышления).</a:t>
            </a:r>
          </a:p>
          <a:p>
            <a:pPr eaLnBrk="1" hangingPunct="1">
              <a:buFont typeface="Arial" pitchFamily="34" charset="0"/>
              <a:buNone/>
            </a:pPr>
            <a:r>
              <a:rPr lang="ru-RU" sz="2400" smtClean="0"/>
              <a:t> Инсерт — это прием технологии развития критического мышления через чтение и письмо (ТРКМЧП), используемый при работе с текстом, с новой информацией.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/>
            </a:r>
            <a:br>
              <a:rPr lang="ru-RU" b="1" smtClean="0"/>
            </a:br>
            <a:r>
              <a:rPr lang="ru-RU" sz="3600" b="1" smtClean="0"/>
              <a:t>Как использовать прием </a:t>
            </a:r>
            <a:r>
              <a:rPr lang="ru-RU" sz="3600" b="1" smtClean="0">
                <a:solidFill>
                  <a:srgbClr val="C00000"/>
                </a:solidFill>
              </a:rPr>
              <a:t>"Инсерт" </a:t>
            </a:r>
            <a:r>
              <a:rPr lang="ru-RU" sz="3600" b="1" smtClean="0"/>
              <a:t>на уроках</a:t>
            </a:r>
            <a:r>
              <a:rPr lang="ru-RU" b="1" smtClean="0"/>
              <a:t/>
            </a:r>
            <a:br>
              <a:rPr lang="ru-RU" b="1" smtClean="0"/>
            </a:br>
            <a:endParaRPr lang="ru-RU" smtClean="0"/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ru-RU" sz="2400" smtClean="0"/>
              <a:t>1. Учащиеся читают текст, маркируя его специальными значками:</a:t>
            </a:r>
          </a:p>
          <a:p>
            <a:pPr eaLnBrk="1" hangingPunct="1">
              <a:buFont typeface="Arial" pitchFamily="34" charset="0"/>
              <a:buNone/>
            </a:pPr>
            <a:r>
              <a:rPr lang="ru-RU" sz="2400" smtClean="0"/>
              <a:t>V — я это знаю;</a:t>
            </a:r>
          </a:p>
          <a:p>
            <a:pPr eaLnBrk="1" hangingPunct="1">
              <a:buFont typeface="Arial" pitchFamily="34" charset="0"/>
              <a:buNone/>
            </a:pPr>
            <a:r>
              <a:rPr lang="ru-RU" sz="2400" smtClean="0"/>
              <a:t>+ — это новая информация для меня;</a:t>
            </a:r>
          </a:p>
          <a:p>
            <a:pPr eaLnBrk="1" hangingPunct="1">
              <a:buFont typeface="Arial" pitchFamily="34" charset="0"/>
              <a:buNone/>
            </a:pPr>
            <a:r>
              <a:rPr lang="ru-RU" sz="2400" smtClean="0"/>
              <a:t>- — я думал по-другому, это противоречит тому, что я знал;</a:t>
            </a:r>
          </a:p>
          <a:p>
            <a:pPr eaLnBrk="1" hangingPunct="1">
              <a:buFont typeface="Arial" pitchFamily="34" charset="0"/>
              <a:buNone/>
            </a:pPr>
            <a:r>
              <a:rPr lang="ru-RU" sz="2400" smtClean="0"/>
              <a:t>? — это мне непонятно, нужны объяснения, уточнения.</a:t>
            </a:r>
          </a:p>
          <a:p>
            <a:pPr eaLnBrk="1" hangingPunct="1">
              <a:buFont typeface="Arial" pitchFamily="34" charset="0"/>
              <a:buNone/>
            </a:pPr>
            <a:r>
              <a:rPr lang="ru-RU" sz="2400" b="1" smtClean="0">
                <a:solidFill>
                  <a:srgbClr val="C00000"/>
                </a:solidFill>
              </a:rPr>
              <a:t>Совет</a:t>
            </a:r>
            <a:r>
              <a:rPr lang="ru-RU" sz="2400" smtClean="0">
                <a:solidFill>
                  <a:srgbClr val="C00000"/>
                </a:solidFill>
              </a:rPr>
              <a:t>: </a:t>
            </a:r>
            <a:r>
              <a:rPr lang="ru-RU" sz="2400" smtClean="0"/>
              <a:t>маркировки в тексте удобнее делать на полях карандашом. Или можно подложит полоску бумаги, чтобы не пачкать учебники.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Кейс – технологии</a:t>
            </a:r>
            <a:endParaRPr lang="ru-RU" smtClean="0"/>
          </a:p>
        </p:txBody>
      </p:sp>
      <p:sp>
        <p:nvSpPr>
          <p:cNvPr id="286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ru-RU" smtClean="0"/>
              <a:t>   Суть данного метода заключается в осмыслении, критическом анализе и решении конкретных проблем или случаев (cases). Кейс – это описание ситуации, которая имела место в той или иной практике и содержит в себе некоторую проблему, требующую разрешения.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Перед собой ставлю следующую цель:</a:t>
            </a:r>
            <a:endParaRPr lang="ru-RU" smtClean="0"/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   выявление возможностей современных педагогических интерактивных технологий как инструмента повышения мотивации к обучению и результативности обучения, и развития креативных способностей детей на уроках английского языка.</a:t>
            </a:r>
            <a:endParaRPr lang="ru-RU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Кейс – технологии</a:t>
            </a:r>
            <a:endParaRPr lang="ru-RU" smtClean="0">
              <a:solidFill>
                <a:srgbClr val="002060"/>
              </a:solidFill>
            </a:endParaRPr>
          </a:p>
        </p:txBody>
      </p:sp>
      <p:pic>
        <p:nvPicPr>
          <p:cNvPr id="30723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65125" y="1490663"/>
            <a:ext cx="8582025" cy="50212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ИКТ технологии</a:t>
            </a:r>
            <a:r>
              <a:rPr lang="ru-RU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основных типа  использования ИКТ:</a:t>
            </a:r>
            <a:endParaRPr lang="ru-RU" sz="3600" smtClean="0"/>
          </a:p>
        </p:txBody>
      </p:sp>
      <p:sp>
        <p:nvSpPr>
          <p:cNvPr id="3379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Calibri" pitchFamily="34" charset="0"/>
              <a:buAutoNum type="arabicPeriod"/>
              <a:tabLst>
                <a:tab pos="571500" algn="l"/>
              </a:tabLst>
            </a:pPr>
            <a:r>
              <a:rPr lang="ru-RU" sz="2800" i="1" smtClean="0">
                <a:latin typeface="Times New Roman" pitchFamily="18" charset="0"/>
                <a:cs typeface="Times New Roman" pitchFamily="18" charset="0"/>
              </a:rPr>
              <a:t>Компьютерные презентации</a:t>
            </a:r>
          </a:p>
          <a:p>
            <a:pPr eaLnBrk="1" hangingPunct="1">
              <a:buFont typeface="Calibri" pitchFamily="34" charset="0"/>
              <a:buAutoNum type="arabicPeriod"/>
              <a:tabLst>
                <a:tab pos="571500" algn="l"/>
              </a:tabLst>
            </a:pPr>
            <a:r>
              <a:rPr lang="ru-RU" sz="2800" i="1" smtClean="0">
                <a:latin typeface="Times New Roman" pitchFamily="18" charset="0"/>
                <a:cs typeface="Times New Roman" pitchFamily="18" charset="0"/>
              </a:rPr>
              <a:t>Электронные учебники и компьютерные программы</a:t>
            </a:r>
          </a:p>
          <a:p>
            <a:pPr eaLnBrk="1" hangingPunct="1">
              <a:buFont typeface="Calibri" pitchFamily="34" charset="0"/>
              <a:buAutoNum type="arabicPeriod"/>
              <a:tabLst>
                <a:tab pos="571500" algn="l"/>
              </a:tabLst>
            </a:pPr>
            <a:r>
              <a:rPr lang="ru-RU" sz="2800" i="1" smtClean="0">
                <a:latin typeface="Times New Roman" pitchFamily="18" charset="0"/>
                <a:cs typeface="Times New Roman" pitchFamily="18" charset="0"/>
              </a:rPr>
              <a:t>Использование Интернет-ресурсов</a:t>
            </a:r>
          </a:p>
          <a:p>
            <a:pPr eaLnBrk="1" hangingPunct="1">
              <a:buFont typeface="Arial" pitchFamily="34" charset="0"/>
              <a:buNone/>
              <a:tabLst>
                <a:tab pos="571500" algn="l"/>
              </a:tabLst>
            </a:pP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    </a:t>
            </a:r>
            <a:r>
              <a:rPr lang="ru-RU" sz="280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Применение компьютерных технологий на уроках иностранного языка позволяет в увлекательной творческой форме продуктивно решать все задачи урока, осуществлять обучающую коммуникативную познавательную деятельность</a:t>
            </a:r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Игровые технологии</a:t>
            </a:r>
            <a:r>
              <a:rPr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mtClean="0">
              <a:solidFill>
                <a:srgbClr val="002060"/>
              </a:solidFill>
            </a:endParaRPr>
          </a:p>
        </p:txBody>
      </p:sp>
      <p:sp>
        <p:nvSpPr>
          <p:cNvPr id="348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Игра на занятиях по иностранному языку – это не просто коллективное развлечение, а основной способ достижения определенных задач обучения</a:t>
            </a:r>
          </a:p>
          <a:p>
            <a:pPr eaLnBrk="1" hangingPunct="1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Игра позволяет овладевать всеми речевыми навыками в естественной ситуации – в процессе общения во время игры </a:t>
            </a:r>
          </a:p>
          <a:p>
            <a:pPr eaLnBrk="1" hangingPunct="1"/>
            <a:r>
              <a:rPr lang="ru-RU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Игра способствует интенсивной языковой практике, создает контакт, на основании которого язык усваивается более осмысленно</a:t>
            </a:r>
            <a:endParaRPr lang="en-US" sz="28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en-US" sz="28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8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Игровые технологии способствуют </a:t>
            </a:r>
            <a:r>
              <a:rPr lang="en-US" sz="28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ru-RU" sz="2800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разностороннему развитию личности</a:t>
            </a:r>
          </a:p>
          <a:p>
            <a:pPr eaLnBrk="1" hangingPunct="1">
              <a:buFont typeface="Arial" pitchFamily="34" charset="0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Таким образом, я пришла к выводу, что:</a:t>
            </a:r>
            <a:endParaRPr lang="ru-RU" smtClean="0">
              <a:solidFill>
                <a:srgbClr val="C00000"/>
              </a:solidFill>
            </a:endParaRPr>
          </a:p>
        </p:txBody>
      </p:sp>
      <p:sp>
        <p:nvSpPr>
          <p:cNvPr id="3584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 современные интерактивные педагогические технологии – это огромное количество возможностей, приводящих к мотивации, как к основному двигательному механизму образования и самообразования человека, что и является отображением моего педагогического кредо - «желание -это тысяча возможностей, нежелание-тысяча причин…»</a:t>
            </a:r>
            <a:endParaRPr lang="ru-RU" sz="2000" smtClean="0">
              <a:ea typeface="Calibri" pitchFamily="34" charset="0"/>
              <a:cs typeface="Times New Roman" pitchFamily="18" charset="0"/>
            </a:endParaRPr>
          </a:p>
          <a:p>
            <a:pPr eaLnBrk="1" hangingPunct="1">
              <a:buFont typeface="Arial" pitchFamily="34" charset="0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3200" b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cs typeface="+mn-cs"/>
              </a:rPr>
              <a:t>Thanks for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3200" b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cs typeface="+mn-cs"/>
              </a:rPr>
              <a:t> your attention</a:t>
            </a:r>
            <a:r>
              <a:rPr lang="ru-RU" sz="3200" b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n-lt"/>
                <a:cs typeface="+mn-cs"/>
              </a:rPr>
              <a:t> 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3200" b="1" cap="all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3200" b="1" cap="all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Спасибо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3200" b="1" cap="all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за внимание!</a:t>
            </a:r>
            <a:endParaRPr lang="ru-RU" sz="3200">
              <a:solidFill>
                <a:srgbClr val="002600"/>
              </a:solidFill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ru-RU" sz="3200" dirty="0">
              <a:solidFill>
                <a:srgbClr val="00260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Литература: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 eaLnBrk="1" hangingPunct="1">
              <a:spcBef>
                <a:spcPct val="0"/>
              </a:spcBef>
              <a:buFont typeface="Arial" charset="0"/>
              <a:buChar char="•"/>
              <a:tabLst>
                <a:tab pos="457200" algn="l"/>
              </a:tabLst>
              <a:defRPr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Заир-Бек С.И.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Развитие критического мышления на уроке: пособие для учителей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общеобразоват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Учреждений. М.: Просвещение, 2011.</a:t>
            </a:r>
          </a:p>
          <a:p>
            <a:pPr marL="0" eaLnBrk="1" hangingPunct="1">
              <a:spcBef>
                <a:spcPct val="0"/>
              </a:spcBef>
              <a:buFont typeface="Arial" charset="0"/>
              <a:buChar char="•"/>
              <a:tabLst>
                <a:tab pos="457200" algn="l"/>
              </a:tabLst>
              <a:defRPr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Ляудис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В. Я. Инновационное обучение и наука. — М., 1992.</a:t>
            </a:r>
            <a:endParaRPr lang="ru-RU" sz="1600" dirty="0" smtClean="0">
              <a:ea typeface="Calibri" pitchFamily="34" charset="0"/>
              <a:cs typeface="Times New Roman" pitchFamily="18" charset="0"/>
            </a:endParaRPr>
          </a:p>
          <a:p>
            <a:pPr marL="0" eaLnBrk="1" hangingPunct="1">
              <a:spcBef>
                <a:spcPct val="0"/>
              </a:spcBef>
              <a:buFont typeface="Arial" charset="0"/>
              <a:buChar char="•"/>
              <a:tabLst>
                <a:tab pos="457200" algn="l"/>
              </a:tabLst>
              <a:defRPr/>
            </a:pPr>
            <a:r>
              <a:rPr lang="ru-RU" sz="16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Хорст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Мюллер. Составление ментальных карт. Метод генерации и структурирования идей. И.Омега – Л.2007</a:t>
            </a:r>
          </a:p>
          <a:p>
            <a:pPr marL="0" eaLnBrk="1" hangingPunct="1">
              <a:spcBef>
                <a:spcPct val="0"/>
              </a:spcBef>
              <a:buFont typeface="Arial" charset="0"/>
              <a:buChar char="•"/>
              <a:tabLst>
                <a:tab pos="457200" algn="l"/>
              </a:tabLst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Э. Де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Боно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Шесть шляп мышления. Основная концепция. </a:t>
            </a:r>
            <a:r>
              <a:rPr lang="ru-RU" sz="16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http://www.debono.ru/article/sixhats.htm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eaLnBrk="1" hangingPunct="1">
              <a:spcBef>
                <a:spcPct val="0"/>
              </a:spcBef>
              <a:buFont typeface="Arial" charset="0"/>
              <a:buChar char="•"/>
              <a:tabLst>
                <a:tab pos="457200" algn="l"/>
              </a:tabLst>
              <a:defRPr/>
            </a:pP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Инновационные подходы к обучению иностранным языкам как основа реализации ФГОС второго поколения </a:t>
            </a: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http://www.surwiki.ru/wiki/index.php</a:t>
            </a:r>
            <a:endParaRPr lang="ru-RU" sz="16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eaLnBrk="1" hangingPunct="1">
              <a:spcBef>
                <a:spcPct val="0"/>
              </a:spcBef>
              <a:buFont typeface="Arial" charset="0"/>
              <a:buChar char="•"/>
              <a:tabLst>
                <a:tab pos="457200" algn="l"/>
              </a:tabLst>
              <a:defRPr/>
            </a:pP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Ариян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М.А. «Повышение самостоятельности учебного труда школьников при обучении иностранным языкам», журнал «ИЯШ» №6, 1999 год, с.17</a:t>
            </a:r>
            <a:endParaRPr lang="ru-RU" sz="1600" dirty="0" smtClean="0">
              <a:ea typeface="Calibri" pitchFamily="34" charset="0"/>
              <a:cs typeface="Calibri" pitchFamily="34" charset="0"/>
            </a:endParaRPr>
          </a:p>
          <a:p>
            <a:pPr marL="0" eaLnBrk="1" hangingPunct="1">
              <a:spcBef>
                <a:spcPct val="0"/>
              </a:spcBef>
              <a:buFont typeface="Arial" charset="0"/>
              <a:buChar char="•"/>
              <a:tabLst>
                <a:tab pos="457200" algn="l"/>
              </a:tabLst>
              <a:defRPr/>
            </a:pP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Сергеева М. Э. Новые информационные технологии в обучении английскому языку // Педагог. - 2005. - № 2. - с .162-166.</a:t>
            </a:r>
          </a:p>
          <a:p>
            <a:pPr marL="0" eaLnBrk="1" hangingPunct="1">
              <a:spcBef>
                <a:spcPct val="0"/>
              </a:spcBef>
              <a:buFont typeface="Arial" charset="0"/>
              <a:buChar char="•"/>
              <a:tabLst>
                <a:tab pos="457200" algn="l"/>
              </a:tabLst>
              <a:defRPr/>
            </a:pP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Современные учебные Интернет-ресурсы в обучении иностранному языку, ИЯШ, 2008, № 6, с. 2-6. </a:t>
            </a:r>
          </a:p>
          <a:p>
            <a:pPr marL="0" eaLnBrk="1" hangingPunct="1">
              <a:spcBef>
                <a:spcPct val="0"/>
              </a:spcBef>
              <a:buFont typeface="Arial" charset="0"/>
              <a:buChar char="•"/>
              <a:tabLst>
                <a:tab pos="457200" algn="l"/>
              </a:tabLst>
              <a:defRPr/>
            </a:pP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 проблеме модернизации содержания общего образования - ИЯШ, 2002, №5, с.5-8.</a:t>
            </a:r>
            <a:endParaRPr lang="ru-RU" sz="1600" dirty="0" smtClean="0"/>
          </a:p>
          <a:p>
            <a:pPr eaLnBrk="1" hangingPunct="1">
              <a:buFont typeface="Arial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mtClean="0"/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5000"/>
              </a:lnSpc>
              <a:spcAft>
                <a:spcPts val="1000"/>
              </a:spcAft>
              <a:buSzPts val="1000"/>
              <a:buFont typeface="Symbol" pitchFamily="18" charset="2"/>
              <a:buChar char=""/>
              <a:tabLst>
                <a:tab pos="457200" algn="l"/>
              </a:tabLst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изучение инновационных форм обучения в отечественной и зарубежной методической литературе;</a:t>
            </a:r>
            <a:endParaRPr lang="ru-RU" sz="28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15000"/>
              </a:lnSpc>
              <a:spcAft>
                <a:spcPts val="1000"/>
              </a:spcAft>
              <a:buSzPts val="1000"/>
              <a:buFont typeface="Symbol" pitchFamily="18" charset="2"/>
              <a:buChar char=""/>
              <a:tabLst>
                <a:tab pos="457200" algn="l"/>
              </a:tabLst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применение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ИКТ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уроках английского языка как средства повышения результативности обучения и развития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креативности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dirty="0" smtClean="0">
              <a:latin typeface="Times New Roman" pitchFamily="18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115000"/>
              </a:lnSpc>
              <a:spcAft>
                <a:spcPts val="1000"/>
              </a:spcAft>
              <a:buSzPts val="1000"/>
              <a:buFont typeface="Symbol" pitchFamily="18" charset="2"/>
              <a:buChar char=""/>
              <a:tabLst>
                <a:tab pos="457200" algn="l"/>
              </a:tabLst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создание условий для творческой деятельности на уроках английского языка посредством различных современных педагогических технологий</a:t>
            </a:r>
          </a:p>
          <a:p>
            <a:pPr eaLnBrk="1" hangingPunct="1">
              <a:tabLst>
                <a:tab pos="457200" algn="l"/>
              </a:tabLst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Актуальность:</a:t>
            </a:r>
            <a:endParaRPr lang="ru-RU" smtClean="0"/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430213" y="1268413"/>
            <a:ext cx="8229600" cy="4525962"/>
          </a:xfrm>
        </p:spPr>
        <p:txBody>
          <a:bodyPr/>
          <a:lstStyle/>
          <a:p>
            <a:pPr eaLnBrk="1" hangingPunct="1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Современные формы обучения характеризуются высокой коммуникативной возможностью и активным включением учащихся в учебную деятельность, активизируют потенциал знаний и умений навыков говорения и аудирования, эффективно развивают навыки коммуникативной компетенции учащихся. </a:t>
            </a:r>
          </a:p>
          <a:p>
            <a:pPr eaLnBrk="1" hangingPunct="1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Это способствует адаптации к современным социальным условиям, т.к. обществу нужны люди, быстро ориентирующиеся в современном мире, самостоятельные и инициативные, достигающие успеха в своей деятельности.</a:t>
            </a:r>
            <a:endParaRPr lang="ru-RU" sz="2800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Интерактивные технологии</a:t>
            </a:r>
            <a:endParaRPr lang="ru-RU" smtClean="0"/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ru-RU" smtClean="0"/>
              <a:t>   Суть интерактивного обучения состоит в том, что учебный процесс организован таким образом, что практически все учащиеся оказываются вовлеченными в процесс познания, они имеют возможность понимать и рефлектировать по поводу того, что они знают и думают.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968625" y="2433638"/>
            <a:ext cx="2954338" cy="22510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 err="1">
                <a:solidFill>
                  <a:srgbClr val="C00000"/>
                </a:solidFill>
              </a:rPr>
              <a:t>Интер-активные</a:t>
            </a:r>
            <a:endParaRPr lang="ru-RU" sz="2800" dirty="0">
              <a:solidFill>
                <a:srgbClr val="C00000"/>
              </a:solidFill>
            </a:endParaRPr>
          </a:p>
          <a:p>
            <a:pPr algn="ctr">
              <a:defRPr/>
            </a:pPr>
            <a:r>
              <a:rPr lang="ru-RU" sz="2800" dirty="0">
                <a:solidFill>
                  <a:srgbClr val="C00000"/>
                </a:solidFill>
              </a:rPr>
              <a:t>технологии</a:t>
            </a:r>
          </a:p>
        </p:txBody>
      </p:sp>
      <p:sp>
        <p:nvSpPr>
          <p:cNvPr id="5" name="Овал 4"/>
          <p:cNvSpPr/>
          <p:nvPr/>
        </p:nvSpPr>
        <p:spPr>
          <a:xfrm>
            <a:off x="266700" y="2827338"/>
            <a:ext cx="1463675" cy="13081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err="1"/>
              <a:t>Синк-вейн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260350" y="4100513"/>
            <a:ext cx="1463675" cy="13081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Кейс - технологии</a:t>
            </a:r>
          </a:p>
        </p:txBody>
      </p:sp>
      <p:sp>
        <p:nvSpPr>
          <p:cNvPr id="13" name="Овал 12"/>
          <p:cNvSpPr/>
          <p:nvPr/>
        </p:nvSpPr>
        <p:spPr>
          <a:xfrm>
            <a:off x="427038" y="1439863"/>
            <a:ext cx="1462087" cy="1308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ИКТ технологии</a:t>
            </a:r>
          </a:p>
        </p:txBody>
      </p:sp>
      <p:sp>
        <p:nvSpPr>
          <p:cNvPr id="14" name="Овал 13"/>
          <p:cNvSpPr/>
          <p:nvPr/>
        </p:nvSpPr>
        <p:spPr>
          <a:xfrm>
            <a:off x="7345363" y="2900363"/>
            <a:ext cx="1463675" cy="13081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err="1"/>
              <a:t>Груп-повой</a:t>
            </a:r>
            <a:r>
              <a:rPr lang="ru-RU" dirty="0"/>
              <a:t> рассказ</a:t>
            </a:r>
          </a:p>
        </p:txBody>
      </p:sp>
      <p:sp>
        <p:nvSpPr>
          <p:cNvPr id="15" name="Овал 14"/>
          <p:cNvSpPr/>
          <p:nvPr/>
        </p:nvSpPr>
        <p:spPr>
          <a:xfrm>
            <a:off x="1293813" y="5064125"/>
            <a:ext cx="1463675" cy="13081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err="1"/>
              <a:t>Инсерт</a:t>
            </a: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2852738" y="5343525"/>
            <a:ext cx="1463675" cy="13081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err="1"/>
              <a:t>Мозго-вой</a:t>
            </a:r>
            <a:r>
              <a:rPr lang="ru-RU" dirty="0"/>
              <a:t> штурм</a:t>
            </a:r>
          </a:p>
        </p:txBody>
      </p:sp>
      <p:sp>
        <p:nvSpPr>
          <p:cNvPr id="17" name="Овал 16"/>
          <p:cNvSpPr/>
          <p:nvPr/>
        </p:nvSpPr>
        <p:spPr>
          <a:xfrm>
            <a:off x="4468813" y="5368925"/>
            <a:ext cx="1463675" cy="13081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Кластер</a:t>
            </a:r>
          </a:p>
        </p:txBody>
      </p:sp>
      <p:sp>
        <p:nvSpPr>
          <p:cNvPr id="18" name="Овал 17"/>
          <p:cNvSpPr/>
          <p:nvPr/>
        </p:nvSpPr>
        <p:spPr>
          <a:xfrm>
            <a:off x="5972175" y="5240338"/>
            <a:ext cx="1462088" cy="13081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Ролевая игра</a:t>
            </a:r>
          </a:p>
        </p:txBody>
      </p:sp>
      <p:sp>
        <p:nvSpPr>
          <p:cNvPr id="19" name="Овал 18"/>
          <p:cNvSpPr/>
          <p:nvPr/>
        </p:nvSpPr>
        <p:spPr>
          <a:xfrm>
            <a:off x="7123113" y="4322763"/>
            <a:ext cx="1462087" cy="130968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err="1"/>
              <a:t>Брейн-ринг</a:t>
            </a:r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>
            <a:off x="7092950" y="1479550"/>
            <a:ext cx="1462088" cy="13081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/>
              <a:t>Незаконченные предложения</a:t>
            </a:r>
          </a:p>
        </p:txBody>
      </p:sp>
      <p:sp>
        <p:nvSpPr>
          <p:cNvPr id="21" name="Овал 20"/>
          <p:cNvSpPr/>
          <p:nvPr/>
        </p:nvSpPr>
        <p:spPr>
          <a:xfrm>
            <a:off x="6062663" y="506413"/>
            <a:ext cx="1463675" cy="13081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err="1"/>
              <a:t>Социологичес-кий</a:t>
            </a:r>
            <a:r>
              <a:rPr lang="ru-RU" dirty="0"/>
              <a:t> опрос</a:t>
            </a:r>
          </a:p>
        </p:txBody>
      </p:sp>
      <p:sp>
        <p:nvSpPr>
          <p:cNvPr id="22" name="Овал 21"/>
          <p:cNvSpPr/>
          <p:nvPr/>
        </p:nvSpPr>
        <p:spPr>
          <a:xfrm>
            <a:off x="4541838" y="265113"/>
            <a:ext cx="1462087" cy="13081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/>
              <a:t>Карусель</a:t>
            </a:r>
          </a:p>
        </p:txBody>
      </p:sp>
      <p:sp>
        <p:nvSpPr>
          <p:cNvPr id="23" name="Овал 22"/>
          <p:cNvSpPr/>
          <p:nvPr/>
        </p:nvSpPr>
        <p:spPr>
          <a:xfrm>
            <a:off x="3005138" y="261938"/>
            <a:ext cx="1463675" cy="130968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/>
              <a:t>Проекты</a:t>
            </a:r>
          </a:p>
        </p:txBody>
      </p:sp>
      <p:sp>
        <p:nvSpPr>
          <p:cNvPr id="24" name="Овал 23"/>
          <p:cNvSpPr/>
          <p:nvPr/>
        </p:nvSpPr>
        <p:spPr>
          <a:xfrm>
            <a:off x="1558925" y="574675"/>
            <a:ext cx="1463675" cy="13081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err="1"/>
              <a:t>Игро-вые</a:t>
            </a:r>
            <a:r>
              <a:rPr lang="ru-RU" dirty="0"/>
              <a:t> технологии</a:t>
            </a:r>
          </a:p>
        </p:txBody>
      </p:sp>
      <p:sp>
        <p:nvSpPr>
          <p:cNvPr id="25" name="Стрелка вверх 24"/>
          <p:cNvSpPr/>
          <p:nvPr/>
        </p:nvSpPr>
        <p:spPr>
          <a:xfrm rot="21130170">
            <a:off x="3678238" y="1562100"/>
            <a:ext cx="715962" cy="8905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Стрелка вверх 25"/>
          <p:cNvSpPr/>
          <p:nvPr/>
        </p:nvSpPr>
        <p:spPr>
          <a:xfrm rot="910828">
            <a:off x="4533900" y="1573213"/>
            <a:ext cx="717550" cy="892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Стрелка вверх 26"/>
          <p:cNvSpPr/>
          <p:nvPr/>
        </p:nvSpPr>
        <p:spPr>
          <a:xfrm rot="2163059">
            <a:off x="5319713" y="1731963"/>
            <a:ext cx="717550" cy="10398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8" name="Стрелка вверх 27"/>
          <p:cNvSpPr/>
          <p:nvPr/>
        </p:nvSpPr>
        <p:spPr>
          <a:xfrm rot="3576474">
            <a:off x="5959476" y="2125662"/>
            <a:ext cx="717550" cy="1273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9" name="Стрелка вверх 28"/>
          <p:cNvSpPr/>
          <p:nvPr/>
        </p:nvSpPr>
        <p:spPr>
          <a:xfrm rot="5400000">
            <a:off x="6137275" y="2838450"/>
            <a:ext cx="717550" cy="1244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" name="Стрелка вверх 29"/>
          <p:cNvSpPr/>
          <p:nvPr/>
        </p:nvSpPr>
        <p:spPr>
          <a:xfrm rot="7271839">
            <a:off x="6003926" y="3571875"/>
            <a:ext cx="717550" cy="11525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" name="Стрелка вверх 30"/>
          <p:cNvSpPr/>
          <p:nvPr/>
        </p:nvSpPr>
        <p:spPr>
          <a:xfrm rot="8531275">
            <a:off x="5462588" y="4173538"/>
            <a:ext cx="717550" cy="10731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" name="Стрелка вверх 31"/>
          <p:cNvSpPr/>
          <p:nvPr/>
        </p:nvSpPr>
        <p:spPr>
          <a:xfrm rot="9982082">
            <a:off x="4589463" y="4541838"/>
            <a:ext cx="717550" cy="892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3" name="Стрелка вверх 32"/>
          <p:cNvSpPr/>
          <p:nvPr/>
        </p:nvSpPr>
        <p:spPr>
          <a:xfrm rot="12209096">
            <a:off x="3575050" y="4540250"/>
            <a:ext cx="715963" cy="8905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4" name="Стрелка вверх 33"/>
          <p:cNvSpPr/>
          <p:nvPr/>
        </p:nvSpPr>
        <p:spPr>
          <a:xfrm rot="13750099">
            <a:off x="2740819" y="4172744"/>
            <a:ext cx="717550" cy="137636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5" name="Стрелка вверх 34"/>
          <p:cNvSpPr/>
          <p:nvPr/>
        </p:nvSpPr>
        <p:spPr>
          <a:xfrm rot="14673425">
            <a:off x="2253457" y="3733006"/>
            <a:ext cx="717550" cy="134461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6" name="Стрелка вверх 35"/>
          <p:cNvSpPr/>
          <p:nvPr/>
        </p:nvSpPr>
        <p:spPr>
          <a:xfrm rot="16469035">
            <a:off x="2126457" y="3129756"/>
            <a:ext cx="717550" cy="121761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7" name="Стрелка вверх 36"/>
          <p:cNvSpPr/>
          <p:nvPr/>
        </p:nvSpPr>
        <p:spPr>
          <a:xfrm rot="18362417">
            <a:off x="2262982" y="2401094"/>
            <a:ext cx="717550" cy="116998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8" name="Стрелка вверх 37"/>
          <p:cNvSpPr/>
          <p:nvPr/>
        </p:nvSpPr>
        <p:spPr>
          <a:xfrm rot="19699372">
            <a:off x="2717800" y="1701800"/>
            <a:ext cx="717550" cy="11445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Дмитрий\Desktop\img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60363" y="1108075"/>
            <a:ext cx="8367712" cy="5319713"/>
          </a:xfrm>
        </p:spPr>
      </p:pic>
      <p:sp>
        <p:nvSpPr>
          <p:cNvPr id="1433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chemeClr val="accent1"/>
                </a:solidFill>
              </a:rPr>
              <a:t>Технология «Карусель».</a:t>
            </a:r>
            <a:r>
              <a:rPr lang="ru-RU" b="1" smtClean="0"/>
              <a:t> 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0000FF"/>
                </a:solidFill>
              </a:rPr>
              <a:t>Технология «Социологический опрос»</a:t>
            </a:r>
            <a:endParaRPr lang="ru-RU" smtClean="0"/>
          </a:p>
        </p:txBody>
      </p:sp>
      <p:sp>
        <p:nvSpPr>
          <p:cNvPr id="15363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ru-RU" sz="2300" b="1" smtClean="0"/>
              <a:t>    </a:t>
            </a:r>
            <a:r>
              <a:rPr lang="ru-RU" sz="2300" smtClean="0"/>
              <a:t> предполагает движение учеников по всему классу с целью сбора информации по предложенной теме. Каждый участник получает лист с перечнем вопросов-заданий. Учитель помогает формулировать вопросы и ответы, следит, чтобы взаимодействие велось на английском языке.</a:t>
            </a:r>
          </a:p>
          <a:p>
            <a:pPr eaLnBrk="1" hangingPunct="1"/>
            <a:endParaRPr lang="ru-RU" smtClean="0"/>
          </a:p>
        </p:txBody>
      </p:sp>
      <p:pic>
        <p:nvPicPr>
          <p:cNvPr id="15364" name="Picture 2" descr="C:\Users\Дмитрий\Desktop\filling-out-form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8200" y="1550988"/>
            <a:ext cx="4038600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>
                <a:solidFill>
                  <a:srgbClr val="002060"/>
                </a:solidFill>
              </a:rPr>
              <a:t>Технология </a:t>
            </a:r>
            <a:br>
              <a:rPr lang="ru-RU" sz="4000" b="1" smtClean="0">
                <a:solidFill>
                  <a:srgbClr val="002060"/>
                </a:solidFill>
              </a:rPr>
            </a:br>
            <a:r>
              <a:rPr lang="ru-RU" sz="4000" b="1" smtClean="0">
                <a:solidFill>
                  <a:srgbClr val="002060"/>
                </a:solidFill>
              </a:rPr>
              <a:t>«Незаконченное предложение»</a:t>
            </a:r>
            <a:endParaRPr lang="ru-RU" sz="4000" smtClean="0">
              <a:solidFill>
                <a:srgbClr val="002060"/>
              </a:solidFill>
            </a:endParaRP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ru-RU" smtClean="0"/>
              <a:t>   Детям предлагается прочитать незаконченное предложение и быстро продолжить его любыми словами, первой пришедшей в голову мыслью. Предложения начинаются весьма неопределенно, поэтому у ребят практически неограниченные возможности закончить его. Они касаются различных жизненных сфер и       могут охватывать любые темы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1199</Words>
  <Application>Microsoft Office PowerPoint</Application>
  <PresentationFormat>Экран (4:3)</PresentationFormat>
  <Paragraphs>115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«Современные интерактивные  педагогические технологии обучения  на уроках английского языка »</vt:lpstr>
      <vt:lpstr> Перед собой ставлю следующую цель:</vt:lpstr>
      <vt:lpstr>Задачи:</vt:lpstr>
      <vt:lpstr>Актуальность:</vt:lpstr>
      <vt:lpstr>Интерактивные технологии</vt:lpstr>
      <vt:lpstr>Слайд 6</vt:lpstr>
      <vt:lpstr>Технология «Карусель».  </vt:lpstr>
      <vt:lpstr>Технология «Социологический опрос»</vt:lpstr>
      <vt:lpstr>Технология  «Незаконченное предложение»</vt:lpstr>
      <vt:lpstr>Технология  «Групповой рассказ»</vt:lpstr>
      <vt:lpstr>Технология «Брейн-ринг»</vt:lpstr>
      <vt:lpstr>Технология «Ролевая игра».</vt:lpstr>
      <vt:lpstr>Cluster - Method – графический  приём систематизации материала</vt:lpstr>
      <vt:lpstr>Технология составления кластера</vt:lpstr>
      <vt:lpstr>Возможности использования:  </vt:lpstr>
      <vt:lpstr>Мозговой штурм</vt:lpstr>
      <vt:lpstr>Инсерт — что это такое? </vt:lpstr>
      <vt:lpstr> Как использовать прием "Инсерт" на уроках </vt:lpstr>
      <vt:lpstr>Кейс – технологии</vt:lpstr>
      <vt:lpstr>Кейс – технологии</vt:lpstr>
      <vt:lpstr>ИКТ технологии 3 основных типа  использования ИКТ:</vt:lpstr>
      <vt:lpstr>Игровые технологии:</vt:lpstr>
      <vt:lpstr>Таким образом, я пришла к выводу, что:</vt:lpstr>
      <vt:lpstr>Слайд 24</vt:lpstr>
      <vt:lpstr>Литература: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Идиомы английского языка</dc:title>
  <dc:creator>Алексей</dc:creator>
  <cp:lastModifiedBy>User</cp:lastModifiedBy>
  <cp:revision>85</cp:revision>
  <dcterms:modified xsi:type="dcterms:W3CDTF">2023-11-02T17:25:53Z</dcterms:modified>
</cp:coreProperties>
</file>